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9" r:id="rId2"/>
    <p:sldMasterId id="2147483657" r:id="rId3"/>
    <p:sldMasterId id="2147483690" r:id="rId4"/>
  </p:sldMasterIdLst>
  <p:notesMasterIdLst>
    <p:notesMasterId r:id="rId36"/>
  </p:notesMasterIdLst>
  <p:handoutMasterIdLst>
    <p:handoutMasterId r:id="rId37"/>
  </p:handoutMasterIdLst>
  <p:sldIdLst>
    <p:sldId id="256" r:id="rId5"/>
    <p:sldId id="293" r:id="rId6"/>
    <p:sldId id="294" r:id="rId7"/>
    <p:sldId id="306" r:id="rId8"/>
    <p:sldId id="263" r:id="rId9"/>
    <p:sldId id="288" r:id="rId10"/>
    <p:sldId id="264" r:id="rId11"/>
    <p:sldId id="279" r:id="rId12"/>
    <p:sldId id="296" r:id="rId13"/>
    <p:sldId id="265" r:id="rId14"/>
    <p:sldId id="259" r:id="rId15"/>
    <p:sldId id="261" r:id="rId16"/>
    <p:sldId id="299" r:id="rId17"/>
    <p:sldId id="300" r:id="rId18"/>
    <p:sldId id="301" r:id="rId19"/>
    <p:sldId id="298" r:id="rId20"/>
    <p:sldId id="307" r:id="rId21"/>
    <p:sldId id="283" r:id="rId22"/>
    <p:sldId id="290" r:id="rId23"/>
    <p:sldId id="291" r:id="rId24"/>
    <p:sldId id="302" r:id="rId25"/>
    <p:sldId id="303" r:id="rId26"/>
    <p:sldId id="304" r:id="rId27"/>
    <p:sldId id="285" r:id="rId28"/>
    <p:sldId id="282" r:id="rId29"/>
    <p:sldId id="270" r:id="rId30"/>
    <p:sldId id="271" r:id="rId31"/>
    <p:sldId id="305" r:id="rId32"/>
    <p:sldId id="289" r:id="rId33"/>
    <p:sldId id="295" r:id="rId34"/>
    <p:sldId id="278" r:id="rId35"/>
  </p:sldIdLst>
  <p:sldSz cx="12192000" cy="6858000"/>
  <p:notesSz cx="6888163" cy="100187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52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ke van Daal" initials="MvD" lastIdx="8" clrIdx="0">
    <p:extLst>
      <p:ext uri="{19B8F6BF-5375-455C-9EA6-DF929625EA0E}">
        <p15:presenceInfo xmlns:p15="http://schemas.microsoft.com/office/powerpoint/2012/main" userId="5980ad40d1efd243" providerId="Windows Live"/>
      </p:ext>
    </p:extLst>
  </p:cmAuthor>
  <p:cmAuthor id="2" name="Bosman, AJA (Arjan) (FM/Wig)" initials="BA((" lastIdx="8" clrIdx="1">
    <p:extLst>
      <p:ext uri="{19B8F6BF-5375-455C-9EA6-DF929625EA0E}">
        <p15:presenceInfo xmlns:p15="http://schemas.microsoft.com/office/powerpoint/2012/main" userId="Bosman, AJA (Arjan) (FM/Wig)" providerId="None"/>
      </p:ext>
    </p:extLst>
  </p:cmAuthor>
  <p:cmAuthor id="3" name="Arjan Bosman" initials="AB" lastIdx="7" clrIdx="2">
    <p:extLst>
      <p:ext uri="{19B8F6BF-5375-455C-9EA6-DF929625EA0E}">
        <p15:presenceInfo xmlns:p15="http://schemas.microsoft.com/office/powerpoint/2012/main" userId="Arjan Bos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C76"/>
    <a:srgbClr val="28A532"/>
    <a:srgbClr val="C8005A"/>
    <a:srgbClr val="FEF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23" autoAdjust="0"/>
    <p:restoredTop sz="93880"/>
  </p:normalViewPr>
  <p:slideViewPr>
    <p:cSldViewPr snapToGrid="0" snapToObjects="1">
      <p:cViewPr varScale="1">
        <p:scale>
          <a:sx n="205" d="100"/>
          <a:sy n="205" d="100"/>
        </p:scale>
        <p:origin x="520" y="184"/>
      </p:cViewPr>
      <p:guideLst>
        <p:guide orient="horz" pos="2160"/>
        <p:guide pos="3840"/>
        <p:guide pos="2752"/>
        <p:guide orient="horz" pos="17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DA89EEA-6F99-4BC2-ABCA-80227F9D926C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03C1392-F491-4849-9BFC-6661DFAAA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668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8094947-0D5E-A948-8441-6BE3B2F601C2}" type="datetimeFigureOut">
              <a:rPr lang="nl-NL" smtClean="0"/>
              <a:pPr/>
              <a:t>12-09-2023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339B923-F903-9B48-9EDC-69D0ADF5045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22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76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761986" y="4857658"/>
            <a:ext cx="2629252" cy="9946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EB6161D-E79D-4A6A-84AE-E9D0EBD76B48}"/>
              </a:ext>
            </a:extLst>
          </p:cNvPr>
          <p:cNvSpPr/>
          <p:nvPr userDrawn="1"/>
        </p:nvSpPr>
        <p:spPr>
          <a:xfrm>
            <a:off x="-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04677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ijzeringeldzaken.png">
            <a:extLst>
              <a:ext uri="{FF2B5EF4-FFF2-40B4-BE49-F238E27FC236}">
                <a16:creationId xmlns:a16="http://schemas.microsoft.com/office/drawing/2014/main" id="{03828D7B-CB12-5848-A234-532768F98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5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65489-B787-4567-9EE5-D75A40C8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29C2A-0A6E-4F3B-929F-65599963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DCE724-4E92-4AAD-843D-8BFAEFA3B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A20A94-438F-4E54-9882-3542C6D0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752842-D963-4E1E-B7D5-DBF1AF7F9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BAF8B5-A8AE-46FF-8092-22FDFEA0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2E8614-FB28-47B9-9901-DEAA61DE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862AD3-3EFC-403D-9887-F6848C3D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50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DEE20-9F53-4F26-8EB6-C8BC536D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E2C819-F5F0-4A42-8972-AF578224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4078F0-2882-49AA-AEE2-E174FFF1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79C623-41DC-43D3-8A47-99DDEC27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51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F920DD-E103-4915-8B98-7C16D98A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4603B95-A679-4F51-9612-E2282B93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B1F237-716E-4795-AC0C-24407CA5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7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830A1-A18A-48FC-92E5-0CA2A9A7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A666F-A973-41A0-BA7A-DC1724AB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5C5480-6D5C-4237-A9A4-63069A1EB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DBFD2D-409A-4D73-9166-777550C3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021B06-6F97-4C5B-AC6E-7529BF91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22E97C-1C22-40B1-87B4-3898CE92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549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B3D28-8DCF-485A-9CB8-D4F3719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E56BF34-4158-41C4-BE70-822820D6F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717234-81CD-45BA-B918-8C7938E58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073D33-2951-4919-A258-9E051DD9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EEFCF1-629A-4D1C-854C-607F0A7F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EFDF5D-712A-47E7-92C8-E527BBD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30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ED670-B02B-49FA-85D8-309E8E2E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B721AA-5FAE-40C1-B44B-25899A238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CC02F-5811-462A-93A5-5672063D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28948B-4BB8-4679-9256-3C6D93EE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DBE6A-7601-4055-9C04-B4DB88A1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215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AAF2729-BEE4-4F3A-9F15-9AB139F87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DA5309-E3EC-4995-B30D-7870FCAE5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AB9DEA-C332-411B-BBFC-8C93C919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7F6AAF-186B-421D-92D5-8C08EFFA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1AFEC-0289-444B-BF8C-D1C476D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9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576734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61863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1" y="6502400"/>
            <a:ext cx="2113561" cy="176808"/>
          </a:xfrm>
          <a:prstGeom prst="rect">
            <a:avLst/>
          </a:prstGeom>
        </p:spPr>
      </p:pic>
      <p:sp>
        <p:nvSpPr>
          <p:cNvPr id="9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3983672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1" y="6502400"/>
            <a:ext cx="2113561" cy="176808"/>
          </a:xfrm>
          <a:prstGeom prst="rect">
            <a:avLst/>
          </a:prstGeom>
        </p:spPr>
      </p:pic>
      <p:sp>
        <p:nvSpPr>
          <p:cNvPr id="6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3703306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67FDB-1E13-4BF7-81A4-D3288A71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D582B6-664E-4C49-8EDF-168AC1127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44CCFB-E893-4B2E-875D-C567ADD3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B0837-8A3B-43B8-A926-DD147C87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5E397-EA58-44B9-8F8E-9E3D19F1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17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3BC57-7A11-49E5-B98D-F36D078C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B31BE2-0359-4140-8680-05EC4CF0B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1F112B-15E7-4DA6-9AC6-DFE15A58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A0DCA7-DFB2-467A-B7DD-820047ED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D1F060-0FA7-462D-A96B-0F3FA293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148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B3383-B4F3-44D7-8EC1-0198A4EA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87FE7B-6452-4C5F-BE18-AF01A6C17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C01BD0-1D5A-43A6-8D3F-536F3B55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6A8201-86BB-4B4F-BB7F-7D229CB7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F4BCF1-670D-4932-8009-CA78F488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94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5DDDD-767F-456D-8076-3F7A198E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C9DE60-9CEB-4814-B4CD-A36717F1A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319D23-00EA-483F-9961-95A65A85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3F1D1F-77FA-420F-A30F-95811E2D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40AD91-1063-4BB6-A388-03AFE038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A92D32-36E2-475F-AD7F-3C0D177B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81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436B9-7D06-4FD6-929F-8147BC7F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B1163C-C014-4C09-8E9C-A87778D89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8C166F-A8B0-4664-BD3D-B83D778DD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40BA2E-1653-42C3-BA31-67F40ACB5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BDC93D-613E-4670-A63A-205022AD5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571580-0EBF-4DF6-81D4-E72875F0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928A08-00DB-44A2-815A-A9C4B8A5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9BBAE4-AF68-474E-8340-83FA282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136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F1B63-A512-4D3F-B53E-4A383F6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E4244D-2C35-4B6A-B375-2635FD0B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75B683-099D-4E3D-B750-E4D1962C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DEC4B9-7B01-4F4E-9823-6D8EACD4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822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26B272-9C7E-4B2D-9529-529D29B9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65366B-2C2E-4F9D-B547-44430935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5AB2F7-175E-4A29-B594-386EAD00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5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1" y="6502400"/>
            <a:ext cx="2113561" cy="176808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189306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CE667-8AD6-429E-B6ED-D0E0ABA0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B5EBE-23BD-4F4B-8FF1-DAE7821E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B4CDBF-917E-471F-B4B8-0740F024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E4FB8F-F2D0-45A9-B61E-E64DDD43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D6D99-CE5F-439C-B0F2-14FD1434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71F786-5B2D-4A8C-9395-C1216F1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78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36773-BF2E-41E8-ACF2-037BAA71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B345CBE-E114-4177-9105-4170E900F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CE8954-2F42-4D2B-88D7-6D17561D1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F057A-A48C-48CF-BD62-76C5B45B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FE6030-BA06-45D2-8A94-D0870ADB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572449-A730-4FE2-892F-C0D3E1AD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454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5DDE9-2BCB-4506-94FC-1362FB43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8CAD94-3CA0-48B2-B949-CFCAFB4A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91B4CC-8118-49FF-AAF1-C1F83A2C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B67D29-8DEF-45EE-A0D7-2C9EC093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B17428-7ECC-4B35-81EB-7A93B642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686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D79809F-0B07-449F-B4F9-961FBCFBF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36093-60C6-45C7-BEE8-C846367B6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1224FD-5C8F-4DE0-8BF2-C59844C5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A8333-844E-4DE1-B101-7EADBD88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3C537-7518-4758-91A2-ACCBF541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265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53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32262D9-FEE0-3B4A-8772-DF4C8030ED37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587206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63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41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165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13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1" y="6502400"/>
            <a:ext cx="2113561" cy="176808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654379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366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840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230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245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925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F80D7BE-EB0F-4062-A0AE-2EC6462CC7B6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4" name="Afbeelding 3" descr="wijzeringeldzaken.png">
            <a:extLst>
              <a:ext uri="{FF2B5EF4-FFF2-40B4-BE49-F238E27FC236}">
                <a16:creationId xmlns:a16="http://schemas.microsoft.com/office/drawing/2014/main" id="{7F2477CB-8B76-7741-B74D-106678747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11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ijzeringeldzaken.png">
            <a:extLst>
              <a:ext uri="{FF2B5EF4-FFF2-40B4-BE49-F238E27FC236}">
                <a16:creationId xmlns:a16="http://schemas.microsoft.com/office/drawing/2014/main" id="{768EDE5F-1762-0040-BD0E-BACC1627C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63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72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1" y="6502400"/>
            <a:ext cx="2113561" cy="176808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27696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1" y="6502400"/>
            <a:ext cx="2113561" cy="176808"/>
          </a:xfrm>
          <a:prstGeom prst="rect">
            <a:avLst/>
          </a:prstGeom>
        </p:spPr>
      </p:pic>
      <p:sp>
        <p:nvSpPr>
          <p:cNvPr id="6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9592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49" y="453266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10766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F80D7BE-EB0F-4062-A0AE-2EC6462CC7B6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4" name="Afbeelding 3" descr="wijzeringeldzaken.png">
            <a:extLst>
              <a:ext uri="{FF2B5EF4-FFF2-40B4-BE49-F238E27FC236}">
                <a16:creationId xmlns:a16="http://schemas.microsoft.com/office/drawing/2014/main" id="{84B73805-92B7-3C49-B303-34890D56E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9FA3D-3A34-48E3-A5E4-FD581A5F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823D8-675B-457C-9CFC-6BA70972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08E969-E095-4920-A973-0D519B5E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5162C5-3D77-41D1-B4A9-C5E9A0FF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B8F72B-F7FD-4F95-BCD7-5473D116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5DFDA5-A7FA-496B-B828-CB6943F96A7B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0994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B51A3E7-8B46-4CBD-8497-9CA224192838}"/>
              </a:ext>
            </a:extLst>
          </p:cNvPr>
          <p:cNvSpPr/>
          <p:nvPr userDrawn="1"/>
        </p:nvSpPr>
        <p:spPr>
          <a:xfrm>
            <a:off x="-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48921D9-4E14-400F-80E6-A30B1447422F}"/>
              </a:ext>
            </a:extLst>
          </p:cNvPr>
          <p:cNvSpPr/>
          <p:nvPr userDrawn="1"/>
        </p:nvSpPr>
        <p:spPr>
          <a:xfrm>
            <a:off x="1" y="4680000"/>
            <a:ext cx="12191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64CAFC6-83AA-4BAC-82F4-A68426EAEBFA}"/>
              </a:ext>
            </a:extLst>
          </p:cNvPr>
          <p:cNvSpPr/>
          <p:nvPr userDrawn="1"/>
        </p:nvSpPr>
        <p:spPr>
          <a:xfrm>
            <a:off x="-2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 descr="Afbeelding met voedsel&#10;&#10;Automatisch gegenereerde beschrijving">
            <a:extLst>
              <a:ext uri="{FF2B5EF4-FFF2-40B4-BE49-F238E27FC236}">
                <a16:creationId xmlns:a16="http://schemas.microsoft.com/office/drawing/2014/main" id="{1B11AEA7-103F-F64B-AE84-57938D3B42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7657" y="2256971"/>
            <a:ext cx="1915886" cy="20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5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EB83BE6-B11B-4738-9498-3F17345B1152}"/>
              </a:ext>
            </a:extLst>
          </p:cNvPr>
          <p:cNvSpPr/>
          <p:nvPr userDrawn="1"/>
        </p:nvSpPr>
        <p:spPr>
          <a:xfrm>
            <a:off x="-1" y="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230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97C204C6-20DB-4658-846E-B655B5644821}"/>
              </a:ext>
            </a:extLst>
          </p:cNvPr>
          <p:cNvSpPr/>
          <p:nvPr userDrawn="1"/>
        </p:nvSpPr>
        <p:spPr>
          <a:xfrm>
            <a:off x="1" y="4680000"/>
            <a:ext cx="12191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1D6E9163-97DA-4BCE-AAE7-17664C8A6C7D}"/>
              </a:ext>
            </a:extLst>
          </p:cNvPr>
          <p:cNvSpPr txBox="1">
            <a:spLocks/>
          </p:cNvSpPr>
          <p:nvPr userDrawn="1"/>
        </p:nvSpPr>
        <p:spPr>
          <a:xfrm>
            <a:off x="8110027" y="5000173"/>
            <a:ext cx="3371957" cy="1204685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rgbClr val="28A53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[ plaats hier uw logo ]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809660E-5BF2-4103-9FE5-118E0B6B899C}"/>
              </a:ext>
            </a:extLst>
          </p:cNvPr>
          <p:cNvSpPr/>
          <p:nvPr userDrawn="1"/>
        </p:nvSpPr>
        <p:spPr>
          <a:xfrm>
            <a:off x="-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 descr="Afbeelding met voedsel&#10;&#10;Automatisch gegenereerde beschrijving">
            <a:extLst>
              <a:ext uri="{FF2B5EF4-FFF2-40B4-BE49-F238E27FC236}">
                <a16:creationId xmlns:a16="http://schemas.microsoft.com/office/drawing/2014/main" id="{92EFBCC3-A725-D44D-9699-B4A8DE0AEAB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74304" y="2256971"/>
            <a:ext cx="1915886" cy="2095831"/>
          </a:xfrm>
          <a:prstGeom prst="rect">
            <a:avLst/>
          </a:prstGeom>
        </p:spPr>
      </p:pic>
      <p:pic>
        <p:nvPicPr>
          <p:cNvPr id="13" name="Afbeelding 12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DDAC1032-17DD-844A-90A1-7E34DB7D7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561" t="26832" r="5059"/>
          <a:stretch/>
        </p:blipFill>
        <p:spPr>
          <a:xfrm>
            <a:off x="1871818" y="982800"/>
            <a:ext cx="5345914" cy="55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5DE6676-714E-7A4B-ACE5-EB17C25D3024}"/>
              </a:ext>
            </a:extLst>
          </p:cNvPr>
          <p:cNvSpPr/>
          <p:nvPr userDrawn="1"/>
        </p:nvSpPr>
        <p:spPr>
          <a:xfrm>
            <a:off x="-1" y="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62007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sioenduidelijkheid.nl/" TargetMode="External"/><Relationship Id="rId2" Type="http://schemas.openxmlformats.org/officeDocument/2006/relationships/hyperlink" Target="https://www.werkenaanonspensioen.nl/" TargetMode="Externa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www.werkenaanonspensioen.nl/toolbo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hyperlink" Target="https://www.pensioenchecker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5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87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8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0.png"/><Relationship Id="rId5" Type="http://schemas.openxmlformats.org/officeDocument/2006/relationships/hyperlink" Target="pensioen3daagse.nl/gesprek" TargetMode="External"/><Relationship Id="rId4" Type="http://schemas.openxmlformats.org/officeDocument/2006/relationships/hyperlink" Target="pensioen3daagse.nl/vragen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ijnpensioenoverzicht.nl" TargetMode="External"/><Relationship Id="rId7" Type="http://schemas.openxmlformats.org/officeDocument/2006/relationships/image" Target="../media/image101.png"/><Relationship Id="rId2" Type="http://schemas.openxmlformats.org/officeDocument/2006/relationships/hyperlink" Target="pensioen3daagse.nl/jouwpensio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wijzeringeldzaken.nl" TargetMode="External"/><Relationship Id="rId4" Type="http://schemas.openxmlformats.org/officeDocument/2006/relationships/hyperlink" Target="http://pensioenschecker.org/" TargetMode="External"/><Relationship Id="rId9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824817" y="5248276"/>
            <a:ext cx="1971939" cy="994620"/>
          </a:xfrm>
        </p:spPr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09103CC-5ACA-459E-9DA4-E77F17B27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2" b="2952"/>
          <a:stretch/>
        </p:blipFill>
        <p:spPr>
          <a:xfrm>
            <a:off x="5770458" y="1067931"/>
            <a:ext cx="5627825" cy="5515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E5C3F62-397F-1E48-B072-35E4F6D4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4817" y="547488"/>
            <a:ext cx="6748905" cy="8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9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6b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8" y="1384353"/>
            <a:ext cx="2914277" cy="256066"/>
          </a:xfrm>
          <a:prstGeom prst="rect">
            <a:avLst/>
          </a:prstGeom>
        </p:spPr>
      </p:pic>
      <p:pic>
        <p:nvPicPr>
          <p:cNvPr id="14" name="Afbeelding 13" descr="6h-lijn-4.png">
            <a:extLst>
              <a:ext uri="{FF2B5EF4-FFF2-40B4-BE49-F238E27FC236}">
                <a16:creationId xmlns:a16="http://schemas.microsoft.com/office/drawing/2014/main" id="{26B98E1D-65A8-0A4E-81BC-19E3EF154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825">
            <a:off x="5967263" y="4073026"/>
            <a:ext cx="1859528" cy="2981342"/>
          </a:xfrm>
          <a:prstGeom prst="rect">
            <a:avLst/>
          </a:prstGeom>
        </p:spPr>
      </p:pic>
      <p:pic>
        <p:nvPicPr>
          <p:cNvPr id="15" name="Afbeelding 14" descr="6h-lijn-2.png">
            <a:extLst>
              <a:ext uri="{FF2B5EF4-FFF2-40B4-BE49-F238E27FC236}">
                <a16:creationId xmlns:a16="http://schemas.microsoft.com/office/drawing/2014/main" id="{FFD743F7-DB03-EF49-8CBB-2528BA3AE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588">
            <a:off x="3596616" y="3637106"/>
            <a:ext cx="1908818" cy="1939688"/>
          </a:xfrm>
          <a:prstGeom prst="rect">
            <a:avLst/>
          </a:prstGeom>
        </p:spPr>
      </p:pic>
      <p:pic>
        <p:nvPicPr>
          <p:cNvPr id="16" name="Afbeelding 15" descr="6h-lijn-1.png">
            <a:extLst>
              <a:ext uri="{FF2B5EF4-FFF2-40B4-BE49-F238E27FC236}">
                <a16:creationId xmlns:a16="http://schemas.microsoft.com/office/drawing/2014/main" id="{93295164-2214-5843-8B43-A538B36CA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709">
            <a:off x="2701155" y="5094926"/>
            <a:ext cx="2393700" cy="89108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E8F38E4-1733-9E45-8F54-177B73B370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4" y="3928396"/>
            <a:ext cx="8928000" cy="8928000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20" name="Afbeelding 19" descr="6h-lijn-3.png">
            <a:extLst>
              <a:ext uri="{FF2B5EF4-FFF2-40B4-BE49-F238E27FC236}">
                <a16:creationId xmlns:a16="http://schemas.microsoft.com/office/drawing/2014/main" id="{114FE54F-D0D9-8040-B104-8268146EE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4135">
            <a:off x="5870755" y="2488671"/>
            <a:ext cx="469993" cy="3284148"/>
          </a:xfrm>
          <a:prstGeom prst="rect">
            <a:avLst/>
          </a:prstGeom>
        </p:spPr>
      </p:pic>
      <p:pic>
        <p:nvPicPr>
          <p:cNvPr id="13" name="Afbeelding 12" descr="6a-titel.png">
            <a:extLst>
              <a:ext uri="{FF2B5EF4-FFF2-40B4-BE49-F238E27FC236}">
                <a16:creationId xmlns:a16="http://schemas.microsoft.com/office/drawing/2014/main" id="{17C7F951-6EF8-1143-BF5C-AA9E93270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8" y="873889"/>
            <a:ext cx="1030361" cy="34142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F6D3A6B2-849D-3645-9F69-AC2EF2DF6F36}"/>
              </a:ext>
            </a:extLst>
          </p:cNvPr>
          <p:cNvGrpSpPr/>
          <p:nvPr/>
        </p:nvGrpSpPr>
        <p:grpSpPr>
          <a:xfrm>
            <a:off x="784051" y="3510136"/>
            <a:ext cx="1810074" cy="2147520"/>
            <a:chOff x="784051" y="3510136"/>
            <a:chExt cx="1810074" cy="2147520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41EE2D9C-E83E-6247-B949-F8DCED81F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197126" y="3510136"/>
              <a:ext cx="1396999" cy="1562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0220A4C-31BB-D84E-A3FE-766D119211C5}"/>
                </a:ext>
              </a:extLst>
            </p:cNvPr>
            <p:cNvSpPr/>
            <p:nvPr/>
          </p:nvSpPr>
          <p:spPr>
            <a:xfrm>
              <a:off x="784051" y="5072881"/>
              <a:ext cx="17981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 is een </a:t>
              </a:r>
              <a:r>
                <a:rPr lang="nl-NL" sz="1600" b="1" dirty="0"/>
                <a:t>overheidsuitkering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3FE5628A-AB48-4842-BC91-6C47132FE95C}"/>
              </a:ext>
            </a:extLst>
          </p:cNvPr>
          <p:cNvGrpSpPr/>
          <p:nvPr/>
        </p:nvGrpSpPr>
        <p:grpSpPr>
          <a:xfrm>
            <a:off x="1342247" y="1869127"/>
            <a:ext cx="3285235" cy="1664252"/>
            <a:chOff x="1342247" y="1869127"/>
            <a:chExt cx="3285235" cy="1664252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EEFC1F1D-0061-B545-87FE-56E701FB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951082" y="1869127"/>
              <a:ext cx="1676400" cy="16642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B08D5E6-DE7B-934D-913A-F1F700239F98}"/>
                </a:ext>
              </a:extLst>
            </p:cNvPr>
            <p:cNvSpPr/>
            <p:nvPr/>
          </p:nvSpPr>
          <p:spPr>
            <a:xfrm>
              <a:off x="1342247" y="2009516"/>
              <a:ext cx="221722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 wordt opgebouwd in </a:t>
              </a:r>
              <a:r>
                <a:rPr lang="nl-NL" sz="1600" b="1" dirty="0"/>
                <a:t>50 jaar</a:t>
              </a:r>
              <a:r>
                <a:rPr lang="nl-NL" sz="1600" dirty="0"/>
                <a:t>, ieder jaar met 2% indien je in Nederland woont</a:t>
              </a:r>
              <a:endParaRPr lang="nl-NL" sz="1600" b="1" dirty="0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FE90382-7E05-A94A-AED3-2CA1EB4023DA}"/>
              </a:ext>
            </a:extLst>
          </p:cNvPr>
          <p:cNvGrpSpPr/>
          <p:nvPr/>
        </p:nvGrpSpPr>
        <p:grpSpPr>
          <a:xfrm>
            <a:off x="5076458" y="1599558"/>
            <a:ext cx="3077943" cy="819916"/>
            <a:chOff x="5076458" y="1599558"/>
            <a:chExt cx="3077943" cy="819916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6ED16CB-0B05-9246-9EA6-431F54E3C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047515" y="1599558"/>
              <a:ext cx="1106886" cy="8199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6571B1A9-5E5B-FF46-BB4E-972F524DE73F}"/>
                </a:ext>
              </a:extLst>
            </p:cNvPr>
            <p:cNvSpPr/>
            <p:nvPr/>
          </p:nvSpPr>
          <p:spPr>
            <a:xfrm>
              <a:off x="5076458" y="1805474"/>
              <a:ext cx="2217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De AOW-leeftijd </a:t>
              </a:r>
              <a:r>
                <a:rPr lang="nl-NL" sz="1600" b="1" dirty="0"/>
                <a:t>stijgt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ED217572-1A5E-0D48-B5E8-F5D48BFB257C}"/>
              </a:ext>
            </a:extLst>
          </p:cNvPr>
          <p:cNvGrpSpPr/>
          <p:nvPr/>
        </p:nvGrpSpPr>
        <p:grpSpPr>
          <a:xfrm>
            <a:off x="8011548" y="2379862"/>
            <a:ext cx="3704202" cy="3027026"/>
            <a:chOff x="8011548" y="2379862"/>
            <a:chExt cx="3704202" cy="3027026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D40C0CDE-D625-2745-92EE-E96E323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9719397" y="2379862"/>
              <a:ext cx="1914173" cy="13271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8C5DCB0-4BDC-F34F-92F2-318E4596F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1548" y="2412644"/>
              <a:ext cx="1103829" cy="12727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D1A4CA2-93E6-0B41-AEE5-5D50ACB59480}"/>
                </a:ext>
              </a:extLst>
            </p:cNvPr>
            <p:cNvSpPr/>
            <p:nvPr/>
          </p:nvSpPr>
          <p:spPr>
            <a:xfrm>
              <a:off x="8374770" y="3806450"/>
              <a:ext cx="334098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AOW-bedragen juli 2023: Alleenstaand € 1.378,58</a:t>
              </a:r>
            </a:p>
            <a:p>
              <a:r>
                <a:rPr lang="nl-NL" sz="1600" dirty="0"/>
                <a:t>(met heffingskorting)</a:t>
              </a:r>
            </a:p>
            <a:p>
              <a:r>
                <a:rPr lang="nl-NL" sz="1600" dirty="0"/>
                <a:t>Gehuwd – samenwonend € 939,24</a:t>
              </a:r>
            </a:p>
            <a:p>
              <a:r>
                <a:rPr lang="nl-NL" sz="1600" dirty="0"/>
                <a:t>(met heffingskorting)</a:t>
              </a:r>
            </a:p>
            <a:p>
              <a:r>
                <a:rPr lang="nl-NL" sz="1600" b="1" dirty="0"/>
                <a:t>Per persoon netto per maand</a:t>
              </a:r>
              <a:endParaRPr lang="nl-NL" sz="1600" dirty="0"/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B0F2D4FC-ADDC-8F45-AE5C-64F743FE1AB5}"/>
              </a:ext>
            </a:extLst>
          </p:cNvPr>
          <p:cNvSpPr txBox="1"/>
          <p:nvPr/>
        </p:nvSpPr>
        <p:spPr>
          <a:xfrm>
            <a:off x="1864519" y="-492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48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1E1342-927A-644B-B039-5655E5B506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9" y="1384194"/>
            <a:ext cx="4578096" cy="341376"/>
          </a:xfrm>
          <a:prstGeom prst="rect">
            <a:avLst/>
          </a:prstGeom>
        </p:spPr>
      </p:pic>
      <p:pic>
        <p:nvPicPr>
          <p:cNvPr id="12" name="Afbeelding 11" descr="4e-silhouet-koppel-1.png">
            <a:extLst>
              <a:ext uri="{FF2B5EF4-FFF2-40B4-BE49-F238E27FC236}">
                <a16:creationId xmlns:a16="http://schemas.microsoft.com/office/drawing/2014/main" id="{AD5084EE-49D7-3A46-A025-3494E94E2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2016425"/>
            <a:ext cx="2280208" cy="1347396"/>
          </a:xfrm>
          <a:prstGeom prst="rect">
            <a:avLst/>
          </a:prstGeom>
        </p:spPr>
      </p:pic>
      <p:pic>
        <p:nvPicPr>
          <p:cNvPr id="13" name="Afbeelding 12" descr="4b-titel.png">
            <a:extLst>
              <a:ext uri="{FF2B5EF4-FFF2-40B4-BE49-F238E27FC236}">
                <a16:creationId xmlns:a16="http://schemas.microsoft.com/office/drawing/2014/main" id="{0DBFA54C-B3D9-2343-B0AE-C543E951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33621"/>
            <a:ext cx="3883670" cy="45726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C6050E05-9AB5-244D-97B0-37B966CF8B5C}"/>
              </a:ext>
            </a:extLst>
          </p:cNvPr>
          <p:cNvSpPr/>
          <p:nvPr/>
        </p:nvSpPr>
        <p:spPr>
          <a:xfrm>
            <a:off x="3379247" y="1905293"/>
            <a:ext cx="833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In juni 2019 is het Pensioenakkoord 2019 gesloten. Afgesproken is om de AOW-leeftijd niet zo snel te laten stijgen. In 2022 is de AOW-leeftijd 66 jaar en 7 maanden en in 2023 is de AOW-leeftijd </a:t>
            </a:r>
          </a:p>
          <a:p>
            <a:r>
              <a:rPr lang="nl-NL" sz="1600" dirty="0"/>
              <a:t>66 jaar en 10 maanden.</a:t>
            </a:r>
            <a:r>
              <a:rPr lang="nl-NL" sz="1600" b="1" dirty="0"/>
              <a:t> </a:t>
            </a:r>
            <a:r>
              <a:rPr lang="nl-NL" sz="1600" dirty="0"/>
              <a:t>Vanaf 2024 t/m 2027 blijft de AOW-leeftijd 67 jaar. </a:t>
            </a:r>
            <a:r>
              <a:rPr lang="nl-N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2028 is de AOW leeftijd 67 jaar en 3 maanden.</a:t>
            </a:r>
            <a:r>
              <a:rPr lang="nl-NL" sz="1600" dirty="0"/>
              <a:t> Daarna wordt hij gekoppeld aan de levensverwachting. Voor ieder jaar dat we naar verwachting langer leven, stijgt de AOW-leeftijd met 8 maanden.</a:t>
            </a:r>
            <a:b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Bereken wat jouw AOW-leeftijd is op </a:t>
            </a:r>
            <a:r>
              <a:rPr lang="nl-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JouwAOWleeftijd.nl</a:t>
            </a: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16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BDC80E5-F24E-8642-86C1-28D55C923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384" y="3654677"/>
            <a:ext cx="3746500" cy="2413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D6A1D5A-29E1-2849-9C9C-68EFB6E8A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384" y="3988647"/>
            <a:ext cx="37465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5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15CBB6F-FCAA-2C4F-BFEC-A2D2769A48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9" y="1384354"/>
            <a:ext cx="4578096" cy="341376"/>
          </a:xfrm>
          <a:prstGeom prst="rect">
            <a:avLst/>
          </a:prstGeom>
        </p:spPr>
      </p:pic>
      <p:pic>
        <p:nvPicPr>
          <p:cNvPr id="15" name="Afbeelding 14" descr="4b-titel.png">
            <a:extLst>
              <a:ext uri="{FF2B5EF4-FFF2-40B4-BE49-F238E27FC236}">
                <a16:creationId xmlns:a16="http://schemas.microsoft.com/office/drawing/2014/main" id="{7C1096E7-4A51-AD4A-ACFA-0387FEC77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33621"/>
            <a:ext cx="3883670" cy="45726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FF58717-748C-DF4C-A75E-EA9C1E548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775" y="3654677"/>
            <a:ext cx="3746500" cy="2413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4EE2511-DDC7-3147-BDEE-DE5562C7B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775" y="3988647"/>
            <a:ext cx="3746500" cy="2120900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01B8D082-09C2-984A-958B-2AEAC4281A31}"/>
              </a:ext>
            </a:extLst>
          </p:cNvPr>
          <p:cNvSpPr/>
          <p:nvPr/>
        </p:nvSpPr>
        <p:spPr>
          <a:xfrm>
            <a:off x="3379247" y="1905293"/>
            <a:ext cx="833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In juni 2019 is het Pensioenakkoord 2019 gesloten. Afgesproken is om de AOW-leeftijd niet zo snel te laten stijgen. In 2022 is de AOW-leeftijd 66 jaar en 7 maanden en in 2023 is de AOW-leeftijd </a:t>
            </a:r>
          </a:p>
          <a:p>
            <a:r>
              <a:rPr lang="nl-NL" sz="1600" dirty="0"/>
              <a:t>66 jaar en 10 maanden.</a:t>
            </a:r>
            <a:r>
              <a:rPr lang="nl-NL" sz="1600" b="1" dirty="0"/>
              <a:t> </a:t>
            </a:r>
            <a:r>
              <a:rPr lang="nl-NL" sz="1600" dirty="0"/>
              <a:t>Vanaf 2024 t/m 2027 blijft de AOW-leeftijd 67 jaar. </a:t>
            </a:r>
            <a:r>
              <a:rPr lang="nl-N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2028 is de AOW leeftijd 67 jaar en 3 maanden.</a:t>
            </a:r>
            <a:r>
              <a:rPr lang="nl-NL" sz="1600" dirty="0"/>
              <a:t> Daarna wordt hij gekoppeld aan de levensverwachting. Voor ieder jaar dat we naar verwachting langer leven, stijgt de AOW-leeftijd met 8 maanden.</a:t>
            </a:r>
          </a:p>
          <a:p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Bereken wat jouw AOW-leeftijd is op </a:t>
            </a:r>
            <a:r>
              <a:rPr lang="nl-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JouwAOWleeftijd.nl</a:t>
            </a: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16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E876A57-00C9-324B-95A5-10E98B0DF7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209384" y="3654677"/>
            <a:ext cx="3746500" cy="2413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E735E83-F1B5-6B4B-A94C-1C46B3D3FD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2209384" y="3988647"/>
            <a:ext cx="3746500" cy="2120900"/>
          </a:xfrm>
          <a:prstGeom prst="rect">
            <a:avLst/>
          </a:prstGeom>
        </p:spPr>
      </p:pic>
      <p:pic>
        <p:nvPicPr>
          <p:cNvPr id="23" name="Afbeelding 22" descr="4e-silhouet-koppel-2.png">
            <a:extLst>
              <a:ext uri="{FF2B5EF4-FFF2-40B4-BE49-F238E27FC236}">
                <a16:creationId xmlns:a16="http://schemas.microsoft.com/office/drawing/2014/main" id="{62D18B68-4171-8141-9F23-72DC1B9DC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29" y="2016425"/>
            <a:ext cx="2280208" cy="13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4" name="Afbeelding 3" descr="7b-sub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61" y="1389729"/>
            <a:ext cx="5096936" cy="256066"/>
          </a:xfrm>
          <a:prstGeom prst="rect">
            <a:avLst/>
          </a:prstGeom>
        </p:spPr>
      </p:pic>
      <p:pic>
        <p:nvPicPr>
          <p:cNvPr id="5" name="Afbeelding 4" descr="1c-titel.png">
            <a:extLst>
              <a:ext uri="{FF2B5EF4-FFF2-40B4-BE49-F238E27FC236}">
                <a16:creationId xmlns:a16="http://schemas.microsoft.com/office/drawing/2014/main" id="{886A8328-4842-384E-9F14-28D804630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581947" y="800495"/>
            <a:ext cx="7094079" cy="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23" name="Afbeelding 22" descr="7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61" y="1389729"/>
            <a:ext cx="5096936" cy="256066"/>
          </a:xfrm>
          <a:prstGeom prst="rect">
            <a:avLst/>
          </a:prstGeom>
        </p:spPr>
      </p:pic>
      <p:pic>
        <p:nvPicPr>
          <p:cNvPr id="5" name="Afbeelding 4" descr="3d-lijn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36" y="4241239"/>
            <a:ext cx="1761979" cy="1408364"/>
          </a:xfrm>
          <a:prstGeom prst="rect">
            <a:avLst/>
          </a:prstGeom>
        </p:spPr>
      </p:pic>
      <p:pic>
        <p:nvPicPr>
          <p:cNvPr id="7" name="Afbeelding 6" descr="1c-titel.png">
            <a:extLst>
              <a:ext uri="{FF2B5EF4-FFF2-40B4-BE49-F238E27FC236}">
                <a16:creationId xmlns:a16="http://schemas.microsoft.com/office/drawing/2014/main" id="{D95BA463-DA6E-5B4A-A4BE-BDDBF451D2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581947" y="800495"/>
            <a:ext cx="7094079" cy="48902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CA29914D-CCA5-BA40-BA30-8134923F86CD}"/>
              </a:ext>
            </a:extLst>
          </p:cNvPr>
          <p:cNvGrpSpPr/>
          <p:nvPr/>
        </p:nvGrpSpPr>
        <p:grpSpPr>
          <a:xfrm>
            <a:off x="1841581" y="2500243"/>
            <a:ext cx="2027513" cy="1915409"/>
            <a:chOff x="1841581" y="2500243"/>
            <a:chExt cx="2027513" cy="1915409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41F2D8D-BF60-C147-9A78-CF46C1908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rcRect/>
            <a:stretch/>
          </p:blipFill>
          <p:spPr>
            <a:xfrm>
              <a:off x="2436237" y="2500243"/>
              <a:ext cx="838200" cy="1277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989C7B0-767A-6849-89C3-FB258A9A0ACF}"/>
                </a:ext>
              </a:extLst>
            </p:cNvPr>
            <p:cNvSpPr txBox="1"/>
            <p:nvPr/>
          </p:nvSpPr>
          <p:spPr>
            <a:xfrm>
              <a:off x="1841581" y="3830877"/>
              <a:ext cx="2027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/>
                <a:t>Ouderdomspensioen</a:t>
              </a:r>
              <a:endParaRPr lang="en-GB" sz="1600" b="1" dirty="0"/>
            </a:p>
            <a:p>
              <a:r>
                <a:rPr lang="en-GB" sz="1600" dirty="0"/>
                <a:t>Via </a:t>
              </a:r>
              <a:r>
                <a:rPr lang="en-GB" sz="1600" dirty="0" err="1"/>
                <a:t>werkgever</a:t>
              </a:r>
              <a:r>
                <a:rPr lang="en-GB" sz="1600" dirty="0"/>
                <a:t>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23" name="Afbeelding 22" descr="7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28" y="1389729"/>
            <a:ext cx="5096936" cy="256066"/>
          </a:xfrm>
          <a:prstGeom prst="rect">
            <a:avLst/>
          </a:prstGeom>
        </p:spPr>
      </p:pic>
      <p:pic>
        <p:nvPicPr>
          <p:cNvPr id="5" name="Afbeelding 4" descr="3d-lijn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36" y="4241239"/>
            <a:ext cx="1761979" cy="1408364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202" y="2064544"/>
            <a:ext cx="3131274" cy="1307306"/>
          </a:xfrm>
          <a:prstGeom prst="rect">
            <a:avLst/>
          </a:prstGeom>
        </p:spPr>
      </p:pic>
      <p:pic>
        <p:nvPicPr>
          <p:cNvPr id="8" name="Afbeelding 7" descr="1c-titel.png">
            <a:extLst>
              <a:ext uri="{FF2B5EF4-FFF2-40B4-BE49-F238E27FC236}">
                <a16:creationId xmlns:a16="http://schemas.microsoft.com/office/drawing/2014/main" id="{1EADBBAC-EC21-E844-86E9-99110AE1FF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573480" y="800495"/>
            <a:ext cx="7094079" cy="48902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5C48A2F-D033-1C4A-BA6C-4B6AF756F41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/>
        </p:blipFill>
        <p:spPr>
          <a:xfrm>
            <a:off x="2436237" y="2500243"/>
            <a:ext cx="838200" cy="1277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B4D470E-858F-C643-8DAE-3EFE147B4226}"/>
              </a:ext>
            </a:extLst>
          </p:cNvPr>
          <p:cNvSpPr txBox="1"/>
          <p:nvPr/>
        </p:nvSpPr>
        <p:spPr>
          <a:xfrm>
            <a:off x="1841581" y="3830877"/>
            <a:ext cx="202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Ouderdomspensioen</a:t>
            </a:r>
            <a:endParaRPr lang="en-GB" sz="1600" b="1" dirty="0"/>
          </a:p>
          <a:p>
            <a:r>
              <a:rPr lang="en-GB" sz="1600" dirty="0"/>
              <a:t>Via </a:t>
            </a:r>
            <a:r>
              <a:rPr lang="en-GB" sz="1600" dirty="0" err="1"/>
              <a:t>werkgever</a:t>
            </a:r>
            <a:r>
              <a:rPr lang="en-GB" sz="1600" dirty="0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19692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23" name="Afbeelding 22" descr="7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41" y="1389729"/>
            <a:ext cx="5096936" cy="256066"/>
          </a:xfrm>
          <a:prstGeom prst="rect">
            <a:avLst/>
          </a:prstGeom>
        </p:spPr>
      </p:pic>
      <p:pic>
        <p:nvPicPr>
          <p:cNvPr id="5" name="Afbeelding 4" descr="3d-lijn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36" y="4241239"/>
            <a:ext cx="1761979" cy="1408364"/>
          </a:xfrm>
          <a:prstGeom prst="rect">
            <a:avLst/>
          </a:prstGeom>
        </p:spPr>
      </p:pic>
      <p:pic>
        <p:nvPicPr>
          <p:cNvPr id="6" name="Afbeelding 5" descr="3d-lijn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024">
            <a:off x="5403106" y="3216612"/>
            <a:ext cx="481648" cy="2487500"/>
          </a:xfrm>
          <a:prstGeom prst="rect">
            <a:avLst/>
          </a:prstGeom>
        </p:spPr>
      </p:pic>
      <p:pic>
        <p:nvPicPr>
          <p:cNvPr id="8" name="Afbeelding 7" descr="3d-lijn-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933" y="3830877"/>
            <a:ext cx="1859528" cy="1950980"/>
          </a:xfrm>
          <a:prstGeom prst="rect">
            <a:avLst/>
          </a:prstGeom>
        </p:spPr>
      </p:pic>
      <p:pic>
        <p:nvPicPr>
          <p:cNvPr id="11" name="Afbeelding 10" descr="1c-titel.png">
            <a:extLst>
              <a:ext uri="{FF2B5EF4-FFF2-40B4-BE49-F238E27FC236}">
                <a16:creationId xmlns:a16="http://schemas.microsoft.com/office/drawing/2014/main" id="{89A40CDB-682E-B148-A8B1-49DBE290EC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583567" y="800495"/>
            <a:ext cx="7094079" cy="48902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CCEB40-EF96-1649-AAA2-BE4E0000D44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rcRect/>
          <a:stretch/>
        </p:blipFill>
        <p:spPr>
          <a:xfrm>
            <a:off x="2436237" y="2500243"/>
            <a:ext cx="838200" cy="1277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C991650-9005-0C40-AB01-91E884FFD721}"/>
              </a:ext>
            </a:extLst>
          </p:cNvPr>
          <p:cNvSpPr txBox="1"/>
          <p:nvPr/>
        </p:nvSpPr>
        <p:spPr>
          <a:xfrm>
            <a:off x="1841581" y="3830877"/>
            <a:ext cx="202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tx1">
                    <a:alpha val="40000"/>
                  </a:schemeClr>
                </a:solidFill>
              </a:rPr>
              <a:t>Ouderdomspensioen</a:t>
            </a:r>
            <a:endParaRPr lang="en-GB" sz="1600" b="1" dirty="0">
              <a:solidFill>
                <a:schemeClr val="tx1">
                  <a:alpha val="40000"/>
                </a:schemeClr>
              </a:solidFill>
            </a:endParaRPr>
          </a:p>
          <a:p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Via </a:t>
            </a:r>
            <a:r>
              <a:rPr lang="en-GB" sz="1600" dirty="0" err="1">
                <a:solidFill>
                  <a:schemeClr val="tx1">
                    <a:alpha val="40000"/>
                  </a:schemeClr>
                </a:solidFill>
              </a:rPr>
              <a:t>werkgever</a:t>
            </a:r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(s)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6266D92-8516-A44E-BC79-BE0F03141086}"/>
              </a:ext>
            </a:extLst>
          </p:cNvPr>
          <p:cNvGrpSpPr/>
          <p:nvPr/>
        </p:nvGrpSpPr>
        <p:grpSpPr>
          <a:xfrm>
            <a:off x="7859788" y="1512519"/>
            <a:ext cx="2654172" cy="2264982"/>
            <a:chOff x="7859788" y="1512519"/>
            <a:chExt cx="2654172" cy="2264982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909792" y="1512519"/>
              <a:ext cx="1604168" cy="1638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B8C2BEFD-9416-8047-AF0A-3B7740B90F41}"/>
                </a:ext>
              </a:extLst>
            </p:cNvPr>
            <p:cNvSpPr txBox="1"/>
            <p:nvPr/>
          </p:nvSpPr>
          <p:spPr>
            <a:xfrm>
              <a:off x="7859788" y="2946504"/>
              <a:ext cx="21705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Eventueel</a:t>
              </a:r>
              <a:endParaRPr lang="en-GB" sz="1600" dirty="0"/>
            </a:p>
            <a:p>
              <a:r>
                <a:rPr lang="en-GB" sz="1600" b="1" dirty="0" err="1"/>
                <a:t>nabestaandenpensioen</a:t>
              </a:r>
              <a:endParaRPr lang="en-GB" sz="1600" b="1" dirty="0"/>
            </a:p>
            <a:p>
              <a:r>
                <a:rPr lang="en-GB" sz="1600" dirty="0"/>
                <a:t>van </a:t>
              </a:r>
              <a:r>
                <a:rPr lang="en-GB" sz="1600" dirty="0" err="1"/>
                <a:t>overleden</a:t>
              </a:r>
              <a:r>
                <a:rPr lang="en-GB" sz="1600" dirty="0"/>
                <a:t> partner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71D807C-1BDA-3F40-A553-5E75F6F95223}"/>
              </a:ext>
            </a:extLst>
          </p:cNvPr>
          <p:cNvGrpSpPr/>
          <p:nvPr/>
        </p:nvGrpSpPr>
        <p:grpSpPr>
          <a:xfrm>
            <a:off x="3869094" y="2115934"/>
            <a:ext cx="3645525" cy="1257300"/>
            <a:chOff x="3869094" y="2115934"/>
            <a:chExt cx="3645525" cy="1257300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4D72008-8AF2-1C4E-8351-1AA80C227655}"/>
                </a:ext>
              </a:extLst>
            </p:cNvPr>
            <p:cNvSpPr txBox="1"/>
            <p:nvPr/>
          </p:nvSpPr>
          <p:spPr>
            <a:xfrm>
              <a:off x="3869094" y="2367519"/>
              <a:ext cx="20275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Eventueel</a:t>
              </a:r>
              <a:endParaRPr lang="en-GB" sz="1600" dirty="0"/>
            </a:p>
            <a:p>
              <a:r>
                <a:rPr lang="en-GB" sz="1600" b="1" dirty="0" err="1"/>
                <a:t>ouderdomspensioen</a:t>
              </a:r>
              <a:endParaRPr lang="en-GB" sz="1600" b="1" dirty="0"/>
            </a:p>
            <a:p>
              <a:r>
                <a:rPr lang="en-GB" sz="1600" dirty="0"/>
                <a:t>via ex-partner</a:t>
              </a: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ACE65156-B027-1940-B26A-4268D67D5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751666" y="2115934"/>
              <a:ext cx="1762953" cy="1257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338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55C3B33A-0D9A-4E60-9845-58B7B4E801CC}"/>
              </a:ext>
            </a:extLst>
          </p:cNvPr>
          <p:cNvSpPr txBox="1"/>
          <p:nvPr/>
        </p:nvSpPr>
        <p:spPr>
          <a:xfrm>
            <a:off x="736453" y="1376729"/>
            <a:ext cx="88989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Per 1 juli 2023 is er een nieuwe pensioenwet. 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De wet heeft drie doelen:</a:t>
            </a:r>
          </a:p>
          <a:p>
            <a:pPr lvl="1">
              <a:buClr>
                <a:srgbClr val="28A532"/>
              </a:buClr>
            </a:pPr>
            <a:r>
              <a:rPr lang="nl-NL" sz="1600" dirty="0">
                <a:solidFill>
                  <a:srgbClr val="28A532"/>
                </a:solidFill>
              </a:rPr>
              <a:t>•</a:t>
            </a:r>
            <a:r>
              <a:rPr lang="nl-NL" sz="1600" dirty="0"/>
              <a:t> een aanvullend pensioen dat sneller stijgt</a:t>
            </a:r>
          </a:p>
          <a:p>
            <a:pPr lvl="1">
              <a:buClr>
                <a:srgbClr val="28A532"/>
              </a:buClr>
            </a:pPr>
            <a:r>
              <a:rPr lang="nl-NL" sz="1600" dirty="0">
                <a:solidFill>
                  <a:srgbClr val="28A532"/>
                </a:solidFill>
              </a:rPr>
              <a:t>•</a:t>
            </a:r>
            <a:r>
              <a:rPr lang="nl-NL" sz="1600" dirty="0"/>
              <a:t> een persoonlijkere en duidelijkere pensioenopbouw</a:t>
            </a:r>
          </a:p>
          <a:p>
            <a:pPr lvl="1">
              <a:buClr>
                <a:srgbClr val="28A532"/>
              </a:buClr>
            </a:pPr>
            <a:r>
              <a:rPr lang="nl-NL" sz="1600" dirty="0">
                <a:solidFill>
                  <a:srgbClr val="28A532"/>
                </a:solidFill>
              </a:rPr>
              <a:t>•</a:t>
            </a:r>
            <a:r>
              <a:rPr lang="nl-NL" sz="1600" dirty="0"/>
              <a:t> een pensioenstelsel dat beter aansluit bij dat mensen niet meer 40 jaar bij één werkgever werken.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Informatieplatform </a:t>
            </a:r>
            <a:r>
              <a:rPr lang="nl-NL" sz="1600" dirty="0">
                <a:solidFill>
                  <a:srgbClr val="641C7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Werkenaanonspensioen.nl</a:t>
            </a:r>
            <a:r>
              <a:rPr lang="nl-NL" sz="1600" dirty="0">
                <a:solidFill>
                  <a:srgbClr val="641C76"/>
                </a:solidFill>
              </a:rPr>
              <a:t> </a:t>
            </a:r>
            <a:r>
              <a:rPr lang="nl-NL" sz="1600" dirty="0"/>
              <a:t>faciliteert partijen zoals werkgevers bij de overgang naar het vernieuwde pensioenstelsel. Voor verschillende doelgroepen is per onderwerp de wet- en regelgeving toegankelijker gemaakt.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>
                <a:solidFill>
                  <a:srgbClr val="641C7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Pensioenduidelijkheid.nl</a:t>
            </a:r>
            <a:r>
              <a:rPr lang="nl-NL" sz="1600" dirty="0">
                <a:solidFill>
                  <a:srgbClr val="641C76"/>
                </a:solidFill>
              </a:rPr>
              <a:t> </a:t>
            </a:r>
            <a:r>
              <a:rPr lang="nl-NL" sz="1600" dirty="0"/>
              <a:t>is gelanceerd om alle Nederlanders duidelijk te informeren over de nieuwe pensioenregels.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Momenteel is er een lopende campagne die wordt ondersteund door een </a:t>
            </a:r>
            <a:r>
              <a:rPr lang="nl-NL" sz="1600" dirty="0" err="1"/>
              <a:t>TV-commercial</a:t>
            </a:r>
            <a:r>
              <a:rPr lang="nl-NL" sz="1600" dirty="0"/>
              <a:t>, online video en radiospot. De </a:t>
            </a:r>
            <a:r>
              <a:rPr lang="nl-NL" sz="1600" dirty="0">
                <a:solidFill>
                  <a:srgbClr val="641C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toolbox Communicatie</a:t>
            </a:r>
            <a:r>
              <a:rPr lang="nl-NL" sz="1600" dirty="0"/>
              <a:t> bevat kant-en-klare </a:t>
            </a:r>
            <a:r>
              <a:rPr lang="nl-NL" sz="1600" dirty="0" err="1"/>
              <a:t>factsheets</a:t>
            </a:r>
            <a:r>
              <a:rPr lang="nl-NL" sz="1600" dirty="0"/>
              <a:t>, animaties, artikelen</a:t>
            </a:r>
            <a:br>
              <a:rPr lang="nl-NL" sz="1600" dirty="0"/>
            </a:br>
            <a:r>
              <a:rPr lang="nl-NL" sz="1600" dirty="0"/>
              <a:t>en </a:t>
            </a:r>
            <a:r>
              <a:rPr lang="nl-NL" sz="1600" dirty="0" err="1"/>
              <a:t>social</a:t>
            </a:r>
            <a:r>
              <a:rPr lang="nl-NL" sz="1600" dirty="0"/>
              <a:t> media basics die u als werkgever ook kunt gebruiken.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9F72990-8534-1E43-A717-3EB890AB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0390" y="713571"/>
            <a:ext cx="6149283" cy="663158"/>
          </a:xfrm>
          <a:prstGeom prst="rect">
            <a:avLst/>
          </a:prstGeom>
        </p:spPr>
      </p:pic>
      <p:pic>
        <p:nvPicPr>
          <p:cNvPr id="3" name="Afbeelding 2" descr="Afbeelding met computer, computer, ontwerp, illustratie&#10;&#10;Automatisch gegenereerde beschrijving">
            <a:extLst>
              <a:ext uri="{FF2B5EF4-FFF2-40B4-BE49-F238E27FC236}">
                <a16:creationId xmlns:a16="http://schemas.microsoft.com/office/drawing/2014/main" id="{C3E6D8CE-E8DA-15BC-8BB6-96BD9A42D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462" y="4447591"/>
            <a:ext cx="2611120" cy="22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2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753619" y="2042408"/>
            <a:ext cx="731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Wat valt er wel onder de pensioenregeling en wat niet?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Hoeveel premie betaalt de medewerker en hoeveel de werkgever?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een middelloon- of eindloonregeling?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Blijft het nabestaandenpensioen behouden als je weggaat of na ontslag? 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mogelijk om extra pensioen op te bouwen?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Moet een eventuele partner worden aangemeld?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Wil je inzicht in je huidige pensioenopbouw en de keuzes die je hierin kunt maken? Log dan in bij jouw pensioenuitvoerder.</a:t>
            </a:r>
          </a:p>
        </p:txBody>
      </p:sp>
      <p:pic>
        <p:nvPicPr>
          <p:cNvPr id="5" name="Afbeelding 4" descr="8a-titel.png">
            <a:extLst>
              <a:ext uri="{FF2B5EF4-FFF2-40B4-BE49-F238E27FC236}">
                <a16:creationId xmlns:a16="http://schemas.microsoft.com/office/drawing/2014/main" id="{C448DACA-F4D4-DB49-BA97-FB3CDFB92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00495"/>
            <a:ext cx="2960213" cy="48902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926C9C7-9696-AC4D-8860-1D5FBA146F11}"/>
              </a:ext>
            </a:extLst>
          </p:cNvPr>
          <p:cNvSpPr txBox="1"/>
          <p:nvPr/>
        </p:nvSpPr>
        <p:spPr>
          <a:xfrm>
            <a:off x="1048953" y="4416560"/>
            <a:ext cx="251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600" dirty="0"/>
              <a:t>Ga voor een totaaloverzicht van je pensioen naar </a:t>
            </a:r>
            <a:r>
              <a:rPr lang="nl-NL" sz="1600" b="1" dirty="0" err="1"/>
              <a:t>mijnpensioenoverzicht.nl</a:t>
            </a:r>
            <a:endParaRPr lang="nl-NL" sz="1600" b="1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C6ADEA8-36A7-E845-BCEE-A1411E47F2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6985BA6-8BB9-0247-A2BC-C2635AF768FB}"/>
              </a:ext>
            </a:extLst>
          </p:cNvPr>
          <p:cNvSpPr txBox="1"/>
          <p:nvPr/>
        </p:nvSpPr>
        <p:spPr>
          <a:xfrm>
            <a:off x="824817" y="1423212"/>
            <a:ext cx="647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C8005A"/>
                </a:solidFill>
              </a:rPr>
              <a:t>Vul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hier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aub</a:t>
            </a:r>
            <a:r>
              <a:rPr lang="en-GB" sz="1600" b="1" dirty="0">
                <a:solidFill>
                  <a:srgbClr val="C8005A"/>
                </a:solidFill>
              </a:rPr>
              <a:t> de </a:t>
            </a:r>
            <a:r>
              <a:rPr lang="en-GB" sz="1600" b="1" dirty="0" err="1">
                <a:solidFill>
                  <a:srgbClr val="C8005A"/>
                </a:solidFill>
              </a:rPr>
              <a:t>regeling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en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afspraken</a:t>
            </a:r>
            <a:r>
              <a:rPr lang="en-GB" sz="1600" b="1" dirty="0">
                <a:solidFill>
                  <a:srgbClr val="C8005A"/>
                </a:solidFill>
              </a:rPr>
              <a:t> van </a:t>
            </a:r>
            <a:r>
              <a:rPr lang="en-GB" sz="1600" b="1" dirty="0" err="1">
                <a:solidFill>
                  <a:srgbClr val="C8005A"/>
                </a:solidFill>
              </a:rPr>
              <a:t>uw</a:t>
            </a:r>
            <a:r>
              <a:rPr lang="en-GB" sz="1600" b="1" dirty="0">
                <a:solidFill>
                  <a:srgbClr val="C8005A"/>
                </a:solidFill>
              </a:rPr>
              <a:t> eigen </a:t>
            </a:r>
            <a:r>
              <a:rPr lang="en-GB" sz="1600" b="1" dirty="0" err="1">
                <a:solidFill>
                  <a:srgbClr val="C8005A"/>
                </a:solidFill>
              </a:rPr>
              <a:t>organisatie</a:t>
            </a:r>
            <a:r>
              <a:rPr lang="en-GB" sz="1600" b="1" dirty="0">
                <a:solidFill>
                  <a:srgbClr val="C8005A"/>
                </a:solidFill>
              </a:rPr>
              <a:t> in. </a:t>
            </a:r>
            <a:r>
              <a:rPr lang="en-GB" sz="1600" b="1" dirty="0" err="1">
                <a:solidFill>
                  <a:srgbClr val="C8005A"/>
                </a:solidFill>
              </a:rPr>
              <a:t>Hieronder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vindt</a:t>
            </a:r>
            <a:r>
              <a:rPr lang="en-GB" sz="1600" b="1" dirty="0">
                <a:solidFill>
                  <a:srgbClr val="C8005A"/>
                </a:solidFill>
              </a:rPr>
              <a:t> u de </a:t>
            </a:r>
            <a:r>
              <a:rPr lang="en-GB" sz="1600" b="1" dirty="0" err="1">
                <a:solidFill>
                  <a:srgbClr val="C8005A"/>
                </a:solidFill>
              </a:rPr>
              <a:t>vragen</a:t>
            </a:r>
            <a:r>
              <a:rPr lang="en-GB" sz="1600" b="1" dirty="0">
                <a:solidFill>
                  <a:srgbClr val="C8005A"/>
                </a:solidFill>
              </a:rPr>
              <a:t> die </a:t>
            </a:r>
            <a:r>
              <a:rPr lang="en-GB" sz="1600" b="1" dirty="0" err="1">
                <a:solidFill>
                  <a:srgbClr val="C8005A"/>
                </a:solidFill>
              </a:rPr>
              <a:t>mogelijkerwijs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leven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bij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uw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medewerkers</a:t>
            </a:r>
            <a:r>
              <a:rPr lang="en-GB" sz="1600" b="1" dirty="0">
                <a:solidFill>
                  <a:srgbClr val="C8005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46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F4D93564-8394-9242-8C4A-3B005A7E998F}"/>
              </a:ext>
            </a:extLst>
          </p:cNvPr>
          <p:cNvSpPr/>
          <p:nvPr/>
        </p:nvSpPr>
        <p:spPr>
          <a:xfrm>
            <a:off x="4027186" y="3697531"/>
            <a:ext cx="4597907" cy="2100218"/>
          </a:xfrm>
          <a:prstGeom prst="rect">
            <a:avLst/>
          </a:prstGeom>
          <a:solidFill>
            <a:srgbClr val="FE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A5D5100-CF89-7749-B549-53538F22C8FD}"/>
              </a:ext>
            </a:extLst>
          </p:cNvPr>
          <p:cNvSpPr/>
          <p:nvPr/>
        </p:nvSpPr>
        <p:spPr>
          <a:xfrm>
            <a:off x="4027186" y="1455396"/>
            <a:ext cx="4597907" cy="2100218"/>
          </a:xfrm>
          <a:prstGeom prst="rect">
            <a:avLst/>
          </a:prstGeom>
          <a:solidFill>
            <a:srgbClr val="FE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Afbeelding 2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D3C825B-A560-41EB-882E-07E32098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524" y="5507350"/>
            <a:ext cx="1509206" cy="135065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1456A5-D907-C24F-8E89-4D84EF342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10428"/>
            <a:ext cx="5258432" cy="48991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B8B19A-1B3F-0F44-8633-4A155EAE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17" y="1455396"/>
            <a:ext cx="2902463" cy="436297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B4A0AF5-AFC3-614A-9B67-04E52755A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65" b="4365"/>
          <a:stretch/>
        </p:blipFill>
        <p:spPr>
          <a:xfrm>
            <a:off x="4146735" y="1772659"/>
            <a:ext cx="4358808" cy="146569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878FA39-AA31-DD4A-A687-1016D331E4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365" b="4365"/>
          <a:stretch/>
        </p:blipFill>
        <p:spPr>
          <a:xfrm>
            <a:off x="4146735" y="4014794"/>
            <a:ext cx="4358808" cy="146569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352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335AE6A-6A2B-D64C-83A3-1AE11EBF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8650496" y="1571839"/>
            <a:ext cx="2450420" cy="5018966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398AD825-1746-AA4C-8225-3A4254006485}"/>
              </a:ext>
            </a:extLst>
          </p:cNvPr>
          <p:cNvGrpSpPr/>
          <p:nvPr/>
        </p:nvGrpSpPr>
        <p:grpSpPr>
          <a:xfrm>
            <a:off x="824817" y="4424780"/>
            <a:ext cx="2075846" cy="1068480"/>
            <a:chOff x="5876014" y="154079"/>
            <a:chExt cx="3552997" cy="1828800"/>
          </a:xfrm>
        </p:grpSpPr>
        <p:pic>
          <p:nvPicPr>
            <p:cNvPr id="12" name="Afbeelding 11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DEED9957-4824-D544-A6D9-FB816572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014" y="154079"/>
              <a:ext cx="1828800" cy="1828800"/>
            </a:xfrm>
            <a:prstGeom prst="rect">
              <a:avLst/>
            </a:prstGeom>
          </p:spPr>
        </p:pic>
        <p:pic>
          <p:nvPicPr>
            <p:cNvPr id="13" name="Afbeelding 12" descr="Afbeelding met geparkeerd, teken&#10;&#10;Automatisch gegenereerde beschrijving">
              <a:extLst>
                <a:ext uri="{FF2B5EF4-FFF2-40B4-BE49-F238E27FC236}">
                  <a16:creationId xmlns:a16="http://schemas.microsoft.com/office/drawing/2014/main" id="{2CC673EF-91D7-CC4C-B8D1-64CDF6969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6611" y="154079"/>
              <a:ext cx="1422400" cy="1828800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E07C030-5D57-4FF8-8F0F-6A1105D2518F}"/>
              </a:ext>
            </a:extLst>
          </p:cNvPr>
          <p:cNvSpPr txBox="1"/>
          <p:nvPr/>
        </p:nvSpPr>
        <p:spPr>
          <a:xfrm>
            <a:off x="824817" y="1866226"/>
            <a:ext cx="501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Voor jezelf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Startdatum pensioen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Jouw regeling</a:t>
            </a:r>
          </a:p>
        </p:txBody>
      </p:sp>
      <p:pic>
        <p:nvPicPr>
          <p:cNvPr id="9" name="Afbeelding 8" descr="2b-titel.png">
            <a:extLst>
              <a:ext uri="{FF2B5EF4-FFF2-40B4-BE49-F238E27FC236}">
                <a16:creationId xmlns:a16="http://schemas.microsoft.com/office/drawing/2014/main" id="{AD1E3E1D-E74F-464A-A135-4B2A39EC9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797690"/>
            <a:ext cx="6365073" cy="506035"/>
          </a:xfrm>
          <a:prstGeom prst="rect">
            <a:avLst/>
          </a:prstGeom>
        </p:spPr>
      </p:pic>
      <p:pic>
        <p:nvPicPr>
          <p:cNvPr id="10" name="Afbeelding 9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16" y="4682512"/>
            <a:ext cx="2033792" cy="39080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E07C030-5D57-4FF8-8F0F-6A1105D2518F}"/>
              </a:ext>
            </a:extLst>
          </p:cNvPr>
          <p:cNvSpPr txBox="1"/>
          <p:nvPr/>
        </p:nvSpPr>
        <p:spPr>
          <a:xfrm>
            <a:off x="3254858" y="4959021"/>
            <a:ext cx="306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400" dirty="0"/>
              <a:t>Download de app op je telefoon.</a:t>
            </a:r>
          </a:p>
        </p:txBody>
      </p:sp>
    </p:spTree>
    <p:extLst>
      <p:ext uri="{BB962C8B-B14F-4D97-AF65-F5344CB8AC3E}">
        <p14:creationId xmlns:p14="http://schemas.microsoft.com/office/powerpoint/2010/main" val="2189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984136D-592C-4FE6-9A89-7A5F2AE6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648" y="5576228"/>
            <a:ext cx="1601157" cy="1281773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91FC8B-9366-9845-A410-8732E4DC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68" y="810428"/>
            <a:ext cx="5258432" cy="489916"/>
          </a:xfrm>
          <a:prstGeom prst="rect">
            <a:avLst/>
          </a:prstGeom>
        </p:spPr>
      </p:pic>
      <p:pic>
        <p:nvPicPr>
          <p:cNvPr id="8" name="Onboarding MPO met ondertiteling" descr="Onboarding MPO met ondertiteling">
            <a:hlinkClick r:id="" action="ppaction://media"/>
            <a:extLst>
              <a:ext uri="{FF2B5EF4-FFF2-40B4-BE49-F238E27FC236}">
                <a16:creationId xmlns:a16="http://schemas.microsoft.com/office/drawing/2014/main" id="{AE916A47-161F-C547-864D-8C16B9E27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461" y="1599601"/>
            <a:ext cx="6858047" cy="38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E63C02-7B12-D44F-B0ED-482BC396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4816" y="619348"/>
            <a:ext cx="8985422" cy="728888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113EB85-CC3E-A646-826D-594DC88656E6}"/>
              </a:ext>
            </a:extLst>
          </p:cNvPr>
          <p:cNvSpPr txBox="1"/>
          <p:nvPr/>
        </p:nvSpPr>
        <p:spPr>
          <a:xfrm>
            <a:off x="4390337" y="4101957"/>
            <a:ext cx="5999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28A532"/>
                </a:solidFill>
              </a:rPr>
              <a:t>Eerder of later met pensioen</a:t>
            </a:r>
            <a:br>
              <a:rPr lang="nl-NL" sz="1600" dirty="0"/>
            </a:br>
            <a:r>
              <a:rPr lang="nl-NL" sz="1600" dirty="0"/>
              <a:t>Let op: Eerder met pensioen betekent hoogte ouderdomspensioen blijvend lager. Later met pensioen betekent blijvend hogere uitkering.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F2B5C55-2B43-844A-8FD0-DB9EBAFA11C5}"/>
              </a:ext>
            </a:extLst>
          </p:cNvPr>
          <p:cNvGrpSpPr/>
          <p:nvPr/>
        </p:nvGrpSpPr>
        <p:grpSpPr>
          <a:xfrm>
            <a:off x="917025" y="2854680"/>
            <a:ext cx="9750975" cy="1622442"/>
            <a:chOff x="917025" y="2854680"/>
            <a:chExt cx="9750975" cy="1622442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9351E9B2-BEA0-0A4A-8BA1-FA2704188966}"/>
                </a:ext>
              </a:extLst>
            </p:cNvPr>
            <p:cNvSpPr/>
            <p:nvPr/>
          </p:nvSpPr>
          <p:spPr>
            <a:xfrm>
              <a:off x="4390337" y="2854680"/>
              <a:ext cx="627766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>
                  <a:solidFill>
                    <a:srgbClr val="28A532"/>
                  </a:solidFill>
                  <a:latin typeface="Calibri" panose="020F0502020204030204" pitchFamily="34" charset="0"/>
                </a:rPr>
                <a:t>Verschil in hoogte uitkering</a:t>
              </a:r>
              <a:endParaRPr lang="nl-NL" sz="1600" dirty="0">
                <a:solidFill>
                  <a:srgbClr val="28A532"/>
                </a:solidFill>
                <a:latin typeface="Calibri" panose="020F0502020204030204" pitchFamily="34" charset="0"/>
              </a:endParaRP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>
                  <a:latin typeface="Calibri" panose="020F0502020204030204" pitchFamily="34" charset="0"/>
                </a:rPr>
                <a:t>Wat is je levensverwachting?</a:t>
              </a: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>
                  <a:latin typeface="Calibri" panose="020F0502020204030204" pitchFamily="34" charset="0"/>
                </a:rPr>
                <a:t>Wanneer heb je hogere lasten (woonlasten, zorg)?</a:t>
              </a: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>
                  <a:latin typeface="Calibri" panose="020F0502020204030204" pitchFamily="34" charset="0"/>
                </a:rPr>
                <a:t>Heb je een AOW-gat?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C3DD4363-1F25-C443-9427-2EDB1D748E9B}"/>
                </a:ext>
              </a:extLst>
            </p:cNvPr>
            <p:cNvGrpSpPr/>
            <p:nvPr/>
          </p:nvGrpSpPr>
          <p:grpSpPr>
            <a:xfrm>
              <a:off x="917025" y="3393289"/>
              <a:ext cx="3234188" cy="1083833"/>
              <a:chOff x="824816" y="3393289"/>
              <a:chExt cx="3234188" cy="1083833"/>
            </a:xfrm>
          </p:grpSpPr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B20FE67E-764B-A94D-B2A0-DDF5AB0A2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2776303" y="3393289"/>
                <a:ext cx="1282701" cy="10838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A04EFDDD-AE3F-9C45-B2FD-06FAA8454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824816" y="3920932"/>
                <a:ext cx="539985" cy="3471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90211ED0-E87B-F943-B894-012CCF662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483450" y="3657111"/>
                <a:ext cx="531265" cy="61095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F6C2827D-9420-4B42-8952-9BCDA6D81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2133364" y="3393289"/>
                <a:ext cx="574072" cy="87477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BA367F3-0D72-804F-AD24-2BFF67B9414E}"/>
              </a:ext>
            </a:extLst>
          </p:cNvPr>
          <p:cNvGrpSpPr/>
          <p:nvPr/>
        </p:nvGrpSpPr>
        <p:grpSpPr>
          <a:xfrm>
            <a:off x="2868921" y="1728081"/>
            <a:ext cx="6093415" cy="1011049"/>
            <a:chOff x="2868921" y="1728081"/>
            <a:chExt cx="6093415" cy="1011049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1ACEA357-FABD-DE4F-8B7A-46A3D4536F92}"/>
                </a:ext>
              </a:extLst>
            </p:cNvPr>
            <p:cNvSpPr/>
            <p:nvPr/>
          </p:nvSpPr>
          <p:spPr>
            <a:xfrm>
              <a:off x="4390336" y="1941219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nl-NL" sz="1600" b="1" dirty="0">
                  <a:solidFill>
                    <a:srgbClr val="28A532"/>
                  </a:solidFill>
                  <a:latin typeface="Calibri" panose="020F0502020204030204" pitchFamily="34" charset="0"/>
                </a:rPr>
                <a:t>Doorwerken</a:t>
              </a:r>
              <a:endParaRPr lang="nl-NL" sz="1600" dirty="0">
                <a:solidFill>
                  <a:srgbClr val="28A532"/>
                </a:solidFill>
                <a:latin typeface="Calibri" panose="020F0502020204030204" pitchFamily="34" charset="0"/>
              </a:endParaRP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>
                  <a:latin typeface="Calibri" panose="020F0502020204030204" pitchFamily="34" charset="0"/>
                </a:rPr>
                <a:t>Mogelijk hoger ouderdomspensioen</a:t>
              </a:r>
            </a:p>
          </p:txBody>
        </p: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E432D52A-1D59-C840-8CD4-71F04CCA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868921" y="1728081"/>
              <a:ext cx="1097463" cy="1011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83358158-59BD-C644-96E5-396D15979665}"/>
              </a:ext>
            </a:extLst>
          </p:cNvPr>
          <p:cNvGrpSpPr/>
          <p:nvPr/>
        </p:nvGrpSpPr>
        <p:grpSpPr>
          <a:xfrm>
            <a:off x="3011506" y="5130656"/>
            <a:ext cx="7988285" cy="1107996"/>
            <a:chOff x="3011506" y="5130656"/>
            <a:chExt cx="7988285" cy="1107996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BE351674-752B-A045-B7A1-DB38B1C30F88}"/>
                </a:ext>
              </a:extLst>
            </p:cNvPr>
            <p:cNvSpPr txBox="1"/>
            <p:nvPr/>
          </p:nvSpPr>
          <p:spPr>
            <a:xfrm>
              <a:off x="4390337" y="5130656"/>
              <a:ext cx="660945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8A532"/>
                </a:buClr>
              </a:pPr>
              <a:r>
                <a:rPr lang="nl-NL" sz="1600" b="1" dirty="0">
                  <a:solidFill>
                    <a:srgbClr val="28A532"/>
                  </a:solidFill>
                </a:rPr>
                <a:t>Uitruil (deel) nabestaandenpensioen en ouderdomspensioen</a:t>
              </a:r>
              <a:endParaRPr lang="nl-NL" sz="1600" dirty="0">
                <a:solidFill>
                  <a:srgbClr val="28A532"/>
                </a:solidFill>
              </a:endParaRP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/>
                <a:t>Ben je alleenstaand?</a:t>
              </a: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/>
                <a:t>Hoe laat je je partner achter bij overlijden?</a:t>
              </a:r>
            </a:p>
            <a:p>
              <a:pPr marL="285750" indent="-285750">
                <a:buClr>
                  <a:srgbClr val="28A532"/>
                </a:buClr>
                <a:buFont typeface="Arial" panose="020B0604020202020204" pitchFamily="34" charset="0"/>
                <a:buChar char="•"/>
              </a:pPr>
              <a:r>
                <a:rPr lang="nl-NL" sz="1600" dirty="0"/>
                <a:t>Kun je rondkomen bij pensionering?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DB7CDCA2-DF7C-6141-B60E-15CE4B5C6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3011506" y="5247265"/>
              <a:ext cx="812292" cy="874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71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730426"/>
            <a:ext cx="4130040" cy="621792"/>
          </a:xfrm>
          <a:prstGeom prst="rect">
            <a:avLst/>
          </a:prstGeom>
        </p:spPr>
      </p:pic>
      <p:pic>
        <p:nvPicPr>
          <p:cNvPr id="4" name="Afbeelding 3" descr="5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8" y="1368261"/>
            <a:ext cx="5737101" cy="56090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CE58BE7-2458-B94B-B24F-4F1699272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468" y="3190421"/>
            <a:ext cx="8216900" cy="14351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3813A6F-A68C-AC4E-BB29-49A960680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468" y="3190421"/>
            <a:ext cx="8216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55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3D99587-5FA8-6E46-9283-533676AC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17" y="1346683"/>
            <a:ext cx="5842000" cy="3302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3" name="Afbeelding 2" descr="6a-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67440"/>
            <a:ext cx="6493106" cy="457261"/>
          </a:xfrm>
          <a:prstGeom prst="rect">
            <a:avLst/>
          </a:prstGeom>
        </p:spPr>
      </p:pic>
      <p:pic>
        <p:nvPicPr>
          <p:cNvPr id="7" name="Afbeelding 6" descr="wijzeringeldzaken.png">
            <a:extLst>
              <a:ext uri="{FF2B5EF4-FFF2-40B4-BE49-F238E27FC236}">
                <a16:creationId xmlns:a16="http://schemas.microsoft.com/office/drawing/2014/main" id="{0DDCC620-15AD-B64C-81B1-B95DD3009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5" name="Afbeelding 4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67440"/>
            <a:ext cx="6493106" cy="457261"/>
          </a:xfrm>
          <a:prstGeom prst="rect">
            <a:avLst/>
          </a:prstGeom>
        </p:spPr>
      </p:pic>
      <p:pic>
        <p:nvPicPr>
          <p:cNvPr id="9" name="Afbeelding 8" descr="6d-lij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553" y="3818354"/>
            <a:ext cx="1402649" cy="15931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1F655FB-5C96-8D4C-9C36-F08922DE5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17" y="1346683"/>
            <a:ext cx="5842000" cy="330200"/>
          </a:xfrm>
          <a:prstGeom prst="rect">
            <a:avLst/>
          </a:prstGeom>
        </p:spPr>
      </p:pic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8023871D-A3A8-D74E-9A88-EE5B480EB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B7F09C4-5A61-9341-8159-D5FC5DD17EB9}"/>
              </a:ext>
            </a:extLst>
          </p:cNvPr>
          <p:cNvGrpSpPr/>
          <p:nvPr/>
        </p:nvGrpSpPr>
        <p:grpSpPr>
          <a:xfrm>
            <a:off x="2252687" y="2133928"/>
            <a:ext cx="2170582" cy="1870853"/>
            <a:chOff x="2252687" y="2133928"/>
            <a:chExt cx="2170582" cy="1870853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332393" y="2133928"/>
              <a:ext cx="1290831" cy="7040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8CFB188-BE5C-9148-844A-D810DB514777}"/>
                </a:ext>
              </a:extLst>
            </p:cNvPr>
            <p:cNvSpPr txBox="1"/>
            <p:nvPr/>
          </p:nvSpPr>
          <p:spPr>
            <a:xfrm>
              <a:off x="2252687" y="2927563"/>
              <a:ext cx="21705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Uitkering</a:t>
              </a:r>
              <a:r>
                <a:rPr lang="en-GB" sz="1600" dirty="0"/>
                <a:t> van </a:t>
              </a:r>
            </a:p>
            <a:p>
              <a:r>
                <a:rPr lang="en-GB" sz="1600" dirty="0" err="1"/>
                <a:t>bankspaarrekening</a:t>
              </a:r>
              <a:r>
                <a:rPr lang="en-GB" sz="1600" dirty="0"/>
                <a:t>,</a:t>
              </a:r>
            </a:p>
            <a:p>
              <a:r>
                <a:rPr lang="en-GB" sz="1600" dirty="0" err="1"/>
                <a:t>lijfrenteverzekering</a:t>
              </a:r>
              <a:endParaRPr lang="en-GB" sz="1600" dirty="0"/>
            </a:p>
            <a:p>
              <a:r>
                <a:rPr lang="en-GB" sz="1600" dirty="0"/>
                <a:t>of </a:t>
              </a:r>
              <a:r>
                <a:rPr lang="en-GB" sz="1600" dirty="0" err="1"/>
                <a:t>koopsompolis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47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6" name="Afbeelding 5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67440"/>
            <a:ext cx="6493106" cy="4572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ECBA7E-13A4-8844-998D-924C2BC24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17" y="1346683"/>
            <a:ext cx="5842000" cy="3302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9D3269CE-E84D-974D-A8E1-E6E7FE626E64}"/>
              </a:ext>
            </a:extLst>
          </p:cNvPr>
          <p:cNvGrpSpPr/>
          <p:nvPr/>
        </p:nvGrpSpPr>
        <p:grpSpPr>
          <a:xfrm>
            <a:off x="2252687" y="2133928"/>
            <a:ext cx="2170582" cy="1870853"/>
            <a:chOff x="2252687" y="2133928"/>
            <a:chExt cx="2170582" cy="1870853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9324BB-B390-FB46-8D88-4D3613A00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/>
            <a:stretch/>
          </p:blipFill>
          <p:spPr>
            <a:xfrm>
              <a:off x="2332393" y="2133928"/>
              <a:ext cx="1290831" cy="7040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3C006738-7ECD-7841-BEB4-7B8AB11BC7CD}"/>
                </a:ext>
              </a:extLst>
            </p:cNvPr>
            <p:cNvSpPr txBox="1"/>
            <p:nvPr/>
          </p:nvSpPr>
          <p:spPr>
            <a:xfrm>
              <a:off x="2252687" y="2927563"/>
              <a:ext cx="21705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Uitkering</a:t>
              </a:r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 van </a:t>
              </a:r>
            </a:p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bankspaarrekening</a:t>
              </a:r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,</a:t>
              </a:r>
            </a:p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lijfrenteverzekering</a:t>
              </a:r>
              <a:endParaRPr lang="en-GB" sz="1600" dirty="0">
                <a:solidFill>
                  <a:schemeClr val="tx1">
                    <a:alpha val="39504"/>
                  </a:schemeClr>
                </a:solidFill>
              </a:endParaRPr>
            </a:p>
            <a:p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of </a:t>
              </a:r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koopsompolis</a:t>
              </a:r>
              <a:endParaRPr lang="en-GB" sz="1600" dirty="0">
                <a:solidFill>
                  <a:schemeClr val="tx1">
                    <a:alpha val="39504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0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4" name="Afbeelding 13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67440"/>
            <a:ext cx="6493106" cy="457261"/>
          </a:xfrm>
          <a:prstGeom prst="rect">
            <a:avLst/>
          </a:prstGeom>
        </p:spPr>
      </p:pic>
      <p:pic>
        <p:nvPicPr>
          <p:cNvPr id="16" name="Afbeelding 15" descr="7b-lij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211" y="3108482"/>
            <a:ext cx="304841" cy="245701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BD3CE6-FBB2-7D43-BC8E-A0629D98D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17" y="1346683"/>
            <a:ext cx="5842000" cy="330200"/>
          </a:xfrm>
          <a:prstGeom prst="rect">
            <a:avLst/>
          </a:prstGeom>
        </p:spPr>
      </p:pic>
      <p:pic>
        <p:nvPicPr>
          <p:cNvPr id="10" name="Afbeelding 9" descr="wijzeringeldzaken.png">
            <a:extLst>
              <a:ext uri="{FF2B5EF4-FFF2-40B4-BE49-F238E27FC236}">
                <a16:creationId xmlns:a16="http://schemas.microsoft.com/office/drawing/2014/main" id="{217B3D77-847F-2040-AF3C-477F7B85F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C2D090C4-0605-9842-86E2-0947D453EDAC}"/>
              </a:ext>
            </a:extLst>
          </p:cNvPr>
          <p:cNvGrpSpPr/>
          <p:nvPr/>
        </p:nvGrpSpPr>
        <p:grpSpPr>
          <a:xfrm>
            <a:off x="2252687" y="2133928"/>
            <a:ext cx="2170582" cy="1870853"/>
            <a:chOff x="2252687" y="2133928"/>
            <a:chExt cx="2170582" cy="1870853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9AEBD0B-0F9B-8241-A26E-15CFCB509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/>
            <a:stretch/>
          </p:blipFill>
          <p:spPr>
            <a:xfrm>
              <a:off x="2332393" y="2133928"/>
              <a:ext cx="1290831" cy="7040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7DDFDB3-2CA1-054B-AB18-800DD47A711D}"/>
                </a:ext>
              </a:extLst>
            </p:cNvPr>
            <p:cNvSpPr txBox="1"/>
            <p:nvPr/>
          </p:nvSpPr>
          <p:spPr>
            <a:xfrm>
              <a:off x="2252687" y="2927563"/>
              <a:ext cx="21705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chemeClr val="tx1">
                      <a:alpha val="50000"/>
                    </a:schemeClr>
                  </a:solidFill>
                </a:rPr>
                <a:t>Uitkering</a:t>
              </a:r>
              <a:r>
                <a:rPr lang="en-GB" sz="1600" dirty="0">
                  <a:solidFill>
                    <a:schemeClr val="tx1">
                      <a:alpha val="50000"/>
                    </a:schemeClr>
                  </a:solidFill>
                </a:rPr>
                <a:t> van </a:t>
              </a:r>
            </a:p>
            <a:p>
              <a:r>
                <a:rPr lang="en-GB" sz="1600" dirty="0" err="1">
                  <a:solidFill>
                    <a:schemeClr val="tx1">
                      <a:alpha val="50000"/>
                    </a:schemeClr>
                  </a:solidFill>
                </a:rPr>
                <a:t>bankspaarrekening</a:t>
              </a:r>
              <a:r>
                <a:rPr lang="en-GB" sz="1600" dirty="0">
                  <a:solidFill>
                    <a:schemeClr val="tx1">
                      <a:alpha val="50000"/>
                    </a:schemeClr>
                  </a:solidFill>
                </a:rPr>
                <a:t>,</a:t>
              </a:r>
            </a:p>
            <a:p>
              <a:r>
                <a:rPr lang="en-GB" sz="1600" dirty="0" err="1">
                  <a:solidFill>
                    <a:schemeClr val="tx1">
                      <a:alpha val="50000"/>
                    </a:schemeClr>
                  </a:solidFill>
                </a:rPr>
                <a:t>lijfrenteverzekering</a:t>
              </a:r>
              <a:endParaRPr lang="en-GB" sz="1600" dirty="0">
                <a:solidFill>
                  <a:schemeClr val="tx1">
                    <a:alpha val="50000"/>
                  </a:schemeClr>
                </a:solidFill>
              </a:endParaRPr>
            </a:p>
            <a:p>
              <a:r>
                <a:rPr lang="en-GB" sz="1600" dirty="0">
                  <a:solidFill>
                    <a:schemeClr val="tx1">
                      <a:alpha val="50000"/>
                    </a:schemeClr>
                  </a:solidFill>
                </a:rPr>
                <a:t>of </a:t>
              </a:r>
              <a:r>
                <a:rPr lang="en-GB" sz="1600" dirty="0" err="1">
                  <a:solidFill>
                    <a:schemeClr val="tx1">
                      <a:alpha val="50000"/>
                    </a:schemeClr>
                  </a:solidFill>
                </a:rPr>
                <a:t>koopsompolis</a:t>
              </a:r>
              <a:endParaRPr lang="en-GB" sz="1600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0D756428-0076-6140-A22B-763265A47B3E}"/>
              </a:ext>
            </a:extLst>
          </p:cNvPr>
          <p:cNvGrpSpPr/>
          <p:nvPr/>
        </p:nvGrpSpPr>
        <p:grpSpPr>
          <a:xfrm>
            <a:off x="5195311" y="2046492"/>
            <a:ext cx="3241095" cy="1507486"/>
            <a:chOff x="5195311" y="2046492"/>
            <a:chExt cx="3241095" cy="1507486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61681D24-9CC7-6B4E-A9E7-318EBFD2E549}"/>
                </a:ext>
              </a:extLst>
            </p:cNvPr>
            <p:cNvSpPr txBox="1"/>
            <p:nvPr/>
          </p:nvSpPr>
          <p:spPr>
            <a:xfrm>
              <a:off x="6265824" y="2969203"/>
              <a:ext cx="2170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Vermogen</a:t>
              </a:r>
              <a:r>
                <a:rPr lang="en-GB" sz="1600" dirty="0"/>
                <a:t>, </a:t>
              </a:r>
              <a:r>
                <a:rPr lang="en-GB" sz="1600" dirty="0" err="1"/>
                <a:t>bezit</a:t>
              </a:r>
              <a:r>
                <a:rPr lang="en-GB" sz="1600" dirty="0"/>
                <a:t>,</a:t>
              </a:r>
            </a:p>
            <a:p>
              <a:r>
                <a:rPr lang="en-GB" sz="1600" dirty="0"/>
                <a:t>eigen huis</a:t>
              </a:r>
            </a:p>
          </p:txBody>
        </p: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520AD62-DA04-7449-B1DB-20C9BBAD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195311" y="2046492"/>
              <a:ext cx="1726183" cy="11928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18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6a-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67440"/>
            <a:ext cx="6493106" cy="45726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41C0EA0-9372-A14E-84A7-579F67E2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17" y="1346683"/>
            <a:ext cx="5842000" cy="330200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71FB7ADE-047B-724F-B085-0DCB6693CFB9}"/>
              </a:ext>
            </a:extLst>
          </p:cNvPr>
          <p:cNvGrpSpPr/>
          <p:nvPr/>
        </p:nvGrpSpPr>
        <p:grpSpPr>
          <a:xfrm>
            <a:off x="2252687" y="2133928"/>
            <a:ext cx="2170582" cy="1870853"/>
            <a:chOff x="2252687" y="2133928"/>
            <a:chExt cx="2170582" cy="1870853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C35FB80D-20AF-AE4A-9AFF-AEC6426F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/>
            <a:stretch/>
          </p:blipFill>
          <p:spPr>
            <a:xfrm>
              <a:off x="2332393" y="2133928"/>
              <a:ext cx="1290831" cy="7040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B0243333-43C5-024C-982E-6651382FF6E0}"/>
                </a:ext>
              </a:extLst>
            </p:cNvPr>
            <p:cNvSpPr txBox="1"/>
            <p:nvPr/>
          </p:nvSpPr>
          <p:spPr>
            <a:xfrm>
              <a:off x="2252687" y="2927563"/>
              <a:ext cx="21705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Uitkering</a:t>
              </a:r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 van </a:t>
              </a:r>
            </a:p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bankspaarrekening</a:t>
              </a:r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,</a:t>
              </a:r>
            </a:p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lijfrenteverzekering</a:t>
              </a:r>
              <a:endParaRPr lang="en-GB" sz="1600" dirty="0">
                <a:solidFill>
                  <a:schemeClr val="tx1">
                    <a:alpha val="39504"/>
                  </a:schemeClr>
                </a:solidFill>
              </a:endParaRPr>
            </a:p>
            <a:p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of </a:t>
              </a:r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koopsompolis</a:t>
              </a:r>
              <a:endParaRPr lang="en-GB" sz="1600" dirty="0">
                <a:solidFill>
                  <a:schemeClr val="tx1">
                    <a:alpha val="39504"/>
                  </a:schemeClr>
                </a:solidFill>
              </a:endParaRPr>
            </a:p>
          </p:txBody>
        </p:sp>
      </p:grpSp>
      <p:sp>
        <p:nvSpPr>
          <p:cNvPr id="28" name="Tekstvak 27">
            <a:extLst>
              <a:ext uri="{FF2B5EF4-FFF2-40B4-BE49-F238E27FC236}">
                <a16:creationId xmlns:a16="http://schemas.microsoft.com/office/drawing/2014/main" id="{225D22B1-A594-8E43-A30E-D66408D7AA34}"/>
              </a:ext>
            </a:extLst>
          </p:cNvPr>
          <p:cNvSpPr txBox="1"/>
          <p:nvPr/>
        </p:nvSpPr>
        <p:spPr>
          <a:xfrm>
            <a:off x="6265824" y="2969203"/>
            <a:ext cx="21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alpha val="40000"/>
                  </a:schemeClr>
                </a:solidFill>
              </a:rPr>
              <a:t>Vermogen</a:t>
            </a:r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alpha val="40000"/>
                  </a:schemeClr>
                </a:solidFill>
              </a:rPr>
              <a:t>bezit</a:t>
            </a:r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,</a:t>
            </a:r>
          </a:p>
          <a:p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eigen huis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3CAFA87D-9C06-2647-B5A6-7C7C69B199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rcRect/>
          <a:stretch/>
        </p:blipFill>
        <p:spPr>
          <a:xfrm>
            <a:off x="5195311" y="2046492"/>
            <a:ext cx="1726183" cy="1192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2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">
        <p:fade/>
      </p:transition>
    </mc:Choice>
    <mc:Fallback xmlns="">
      <p:transition spd="med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5120000"/>
            </a:camera>
            <a:lightRig rig="threePt" dir="t"/>
          </a:scene3d>
        </p:spPr>
      </p:pic>
      <p:pic>
        <p:nvPicPr>
          <p:cNvPr id="6" name="Afbeelding 5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67440"/>
            <a:ext cx="6493106" cy="457261"/>
          </a:xfrm>
          <a:prstGeom prst="rect">
            <a:avLst/>
          </a:prstGeom>
        </p:spPr>
      </p:pic>
      <p:pic>
        <p:nvPicPr>
          <p:cNvPr id="7" name="Afbeelding 6" descr="8b-lij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559" y="3842623"/>
            <a:ext cx="1934519" cy="196865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BF3EE9B-033D-AF46-97E6-670D81D83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17" y="1346683"/>
            <a:ext cx="5842000" cy="330200"/>
          </a:xfrm>
          <a:prstGeom prst="rect">
            <a:avLst/>
          </a:prstGeom>
        </p:spPr>
      </p:pic>
      <p:pic>
        <p:nvPicPr>
          <p:cNvPr id="10" name="Afbeelding 9" descr="wijzeringeldzaken.png">
            <a:extLst>
              <a:ext uri="{FF2B5EF4-FFF2-40B4-BE49-F238E27FC236}">
                <a16:creationId xmlns:a16="http://schemas.microsoft.com/office/drawing/2014/main" id="{8513BF2D-4EDB-7349-A014-164A125FC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D2440A85-812B-9147-B3C3-5E9493001358}"/>
              </a:ext>
            </a:extLst>
          </p:cNvPr>
          <p:cNvGrpSpPr/>
          <p:nvPr/>
        </p:nvGrpSpPr>
        <p:grpSpPr>
          <a:xfrm>
            <a:off x="2252687" y="2133928"/>
            <a:ext cx="2170582" cy="1870853"/>
            <a:chOff x="2252687" y="2133928"/>
            <a:chExt cx="2170582" cy="1870853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C790562-A683-7D42-A21A-D322A77C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/>
            <a:stretch/>
          </p:blipFill>
          <p:spPr>
            <a:xfrm>
              <a:off x="2332393" y="2133928"/>
              <a:ext cx="1290831" cy="7040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8B78E88-0AAA-2942-9F83-8506A3FFF1E6}"/>
                </a:ext>
              </a:extLst>
            </p:cNvPr>
            <p:cNvSpPr txBox="1"/>
            <p:nvPr/>
          </p:nvSpPr>
          <p:spPr>
            <a:xfrm>
              <a:off x="2252687" y="2927563"/>
              <a:ext cx="21705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Uitkering</a:t>
              </a:r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 van </a:t>
              </a:r>
            </a:p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bankspaarrekening</a:t>
              </a:r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,</a:t>
              </a:r>
            </a:p>
            <a:p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lijfrenteverzekering</a:t>
              </a:r>
              <a:endParaRPr lang="en-GB" sz="1600" dirty="0">
                <a:solidFill>
                  <a:schemeClr val="tx1">
                    <a:alpha val="39504"/>
                  </a:schemeClr>
                </a:solidFill>
              </a:endParaRPr>
            </a:p>
            <a:p>
              <a:r>
                <a:rPr lang="en-GB" sz="1600" dirty="0">
                  <a:solidFill>
                    <a:schemeClr val="tx1">
                      <a:alpha val="39504"/>
                    </a:schemeClr>
                  </a:solidFill>
                </a:rPr>
                <a:t>of </a:t>
              </a:r>
              <a:r>
                <a:rPr lang="en-GB" sz="1600" dirty="0" err="1">
                  <a:solidFill>
                    <a:schemeClr val="tx1">
                      <a:alpha val="39504"/>
                    </a:schemeClr>
                  </a:solidFill>
                </a:rPr>
                <a:t>koopsompolis</a:t>
              </a:r>
              <a:endParaRPr lang="en-GB" sz="1600" dirty="0">
                <a:solidFill>
                  <a:schemeClr val="tx1">
                    <a:alpha val="39504"/>
                  </a:schemeClr>
                </a:solidFill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F9020DE-B216-2E45-8CBA-21B915201549}"/>
              </a:ext>
            </a:extLst>
          </p:cNvPr>
          <p:cNvGrpSpPr/>
          <p:nvPr/>
        </p:nvGrpSpPr>
        <p:grpSpPr>
          <a:xfrm>
            <a:off x="8113915" y="2908031"/>
            <a:ext cx="2584556" cy="1193800"/>
            <a:chOff x="8113915" y="2908031"/>
            <a:chExt cx="2584556" cy="1193800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935534" y="2908031"/>
              <a:ext cx="1762937" cy="1193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14CC371D-1140-CD41-9CC6-3664AC16AD80}"/>
                </a:ext>
              </a:extLst>
            </p:cNvPr>
            <p:cNvSpPr txBox="1"/>
            <p:nvPr/>
          </p:nvSpPr>
          <p:spPr>
            <a:xfrm>
              <a:off x="8113915" y="3184413"/>
              <a:ext cx="11092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Inkomsten</a:t>
              </a:r>
              <a:r>
                <a:rPr lang="en-GB" sz="1600" dirty="0"/>
                <a:t> </a:t>
              </a:r>
            </a:p>
            <a:p>
              <a:r>
                <a:rPr lang="en-GB" sz="1600" dirty="0" err="1"/>
                <a:t>uit</a:t>
              </a:r>
              <a:r>
                <a:rPr lang="en-GB" sz="1600" dirty="0"/>
                <a:t> </a:t>
              </a:r>
              <a:r>
                <a:rPr lang="en-GB" sz="1600" dirty="0" err="1"/>
                <a:t>werk</a:t>
              </a:r>
              <a:endParaRPr lang="en-GB" sz="1600" dirty="0"/>
            </a:p>
          </p:txBody>
        </p:sp>
      </p:grpSp>
      <p:sp>
        <p:nvSpPr>
          <p:cNvPr id="41" name="Tekstvak 40">
            <a:extLst>
              <a:ext uri="{FF2B5EF4-FFF2-40B4-BE49-F238E27FC236}">
                <a16:creationId xmlns:a16="http://schemas.microsoft.com/office/drawing/2014/main" id="{0D1216F9-E49B-9D44-B3A7-3E3A977A1101}"/>
              </a:ext>
            </a:extLst>
          </p:cNvPr>
          <p:cNvSpPr txBox="1"/>
          <p:nvPr/>
        </p:nvSpPr>
        <p:spPr>
          <a:xfrm>
            <a:off x="6265824" y="2969203"/>
            <a:ext cx="21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alpha val="40000"/>
                  </a:schemeClr>
                </a:solidFill>
              </a:rPr>
              <a:t>Vermogen</a:t>
            </a:r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alpha val="40000"/>
                  </a:schemeClr>
                </a:solidFill>
              </a:rPr>
              <a:t>bezit</a:t>
            </a:r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,</a:t>
            </a:r>
          </a:p>
          <a:p>
            <a:r>
              <a:rPr lang="en-GB" sz="1600" dirty="0">
                <a:solidFill>
                  <a:schemeClr val="tx1">
                    <a:alpha val="40000"/>
                  </a:schemeClr>
                </a:solidFill>
              </a:rPr>
              <a:t>eigen huis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6E4056A9-830C-7348-A2BC-78CF3C3E67A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rcRect/>
          <a:stretch/>
        </p:blipFill>
        <p:spPr>
          <a:xfrm>
            <a:off x="5195311" y="2046492"/>
            <a:ext cx="1726183" cy="1192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9a-titel.png">
            <a:extLst>
              <a:ext uri="{FF2B5EF4-FFF2-40B4-BE49-F238E27FC236}">
                <a16:creationId xmlns:a16="http://schemas.microsoft.com/office/drawing/2014/main" id="{BC20B7CC-B6DC-8D4B-88F3-FEAC292A3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8" y="848364"/>
            <a:ext cx="1749785" cy="445067"/>
          </a:xfrm>
          <a:prstGeom prst="rect">
            <a:avLst/>
          </a:prstGeom>
        </p:spPr>
      </p:pic>
      <p:pic>
        <p:nvPicPr>
          <p:cNvPr id="14" name="Afbeelding 13" descr="9b-subtitel.png">
            <a:extLst>
              <a:ext uri="{FF2B5EF4-FFF2-40B4-BE49-F238E27FC236}">
                <a16:creationId xmlns:a16="http://schemas.microsoft.com/office/drawing/2014/main" id="{3BCE56C1-C5BC-E74B-B5AA-18D1E0CEA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2648"/>
            <a:ext cx="3182536" cy="256066"/>
          </a:xfrm>
          <a:prstGeom prst="rect">
            <a:avLst/>
          </a:prstGeom>
        </p:spPr>
      </p:pic>
      <p:grpSp>
        <p:nvGrpSpPr>
          <p:cNvPr id="30" name="Groep 29">
            <a:extLst>
              <a:ext uri="{FF2B5EF4-FFF2-40B4-BE49-F238E27FC236}">
                <a16:creationId xmlns:a16="http://schemas.microsoft.com/office/drawing/2014/main" id="{4641EED3-0E6C-DB42-BE1D-1506ECDC08EA}"/>
              </a:ext>
            </a:extLst>
          </p:cNvPr>
          <p:cNvGrpSpPr/>
          <p:nvPr/>
        </p:nvGrpSpPr>
        <p:grpSpPr>
          <a:xfrm>
            <a:off x="5521060" y="2852510"/>
            <a:ext cx="1587676" cy="1375127"/>
            <a:chOff x="5521060" y="2852510"/>
            <a:chExt cx="1587676" cy="1375127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21785" y="2852510"/>
              <a:ext cx="1375986" cy="458662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5DE0F7-0C3B-D84B-BEE2-837DB046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06909" y="3310313"/>
              <a:ext cx="405739" cy="458662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5355279-59B7-AC41-85E9-31ED2432A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521060" y="3768975"/>
              <a:ext cx="1587676" cy="458662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C342B28B-0F0B-984E-BE7F-32EB473A4B85}"/>
              </a:ext>
            </a:extLst>
          </p:cNvPr>
          <p:cNvGrpSpPr/>
          <p:nvPr/>
        </p:nvGrpSpPr>
        <p:grpSpPr>
          <a:xfrm>
            <a:off x="715962" y="2130550"/>
            <a:ext cx="1634041" cy="1445379"/>
            <a:chOff x="715962" y="2130550"/>
            <a:chExt cx="1634041" cy="1445379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15962" y="2130550"/>
              <a:ext cx="1511300" cy="1044394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276DF80E-E998-764E-9F1D-B5F4AD53D03D}"/>
                </a:ext>
              </a:extLst>
            </p:cNvPr>
            <p:cNvSpPr txBox="1"/>
            <p:nvPr/>
          </p:nvSpPr>
          <p:spPr>
            <a:xfrm>
              <a:off x="1067302" y="3237375"/>
              <a:ext cx="1282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Woonlasten</a:t>
              </a:r>
              <a:r>
                <a:rPr lang="en-GB" sz="1600" dirty="0"/>
                <a:t>?</a:t>
              </a: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01454DB7-D706-724E-A98A-4222E6853EFF}"/>
              </a:ext>
            </a:extLst>
          </p:cNvPr>
          <p:cNvGrpSpPr/>
          <p:nvPr/>
        </p:nvGrpSpPr>
        <p:grpSpPr>
          <a:xfrm>
            <a:off x="1045531" y="3791506"/>
            <a:ext cx="1259049" cy="1776971"/>
            <a:chOff x="1045531" y="3791506"/>
            <a:chExt cx="1259049" cy="1776971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69181" y="3791506"/>
              <a:ext cx="1235399" cy="1340094"/>
            </a:xfrm>
            <a:prstGeom prst="rect">
              <a:avLst/>
            </a:prstGeom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1AEBF42F-BFB9-E147-88A6-4F849D26D983}"/>
                </a:ext>
              </a:extLst>
            </p:cNvPr>
            <p:cNvSpPr txBox="1"/>
            <p:nvPr/>
          </p:nvSpPr>
          <p:spPr>
            <a:xfrm>
              <a:off x="1045531" y="5229923"/>
              <a:ext cx="1235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Zorgkosten</a:t>
              </a:r>
              <a:r>
                <a:rPr lang="en-GB" sz="1600" dirty="0"/>
                <a:t>?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B8CF138F-205A-8B43-B181-FED53C305462}"/>
              </a:ext>
            </a:extLst>
          </p:cNvPr>
          <p:cNvGrpSpPr/>
          <p:nvPr/>
        </p:nvGrpSpPr>
        <p:grpSpPr>
          <a:xfrm>
            <a:off x="2695183" y="4102409"/>
            <a:ext cx="2029322" cy="1466068"/>
            <a:chOff x="2695183" y="4102409"/>
            <a:chExt cx="2029322" cy="1466068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491738" y="4102409"/>
              <a:ext cx="1232767" cy="1029191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885E34C0-AAE2-984A-BA4E-71304CE7832B}"/>
                </a:ext>
              </a:extLst>
            </p:cNvPr>
            <p:cNvSpPr txBox="1"/>
            <p:nvPr/>
          </p:nvSpPr>
          <p:spPr>
            <a:xfrm>
              <a:off x="2695183" y="4983702"/>
              <a:ext cx="2027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Wensen</a:t>
              </a:r>
              <a:endParaRPr lang="en-GB" sz="1600" dirty="0"/>
            </a:p>
            <a:p>
              <a:r>
                <a:rPr lang="en-GB" sz="1600" dirty="0"/>
                <a:t>(</a:t>
              </a:r>
              <a:r>
                <a:rPr lang="en-GB" sz="1600" dirty="0" err="1"/>
                <a:t>vakanties</a:t>
              </a:r>
              <a:r>
                <a:rPr lang="en-GB" sz="1600" dirty="0"/>
                <a:t>, </a:t>
              </a:r>
              <a:r>
                <a:rPr lang="en-GB" sz="1600" dirty="0" err="1"/>
                <a:t>uitjes</a:t>
              </a:r>
              <a:r>
                <a:rPr lang="en-GB" sz="1600" dirty="0"/>
                <a:t> etc.)</a:t>
              </a:r>
            </a:p>
          </p:txBody>
        </p:sp>
      </p:grpSp>
      <p:pic>
        <p:nvPicPr>
          <p:cNvPr id="21" name="Afbeelding 20" descr="9b-schijfvan5.png">
            <a:extLst>
              <a:ext uri="{FF2B5EF4-FFF2-40B4-BE49-F238E27FC236}">
                <a16:creationId xmlns:a16="http://schemas.microsoft.com/office/drawing/2014/main" id="{144F10D1-205F-E345-A3A1-A03A83395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5" y="1981813"/>
            <a:ext cx="4534934" cy="4483837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F76D02F1-C599-B344-92B3-99001EFE92E4}"/>
              </a:ext>
            </a:extLst>
          </p:cNvPr>
          <p:cNvGrpSpPr/>
          <p:nvPr/>
        </p:nvGrpSpPr>
        <p:grpSpPr>
          <a:xfrm>
            <a:off x="2695183" y="2126838"/>
            <a:ext cx="2071235" cy="1449091"/>
            <a:chOff x="2695183" y="2126838"/>
            <a:chExt cx="2071235" cy="1449091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F13E1C89-8AB3-7447-84A7-4A8445E57521}"/>
                </a:ext>
              </a:extLst>
            </p:cNvPr>
            <p:cNvSpPr txBox="1"/>
            <p:nvPr/>
          </p:nvSpPr>
          <p:spPr>
            <a:xfrm>
              <a:off x="2695183" y="3237375"/>
              <a:ext cx="2071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Kosten</a:t>
              </a:r>
              <a:r>
                <a:rPr lang="en-GB" sz="1600" dirty="0"/>
                <a:t> </a:t>
              </a:r>
              <a:r>
                <a:rPr lang="en-GB" sz="1600" dirty="0" err="1"/>
                <a:t>voor</a:t>
              </a:r>
              <a:r>
                <a:rPr lang="en-GB" sz="1600" dirty="0"/>
                <a:t> </a:t>
              </a:r>
              <a:r>
                <a:rPr lang="en-GB" sz="1600" dirty="0" err="1"/>
                <a:t>kinderen</a:t>
              </a:r>
              <a:r>
                <a:rPr lang="en-GB" sz="1600" dirty="0"/>
                <a:t>?</a:t>
              </a:r>
            </a:p>
          </p:txBody>
        </p:sp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FC03E036-6724-1744-B237-8637F385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104689" y="2126838"/>
              <a:ext cx="1282699" cy="1040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88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EAD754F-7F74-B74F-B0D9-52719BC5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4817" y="709114"/>
            <a:ext cx="2621843" cy="67099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10E4C940-89B0-9A46-9FC9-481C409FB95F}"/>
              </a:ext>
            </a:extLst>
          </p:cNvPr>
          <p:cNvGrpSpPr/>
          <p:nvPr/>
        </p:nvGrpSpPr>
        <p:grpSpPr>
          <a:xfrm>
            <a:off x="897859" y="1906386"/>
            <a:ext cx="2929119" cy="3405740"/>
            <a:chOff x="897859" y="2028895"/>
            <a:chExt cx="2929119" cy="340574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6A756BBB-4F47-4C86-B050-5EC4394C4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50687" y="2028895"/>
              <a:ext cx="2218288" cy="22182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6D2B01D2-0564-4C41-88FD-8819E374D3A4}"/>
                </a:ext>
              </a:extLst>
            </p:cNvPr>
            <p:cNvSpPr/>
            <p:nvPr/>
          </p:nvSpPr>
          <p:spPr>
            <a:xfrm>
              <a:off x="897859" y="4357417"/>
              <a:ext cx="29291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Veel mensen willen na hun pensionering blijven leven </a:t>
              </a:r>
              <a:r>
                <a:rPr lang="nl-NL" sz="1600" b="1" dirty="0"/>
                <a:t>zoals nu</a:t>
              </a:r>
              <a:r>
                <a:rPr lang="nl-NL" sz="1600" dirty="0"/>
                <a:t>. </a:t>
              </a:r>
              <a:r>
                <a:rPr lang="nl-NL" sz="1600" b="1" dirty="0"/>
                <a:t>3 van de 4 </a:t>
              </a:r>
              <a:r>
                <a:rPr lang="nl-NL" sz="1600" dirty="0"/>
                <a:t>mensen neemt hiervoor nu al maatregelen!</a:t>
              </a: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BB3DDAB6-6EDE-DD4D-A593-A4A3A410FF7A}"/>
              </a:ext>
            </a:extLst>
          </p:cNvPr>
          <p:cNvGrpSpPr/>
          <p:nvPr/>
        </p:nvGrpSpPr>
        <p:grpSpPr>
          <a:xfrm>
            <a:off x="4826427" y="2059633"/>
            <a:ext cx="2929119" cy="2760050"/>
            <a:chOff x="4695799" y="2059633"/>
            <a:chExt cx="2929119" cy="276005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0D567A5-F35E-B245-B395-91ADCE813C0C}"/>
                </a:ext>
              </a:extLst>
            </p:cNvPr>
            <p:cNvSpPr/>
            <p:nvPr/>
          </p:nvSpPr>
          <p:spPr>
            <a:xfrm>
              <a:off x="4695799" y="4234908"/>
              <a:ext cx="29291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72% </a:t>
              </a:r>
              <a:r>
                <a:rPr lang="nl-NL" sz="1600" dirty="0"/>
                <a:t>wil vóór de AOW-leeftijd stoppen met werken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60838E9-5155-4F4B-AC10-3EBBE252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2097" y="2059633"/>
              <a:ext cx="2152477" cy="1939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A29CDA9F-F63B-CD46-9FD3-54821651D6C9}"/>
              </a:ext>
            </a:extLst>
          </p:cNvPr>
          <p:cNvGrpSpPr/>
          <p:nvPr/>
        </p:nvGrpSpPr>
        <p:grpSpPr>
          <a:xfrm>
            <a:off x="8365024" y="2249793"/>
            <a:ext cx="2756807" cy="3308554"/>
            <a:chOff x="8365024" y="2249793"/>
            <a:chExt cx="2756807" cy="3308554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3A9528C-F989-4EF9-84A5-50D63F9F3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645979" y="2249793"/>
              <a:ext cx="2218288" cy="1811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95DFB2A-497B-0E4B-9B90-0442A21FFE63}"/>
                </a:ext>
              </a:extLst>
            </p:cNvPr>
            <p:cNvSpPr/>
            <p:nvPr/>
          </p:nvSpPr>
          <p:spPr>
            <a:xfrm>
              <a:off x="8365024" y="4234908"/>
              <a:ext cx="275680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Veel te weinig mensen houden rekening met de </a:t>
              </a:r>
              <a:r>
                <a:rPr lang="nl-NL" sz="1600" b="1" dirty="0"/>
                <a:t>gevolgen</a:t>
              </a:r>
              <a:r>
                <a:rPr lang="nl-NL" sz="1600" dirty="0"/>
                <a:t> </a:t>
              </a:r>
            </a:p>
            <a:p>
              <a:r>
                <a:rPr lang="nl-NL" sz="1600" dirty="0"/>
                <a:t>voor hun pensioen bij levensgebeurtenissen zoals </a:t>
              </a:r>
              <a:r>
                <a:rPr lang="nl-NL" sz="1600" b="1" dirty="0"/>
                <a:t>huwelijk</a:t>
              </a:r>
              <a:r>
                <a:rPr lang="nl-NL" sz="1600" dirty="0"/>
                <a:t> of </a:t>
              </a:r>
              <a:r>
                <a:rPr lang="nl-NL" sz="1600" b="1" dirty="0"/>
                <a:t>overlijden</a:t>
              </a:r>
              <a:r>
                <a:rPr lang="nl-NL" sz="16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9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5AA8CB5-E9E8-46D9-AE1F-9F5B5249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10301" y="1549160"/>
            <a:ext cx="2366434" cy="187984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Afbeelding 8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170954D5-A49C-4968-A851-8EBCF774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93" y="4617292"/>
            <a:ext cx="2326442" cy="2240708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5C3B33A-0D9A-4E60-9845-58B7B4E801CC}"/>
              </a:ext>
            </a:extLst>
          </p:cNvPr>
          <p:cNvSpPr txBox="1"/>
          <p:nvPr/>
        </p:nvSpPr>
        <p:spPr>
          <a:xfrm>
            <a:off x="736452" y="1905506"/>
            <a:ext cx="8495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Vraag een familielid, vriend of buurtgenoot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vrijwilliger in de buurt 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Bel je werkgever, pensioenfonds of pensioenverzekeraar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Stel je vraag en ontvang gratis een antwoord van een professionele adviseur: </a:t>
            </a:r>
            <a:r>
              <a:rPr lang="nl-NL" sz="1600" dirty="0">
                <a:solidFill>
                  <a:srgbClr val="641C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pensioen3daagse.nl/vragen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pensioenadviseur bij jou in de buurt: </a:t>
            </a:r>
            <a:br>
              <a:rPr lang="nl-NL" sz="1600" dirty="0"/>
            </a:br>
            <a:r>
              <a:rPr lang="nl-NL" sz="1600" dirty="0">
                <a:solidFill>
                  <a:srgbClr val="641C7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pensioen3daagse.nl/gesprek</a:t>
            </a:r>
            <a:endParaRPr lang="nl-NL" sz="1600" dirty="0">
              <a:solidFill>
                <a:srgbClr val="641C76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9F72990-8534-1E43-A717-3EB890AB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4817" y="713571"/>
            <a:ext cx="6220430" cy="6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7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E91CB5B-9E15-45CA-B825-00A3895E2E1A}"/>
              </a:ext>
            </a:extLst>
          </p:cNvPr>
          <p:cNvSpPr/>
          <p:nvPr/>
        </p:nvSpPr>
        <p:spPr>
          <a:xfrm>
            <a:off x="0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724796" y="2457938"/>
            <a:ext cx="6442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C8005A"/>
                </a:solidFill>
              </a:rPr>
              <a:t>Contactgegevens pensioenfonds/verzekeraar</a:t>
            </a: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pensioen3daagse.nl/jouwpensioen</a:t>
            </a:r>
            <a:endParaRPr lang="nl-NL" sz="1600" dirty="0">
              <a:solidFill>
                <a:srgbClr val="641C76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mijnpensioenoverzicht.nl</a:t>
            </a:r>
            <a:r>
              <a:rPr lang="nl-NL" sz="1600" dirty="0">
                <a:solidFill>
                  <a:srgbClr val="641C76"/>
                </a:solidFill>
              </a:rPr>
              <a:t> / app </a:t>
            </a:r>
            <a:r>
              <a:rPr lang="nl-NL" sz="1600" dirty="0" err="1">
                <a:solidFill>
                  <a:srgbClr val="641C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pensioenschecker.org</a:t>
            </a:r>
            <a:endParaRPr lang="nl-NL" sz="1600" dirty="0">
              <a:solidFill>
                <a:srgbClr val="641C76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wijzeringeldzaken.nl</a:t>
            </a:r>
            <a:endParaRPr lang="nl-NL" sz="1600" dirty="0">
              <a:solidFill>
                <a:srgbClr val="641C76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E595A1D-2F45-441C-864D-FE932DBF78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2" b="2952"/>
          <a:stretch/>
        </p:blipFill>
        <p:spPr>
          <a:xfrm>
            <a:off x="1524001" y="4798410"/>
            <a:ext cx="2133384" cy="209069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6FC6E12-6AFF-4934-AEEA-06091BAE21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27" b="527"/>
          <a:stretch/>
        </p:blipFill>
        <p:spPr>
          <a:xfrm flipH="1">
            <a:off x="8534614" y="4745087"/>
            <a:ext cx="2133384" cy="2200941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3BC8C55-4EDE-4467-8721-5811A13216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37683" y="2517177"/>
            <a:ext cx="1585913" cy="958741"/>
          </a:xfrm>
        </p:spPr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45238A5-BE7E-4D97-BDF7-EF66B4ED0435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voedsel&#10;&#10;Automatisch gegenereerde beschrijving">
            <a:extLst>
              <a:ext uri="{FF2B5EF4-FFF2-40B4-BE49-F238E27FC236}">
                <a16:creationId xmlns:a16="http://schemas.microsoft.com/office/drawing/2014/main" id="{BFD481D0-6C35-1B43-93A8-1D17044AF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266" y="4767309"/>
            <a:ext cx="1758605" cy="192377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47D01B1-7770-5D40-9634-79C77887B9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4796" y="614625"/>
            <a:ext cx="5079639" cy="771254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A1BA04B-F160-BD4A-B9CF-C52E86525EE5}"/>
              </a:ext>
            </a:extLst>
          </p:cNvPr>
          <p:cNvSpPr txBox="1"/>
          <p:nvPr/>
        </p:nvSpPr>
        <p:spPr>
          <a:xfrm>
            <a:off x="644966" y="1914604"/>
            <a:ext cx="4028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2000" b="1" dirty="0">
                <a:solidFill>
                  <a:srgbClr val="28A532"/>
                </a:solidFill>
              </a:rPr>
              <a:t>Dit kun jij doen voor jouw pensioen!</a:t>
            </a:r>
          </a:p>
        </p:txBody>
      </p:sp>
    </p:spTree>
    <p:extLst>
      <p:ext uri="{BB962C8B-B14F-4D97-AF65-F5344CB8AC3E}">
        <p14:creationId xmlns:p14="http://schemas.microsoft.com/office/powerpoint/2010/main" val="14936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61D9AD-30B8-C544-A7F8-073153DD51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4083" y="1346408"/>
            <a:ext cx="5794442" cy="362153"/>
          </a:xfrm>
          <a:prstGeom prst="rect">
            <a:avLst/>
          </a:prstGeom>
        </p:spPr>
      </p:pic>
      <p:pic>
        <p:nvPicPr>
          <p:cNvPr id="15" name="Afbeelding 14" descr="13a-titel.png">
            <a:extLst>
              <a:ext uri="{FF2B5EF4-FFF2-40B4-BE49-F238E27FC236}">
                <a16:creationId xmlns:a16="http://schemas.microsoft.com/office/drawing/2014/main" id="{1D4F70E6-E2BE-F947-93AF-E8D82C765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24611"/>
            <a:ext cx="2509462" cy="4990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8779598-D65B-9A4B-BFE7-0020BB84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44637" y="1669482"/>
            <a:ext cx="9111396" cy="3940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46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5c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9841"/>
            <a:ext cx="5676133" cy="256066"/>
          </a:xfrm>
          <a:prstGeom prst="rect">
            <a:avLst/>
          </a:prstGeom>
        </p:spPr>
      </p:pic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891" y="4101144"/>
            <a:ext cx="373125" cy="669430"/>
          </a:xfrm>
          <a:prstGeom prst="rect">
            <a:avLst/>
          </a:prstGeom>
        </p:spPr>
      </p:pic>
      <p:pic>
        <p:nvPicPr>
          <p:cNvPr id="9" name="Afbeelding 8" descr="5b-titel.png">
            <a:extLst>
              <a:ext uri="{FF2B5EF4-FFF2-40B4-BE49-F238E27FC236}">
                <a16:creationId xmlns:a16="http://schemas.microsoft.com/office/drawing/2014/main" id="{C03FEFFF-7E0B-C34B-A71E-71A41F4D1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6" y="801859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5c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9841"/>
            <a:ext cx="5676133" cy="256066"/>
          </a:xfrm>
          <a:prstGeom prst="rect">
            <a:avLst/>
          </a:prstGeom>
        </p:spPr>
      </p:pic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891" y="4101144"/>
            <a:ext cx="373125" cy="669430"/>
          </a:xfrm>
          <a:prstGeom prst="rect">
            <a:avLst/>
          </a:prstGeom>
        </p:spPr>
      </p:pic>
      <p:pic>
        <p:nvPicPr>
          <p:cNvPr id="9" name="Afbeelding 8" descr="5b-titel.png">
            <a:extLst>
              <a:ext uri="{FF2B5EF4-FFF2-40B4-BE49-F238E27FC236}">
                <a16:creationId xmlns:a16="http://schemas.microsoft.com/office/drawing/2014/main" id="{B79D8933-13E6-9749-8F3D-627F7A04F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6" y="801859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spd="slow" advClick="0" advTm="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5c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42" y="1399841"/>
            <a:ext cx="5676133" cy="256066"/>
          </a:xfrm>
          <a:prstGeom prst="rect">
            <a:avLst/>
          </a:prstGeom>
        </p:spPr>
      </p:pic>
      <p:pic>
        <p:nvPicPr>
          <p:cNvPr id="6" name="Afbeelding 5" descr="5b-titel.png">
            <a:extLst>
              <a:ext uri="{FF2B5EF4-FFF2-40B4-BE49-F238E27FC236}">
                <a16:creationId xmlns:a16="http://schemas.microsoft.com/office/drawing/2014/main" id="{C42170D7-048B-8C40-9D1A-B05D20045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41" y="801859"/>
            <a:ext cx="5001075" cy="48902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F12485A-191D-D649-888A-3C0597DEC2E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SCHIJF_VAN_VIJF_1920x1080_cp.m4v">
            <a:hlinkClick r:id="" action="ppaction://media"/>
            <a:extLst>
              <a:ext uri="{FF2B5EF4-FFF2-40B4-BE49-F238E27FC236}">
                <a16:creationId xmlns:a16="http://schemas.microsoft.com/office/drawing/2014/main" id="{8141AD8A-2368-AE4C-A143-986830280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800" y="2432050"/>
            <a:ext cx="5655734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606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5c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60" y="1399841"/>
            <a:ext cx="5676133" cy="2560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27" y="2240176"/>
            <a:ext cx="4474508" cy="4474508"/>
          </a:xfrm>
          <a:prstGeom prst="rect">
            <a:avLst/>
          </a:prstGeom>
        </p:spPr>
      </p:pic>
      <p:pic>
        <p:nvPicPr>
          <p:cNvPr id="5" name="Afbeelding 4" descr="5b-titel.png">
            <a:extLst>
              <a:ext uri="{FF2B5EF4-FFF2-40B4-BE49-F238E27FC236}">
                <a16:creationId xmlns:a16="http://schemas.microsoft.com/office/drawing/2014/main" id="{82CA8CCA-B9B4-C844-9294-381283A8B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9" y="801859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3.05556E-6 0.570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376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6b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09" y="1384353"/>
            <a:ext cx="2914277" cy="25606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6" name="Afbeelding 5" descr="6a-titel.png">
            <a:extLst>
              <a:ext uri="{FF2B5EF4-FFF2-40B4-BE49-F238E27FC236}">
                <a16:creationId xmlns:a16="http://schemas.microsoft.com/office/drawing/2014/main" id="{334FB843-7A39-CA40-8258-3628650C7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09" y="873889"/>
            <a:ext cx="1030361" cy="3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832</Words>
  <Application>Microsoft Macintosh PowerPoint</Application>
  <PresentationFormat>Breedbeeld</PresentationFormat>
  <Paragraphs>117</Paragraphs>
  <Slides>31</Slides>
  <Notes>6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Aangepast ontwerp</vt:lpstr>
      <vt:lpstr>2_Aangepast ontwerp</vt:lpstr>
      <vt:lpstr>1_Aangepast ontwerp</vt:lpstr>
      <vt:lpstr>3_Aangepast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Optima Forma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 van Heuvel</dc:creator>
  <cp:lastModifiedBy>Office3 Office3</cp:lastModifiedBy>
  <cp:revision>257</cp:revision>
  <cp:lastPrinted>2020-10-22T10:08:54Z</cp:lastPrinted>
  <dcterms:created xsi:type="dcterms:W3CDTF">2014-07-10T15:15:44Z</dcterms:created>
  <dcterms:modified xsi:type="dcterms:W3CDTF">2023-09-12T12:50:02Z</dcterms:modified>
</cp:coreProperties>
</file>