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9" r:id="rId2"/>
    <p:sldMasterId id="2147483657" r:id="rId3"/>
  </p:sldMasterIdLst>
  <p:notesMasterIdLst>
    <p:notesMasterId r:id="rId34"/>
  </p:notesMasterIdLst>
  <p:handoutMasterIdLst>
    <p:handoutMasterId r:id="rId35"/>
  </p:handoutMasterIdLst>
  <p:sldIdLst>
    <p:sldId id="256" r:id="rId4"/>
    <p:sldId id="293" r:id="rId5"/>
    <p:sldId id="294" r:id="rId6"/>
    <p:sldId id="306" r:id="rId7"/>
    <p:sldId id="263" r:id="rId8"/>
    <p:sldId id="288" r:id="rId9"/>
    <p:sldId id="264" r:id="rId10"/>
    <p:sldId id="279" r:id="rId11"/>
    <p:sldId id="296" r:id="rId12"/>
    <p:sldId id="265" r:id="rId13"/>
    <p:sldId id="259" r:id="rId14"/>
    <p:sldId id="261" r:id="rId15"/>
    <p:sldId id="299" r:id="rId16"/>
    <p:sldId id="300" r:id="rId17"/>
    <p:sldId id="301" r:id="rId18"/>
    <p:sldId id="298" r:id="rId19"/>
    <p:sldId id="283" r:id="rId20"/>
    <p:sldId id="290" r:id="rId21"/>
    <p:sldId id="291" r:id="rId22"/>
    <p:sldId id="302" r:id="rId23"/>
    <p:sldId id="303" r:id="rId24"/>
    <p:sldId id="304" r:id="rId25"/>
    <p:sldId id="285" r:id="rId26"/>
    <p:sldId id="282" r:id="rId27"/>
    <p:sldId id="270" r:id="rId28"/>
    <p:sldId id="271" r:id="rId29"/>
    <p:sldId id="305" r:id="rId30"/>
    <p:sldId id="289" r:id="rId31"/>
    <p:sldId id="295" r:id="rId32"/>
    <p:sldId id="278" r:id="rId33"/>
  </p:sldIdLst>
  <p:sldSz cx="9144000" cy="6858000" type="screen4x3"/>
  <p:notesSz cx="6888163" cy="100187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064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ke van Daal" initials="MvD" lastIdx="8" clrIdx="0">
    <p:extLst>
      <p:ext uri="{19B8F6BF-5375-455C-9EA6-DF929625EA0E}">
        <p15:presenceInfo xmlns:p15="http://schemas.microsoft.com/office/powerpoint/2012/main" userId="5980ad40d1efd243" providerId="Windows Live"/>
      </p:ext>
    </p:extLst>
  </p:cmAuthor>
  <p:cmAuthor id="2" name="Bosman, AJA (Arjan) (FM/Wig)" initials="BA((" lastIdx="8" clrIdx="1">
    <p:extLst>
      <p:ext uri="{19B8F6BF-5375-455C-9EA6-DF929625EA0E}">
        <p15:presenceInfo xmlns:p15="http://schemas.microsoft.com/office/powerpoint/2012/main" userId="Bosman, AJA (Arjan) (FM/Wig)" providerId="None"/>
      </p:ext>
    </p:extLst>
  </p:cmAuthor>
  <p:cmAuthor id="3" name="Arjan Bosman" initials="AB" lastIdx="7" clrIdx="2">
    <p:extLst>
      <p:ext uri="{19B8F6BF-5375-455C-9EA6-DF929625EA0E}">
        <p15:presenceInfo xmlns:p15="http://schemas.microsoft.com/office/powerpoint/2012/main" userId="Arjan Bos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532"/>
    <a:srgbClr val="641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3816"/>
  </p:normalViewPr>
  <p:slideViewPr>
    <p:cSldViewPr snapToGrid="0" snapToObjects="1">
      <p:cViewPr varScale="1">
        <p:scale>
          <a:sx n="108" d="100"/>
          <a:sy n="108" d="100"/>
        </p:scale>
        <p:origin x="1452" y="102"/>
      </p:cViewPr>
      <p:guideLst>
        <p:guide orient="horz" pos="2160"/>
        <p:guide pos="2880"/>
        <p:guide pos="2064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DA89EEA-6F99-4BC2-ABCA-80227F9D926C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03C1392-F491-4849-9BFC-6661DFAAA3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0668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8094947-0D5E-A948-8441-6BE3B2F601C2}" type="datetimeFigureOut">
              <a:rPr lang="nl-NL" smtClean="0"/>
              <a:pPr/>
              <a:t>30-10-2020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5339B923-F903-9B48-9EDC-69D0ADF5045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64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622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04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9B923-F903-9B48-9EDC-69D0ADF5045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76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6571489" y="4857658"/>
            <a:ext cx="1971939" cy="9946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EB6161D-E79D-4A6A-84AE-E9D0EBD76B48}"/>
              </a:ext>
            </a:extLst>
          </p:cNvPr>
          <p:cNvSpPr/>
          <p:nvPr userDrawn="1"/>
        </p:nvSpPr>
        <p:spPr>
          <a:xfrm>
            <a:off x="-1" y="649800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77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wijzeringeldzaken.png">
            <a:extLst>
              <a:ext uri="{FF2B5EF4-FFF2-40B4-BE49-F238E27FC236}">
                <a16:creationId xmlns:a16="http://schemas.microsoft.com/office/drawing/2014/main" id="{7BD16A75-577F-4C76-BF11-2CC692A5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4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52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65489-B787-4567-9EE5-D75A40C8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29C2A-0A6E-4F3B-929F-655999634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EDCE724-4E92-4AAD-843D-8BFAEFA3B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A20A94-438F-4E54-9882-3542C6D0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752842-D963-4E1E-B7D5-DBF1AF7F9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BAF8B5-A8AE-46FF-8092-22FDFEA04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2E8614-FB28-47B9-9901-DEAA61DE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D862AD3-3EFC-403D-9887-F6848C3D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50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DEE20-9F53-4F26-8EB6-C8BC536D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E2C819-F5F0-4A42-8972-AF578224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4078F0-2882-49AA-AEE2-E174FFF1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79C623-41DC-43D3-8A47-99DDEC27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51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CF920DD-E103-4915-8B98-7C16D98A4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603B95-A679-4F51-9612-E2282B93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B1F237-716E-4795-AC0C-24407CA5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97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830A1-A18A-48FC-92E5-0CA2A9A7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A666F-A973-41A0-BA7A-DC1724ABA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5C5480-6D5C-4237-A9A4-63069A1EB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DBFD2D-409A-4D73-9166-777550C3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021B06-6F97-4C5B-AC6E-7529BF91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22E97C-1C22-40B1-87B4-3898CE92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549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B3D28-8DCF-485A-9CB8-D4F37191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E56BF34-4158-41C4-BE70-822820D6F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717234-81CD-45BA-B918-8C7938E58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073D33-2951-4919-A258-9E051DD9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EEFCF1-629A-4D1C-854C-607F0A7F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9EFDF5D-712A-47E7-92C8-E527BBD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1430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ED670-B02B-49FA-85D8-309E8E2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B721AA-5FAE-40C1-B44B-25899A238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CC02F-5811-462A-93A5-5672063D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28948B-4BB8-4679-9256-3C6D93EE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DBE6A-7601-4055-9C04-B4DB88A1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215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AAF2729-BEE4-4F3A-9F15-9AB139F87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DA5309-E3EC-4995-B30D-7870FCAE5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AB9DEA-C332-411B-BBFC-8C93C919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7F6AAF-186B-421D-92D5-8C08EFFA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1AFEC-0289-444B-BF8C-D1C476DB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996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53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7023100" y="6210300"/>
            <a:ext cx="196850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576734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7023100" y="6210300"/>
            <a:ext cx="196850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61863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Afbeelding 7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9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3983672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3703306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67FDB-1E13-4BF7-81A4-D3288A710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D582B6-664E-4C49-8EDF-168AC1127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4CCFB-E893-4B2E-875D-C567ADD3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B0837-8A3B-43B8-A926-DD147C87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D5E397-EA58-44B9-8F8E-9E3D19F1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17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3BC57-7A11-49E5-B98D-F36D078C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B31BE2-0359-4140-8680-05EC4CF0B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1F112B-15E7-4DA6-9AC6-DFE15A58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A0DCA7-DFB2-467A-B7DD-820047ED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D1F060-0FA7-462D-A96B-0F3FA293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148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B3383-B4F3-44D7-8EC1-0198A4EAD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87FE7B-6452-4C5F-BE18-AF01A6C17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01BD0-1D5A-43A6-8D3F-536F3B55C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6A8201-86BB-4B4F-BB7F-7D229CB7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F4BCF1-670D-4932-8009-CA78F4888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94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5DDDD-767F-456D-8076-3F7A198E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C9DE60-9CEB-4814-B4CD-A36717F1A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319D23-00EA-483F-9961-95A65A85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3F1D1F-77FA-420F-A30F-95811E2D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40AD91-1063-4BB6-A388-03AFE038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A92D32-36E2-475F-AD7F-3C0D177B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81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436B9-7D06-4FD6-929F-8147BC7F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B1163C-C014-4C09-8E9C-A87778D8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C166F-A8B0-4664-BD3D-B83D778DD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40BA2E-1653-42C3-BA31-67F40ACB5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5BDC93D-613E-4670-A63A-205022AD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F571580-0EBF-4DF6-81D4-E72875F0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928A08-00DB-44A2-815A-A9C4B8A5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F9BBAE4-AF68-474E-8340-83FA282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136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FF1B63-A512-4D3F-B53E-4A383F6B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8E4244D-2C35-4B6A-B375-2635FD0B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575B683-099D-4E3D-B750-E4D1962CD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DEC4B9-7B01-4F4E-9823-6D8EACD4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7822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B26B272-9C7E-4B2D-9529-529D29B9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65366B-2C2E-4F9D-B547-44430935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5AB2F7-175E-4A29-B594-386EAD00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95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2189306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CE667-8AD6-429E-B6ED-D0E0ABA0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B5EBE-23BD-4F4B-8FF1-DAE7821E2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B4CDBF-917E-471F-B4B8-0740F024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E4FB8F-F2D0-45A9-B61E-E64DDD43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D6D99-CE5F-439C-B0F2-14FD1434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71F786-5B2D-4A8C-9395-C1216F17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78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36773-BF2E-41E8-ACF2-037BAA71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B345CBE-E114-4177-9105-4170E900F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CE8954-2F42-4D2B-88D7-6D17561D1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F057A-A48C-48CF-BD62-76C5B45B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FE6030-BA06-45D2-8A94-D0870ADB0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572449-A730-4FE2-892F-C0D3E1AD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4454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15DDE9-2BCB-4506-94FC-1362FB43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8CAD94-3CA0-48B2-B949-CFCAFB4A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91B4CC-8118-49FF-AAF1-C1F83A2C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B67D29-8DEF-45EE-A0D7-2C9EC093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B17428-7ECC-4B35-81EB-7A93B642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686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D79809F-0B07-449F-B4F9-961FBCFBF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36093-60C6-45C7-BEE8-C846367B6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1224FD-5C8F-4DE0-8BF2-C59844C5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CD390D1-D8B4-47BF-9990-69FF113AF145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CA8333-844E-4DE1-B101-7EADBD88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3C537-7518-4758-91A2-ACCBF541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3E9B611-6CE4-43F4-95FF-56A62655EA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2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8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65437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beelding 3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276964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wijzeringeldzak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sp>
        <p:nvSpPr>
          <p:cNvPr id="6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95929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zonder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7023100" y="6210300"/>
            <a:ext cx="1968500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7311336" y="453265"/>
            <a:ext cx="1585913" cy="95874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aseline="0">
                <a:solidFill>
                  <a:srgbClr val="28A532"/>
                </a:solidFill>
              </a:defRPr>
            </a:lvl1pPr>
          </a:lstStyle>
          <a:p>
            <a:r>
              <a:rPr lang="nl-NL" dirty="0"/>
              <a:t>[ plaats hier uw logo ]</a:t>
            </a:r>
          </a:p>
        </p:txBody>
      </p:sp>
    </p:spTree>
    <p:extLst>
      <p:ext uri="{BB962C8B-B14F-4D97-AF65-F5344CB8AC3E}">
        <p14:creationId xmlns:p14="http://schemas.microsoft.com/office/powerpoint/2010/main" val="110766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5F80D7BE-EB0F-4062-A0AE-2EC6462CC7B6}"/>
              </a:ext>
            </a:extLst>
          </p:cNvPr>
          <p:cNvSpPr/>
          <p:nvPr userDrawn="1"/>
        </p:nvSpPr>
        <p:spPr>
          <a:xfrm>
            <a:off x="0" y="5890961"/>
            <a:ext cx="9143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wijzeringeldzaken.png">
            <a:extLst>
              <a:ext uri="{FF2B5EF4-FFF2-40B4-BE49-F238E27FC236}">
                <a16:creationId xmlns:a16="http://schemas.microsoft.com/office/drawing/2014/main" id="{F74089D9-6008-4627-8150-FBB227E9F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6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9FA3D-3A34-48E3-A5E4-FD581A5F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7823D8-675B-457C-9CFC-6BA70972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08E969-E095-4920-A973-0D519B5E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DF9F4F5-328A-40C8-B61C-3C887FE8DDC6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5162C5-3D77-41D1-B4A9-C5E9A0FF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B8F72B-F7FD-4F95-BCD7-5473D116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CEFB6AB-6CD0-4956-9D0C-D2347B8D3BE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5DFDA5-A7FA-496B-B828-CB6943F96A7B}"/>
              </a:ext>
            </a:extLst>
          </p:cNvPr>
          <p:cNvSpPr/>
          <p:nvPr userDrawn="1"/>
        </p:nvSpPr>
        <p:spPr>
          <a:xfrm>
            <a:off x="0" y="5890961"/>
            <a:ext cx="9143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94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0B51A3E7-8B46-4CBD-8497-9CA224192838}"/>
              </a:ext>
            </a:extLst>
          </p:cNvPr>
          <p:cNvSpPr/>
          <p:nvPr userDrawn="1"/>
        </p:nvSpPr>
        <p:spPr>
          <a:xfrm>
            <a:off x="-1" y="649800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1B9F7DBF-61FB-49C8-B6E3-23E9A392B4A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00743" y="2256971"/>
            <a:ext cx="1915886" cy="2095831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48921D9-4E14-400F-80E6-A30B1447422F}"/>
              </a:ext>
            </a:extLst>
          </p:cNvPr>
          <p:cNvSpPr/>
          <p:nvPr userDrawn="1"/>
        </p:nvSpPr>
        <p:spPr>
          <a:xfrm>
            <a:off x="0" y="4680000"/>
            <a:ext cx="9143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64CAFC6-83AA-4BAC-82F4-A68426EAEBFA}"/>
              </a:ext>
            </a:extLst>
          </p:cNvPr>
          <p:cNvSpPr/>
          <p:nvPr userDrawn="1"/>
        </p:nvSpPr>
        <p:spPr>
          <a:xfrm>
            <a:off x="-2" y="649800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61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53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EB83BE6-B11B-4738-9498-3F17345B1152}"/>
              </a:ext>
            </a:extLst>
          </p:cNvPr>
          <p:cNvSpPr/>
          <p:nvPr userDrawn="1"/>
        </p:nvSpPr>
        <p:spPr>
          <a:xfrm>
            <a:off x="-1" y="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30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voedsel&#10;&#10;Automatisch gegenereerde beschrijving">
            <a:extLst>
              <a:ext uri="{FF2B5EF4-FFF2-40B4-BE49-F238E27FC236}">
                <a16:creationId xmlns:a16="http://schemas.microsoft.com/office/drawing/2014/main" id="{3C002AFC-29A4-460C-9854-B52B71A44D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89061" y="2256971"/>
            <a:ext cx="1915886" cy="2095831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7C204C6-20DB-4658-846E-B655B5644821}"/>
              </a:ext>
            </a:extLst>
          </p:cNvPr>
          <p:cNvSpPr/>
          <p:nvPr userDrawn="1"/>
        </p:nvSpPr>
        <p:spPr>
          <a:xfrm>
            <a:off x="0" y="4680000"/>
            <a:ext cx="9143999" cy="2178000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1D6E9163-97DA-4BCE-AAE7-17664C8A6C7D}"/>
              </a:ext>
            </a:extLst>
          </p:cNvPr>
          <p:cNvSpPr txBox="1">
            <a:spLocks/>
          </p:cNvSpPr>
          <p:nvPr userDrawn="1"/>
        </p:nvSpPr>
        <p:spPr>
          <a:xfrm>
            <a:off x="6082520" y="5000172"/>
            <a:ext cx="2528968" cy="1204685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rgbClr val="28A53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[ plaats hier uw logo ]</a:t>
            </a:r>
          </a:p>
        </p:txBody>
      </p:sp>
      <p:pic>
        <p:nvPicPr>
          <p:cNvPr id="14" name="Afbeelding 13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183B2CA6-0378-4163-8086-7D6E716E48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561" t="26832" r="5059"/>
          <a:stretch/>
        </p:blipFill>
        <p:spPr>
          <a:xfrm>
            <a:off x="473121" y="1068479"/>
            <a:ext cx="5345914" cy="5515200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4809660E-5BF2-4103-9FE5-118E0B6B899C}"/>
              </a:ext>
            </a:extLst>
          </p:cNvPr>
          <p:cNvSpPr/>
          <p:nvPr userDrawn="1"/>
        </p:nvSpPr>
        <p:spPr>
          <a:xfrm>
            <a:off x="-1" y="649800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55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hyperlink" Target="https://www.pensioenchecker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365998" y="5248276"/>
            <a:ext cx="1971939" cy="994620"/>
          </a:xfrm>
        </p:spPr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09103CC-5ACA-459E-9DA4-E77F17B27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7" t="27188" r="5131"/>
          <a:stretch/>
        </p:blipFill>
        <p:spPr>
          <a:xfrm>
            <a:off x="3392098" y="987071"/>
            <a:ext cx="5627825" cy="5515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E5C3F62-397F-1E48-B072-35E4F6D4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1998" y="547487"/>
            <a:ext cx="6748905" cy="8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9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6b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81" y="1384353"/>
            <a:ext cx="2914277" cy="256066"/>
          </a:xfrm>
          <a:prstGeom prst="rect">
            <a:avLst/>
          </a:prstGeom>
        </p:spPr>
      </p:pic>
      <p:pic>
        <p:nvPicPr>
          <p:cNvPr id="14" name="Afbeelding 13" descr="6h-lijn-4.png">
            <a:extLst>
              <a:ext uri="{FF2B5EF4-FFF2-40B4-BE49-F238E27FC236}">
                <a16:creationId xmlns:a16="http://schemas.microsoft.com/office/drawing/2014/main" id="{26B98E1D-65A8-0A4E-81BC-19E3EF154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6825">
            <a:off x="4443263" y="4073026"/>
            <a:ext cx="1859528" cy="2981342"/>
          </a:xfrm>
          <a:prstGeom prst="rect">
            <a:avLst/>
          </a:prstGeom>
        </p:spPr>
      </p:pic>
      <p:pic>
        <p:nvPicPr>
          <p:cNvPr id="15" name="Afbeelding 14" descr="6h-lijn-2.png">
            <a:extLst>
              <a:ext uri="{FF2B5EF4-FFF2-40B4-BE49-F238E27FC236}">
                <a16:creationId xmlns:a16="http://schemas.microsoft.com/office/drawing/2014/main" id="{FFD743F7-DB03-EF49-8CBB-2528BA3AE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588">
            <a:off x="2339331" y="3786447"/>
            <a:ext cx="2261918" cy="2298499"/>
          </a:xfrm>
          <a:prstGeom prst="rect">
            <a:avLst/>
          </a:prstGeom>
        </p:spPr>
      </p:pic>
      <p:pic>
        <p:nvPicPr>
          <p:cNvPr id="16" name="Afbeelding 15" descr="6h-lijn-1.png">
            <a:extLst>
              <a:ext uri="{FF2B5EF4-FFF2-40B4-BE49-F238E27FC236}">
                <a16:creationId xmlns:a16="http://schemas.microsoft.com/office/drawing/2014/main" id="{93295164-2214-5843-8B43-A538B36C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709">
            <a:off x="1734878" y="5074827"/>
            <a:ext cx="2328983" cy="110352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E8F38E4-1733-9E45-8F54-177B73B370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6" y="3923588"/>
            <a:ext cx="8928000" cy="8928000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18" name="Afbeelding 17" descr="6c-aow-is-een.png">
            <a:extLst>
              <a:ext uri="{FF2B5EF4-FFF2-40B4-BE49-F238E27FC236}">
                <a16:creationId xmlns:a16="http://schemas.microsoft.com/office/drawing/2014/main" id="{41EE2D9C-E83E-6247-B949-F8DCED81F4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71" y="4128305"/>
            <a:ext cx="1335202" cy="127423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6ED16CB-0B05-9246-9EA6-431F54E3C3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893" y="1979186"/>
            <a:ext cx="1908302" cy="775437"/>
          </a:xfrm>
          <a:prstGeom prst="rect">
            <a:avLst/>
          </a:prstGeom>
        </p:spPr>
      </p:pic>
      <p:pic>
        <p:nvPicPr>
          <p:cNvPr id="20" name="Afbeelding 19" descr="6h-lijn-3.png">
            <a:extLst>
              <a:ext uri="{FF2B5EF4-FFF2-40B4-BE49-F238E27FC236}">
                <a16:creationId xmlns:a16="http://schemas.microsoft.com/office/drawing/2014/main" id="{114FE54F-D0D9-8040-B104-8268146E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34135">
            <a:off x="4364144" y="2326443"/>
            <a:ext cx="493842" cy="345079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40C0CDE-D625-2745-92EE-E96E3235A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708709" y="2718607"/>
            <a:ext cx="2273723" cy="1867701"/>
          </a:xfrm>
          <a:prstGeom prst="rect">
            <a:avLst/>
          </a:prstGeom>
        </p:spPr>
      </p:pic>
      <p:pic>
        <p:nvPicPr>
          <p:cNvPr id="22" name="Afbeelding 21" descr="6d-aow-wordt-opgebouwd.png">
            <a:extLst>
              <a:ext uri="{FF2B5EF4-FFF2-40B4-BE49-F238E27FC236}">
                <a16:creationId xmlns:a16="http://schemas.microsoft.com/office/drawing/2014/main" id="{EEFC1F1D-0061-B545-87FE-56E701FB8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171" y="1973660"/>
            <a:ext cx="1676624" cy="1713204"/>
          </a:xfrm>
          <a:prstGeom prst="rect">
            <a:avLst/>
          </a:prstGeom>
        </p:spPr>
      </p:pic>
      <p:pic>
        <p:nvPicPr>
          <p:cNvPr id="13" name="Afbeelding 12" descr="6a-titel.png">
            <a:extLst>
              <a:ext uri="{FF2B5EF4-FFF2-40B4-BE49-F238E27FC236}">
                <a16:creationId xmlns:a16="http://schemas.microsoft.com/office/drawing/2014/main" id="{17C7F951-6EF8-1143-BF5C-AA9E932708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81" y="873889"/>
            <a:ext cx="1030361" cy="3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59A0A9-E1CB-6A4C-A090-83C8086E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43" y="3448018"/>
            <a:ext cx="3746500" cy="2413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37" y="1384194"/>
            <a:ext cx="4578096" cy="341376"/>
          </a:xfrm>
          <a:prstGeom prst="rect">
            <a:avLst/>
          </a:prstGeom>
        </p:spPr>
      </p:pic>
      <p:pic>
        <p:nvPicPr>
          <p:cNvPr id="6" name="Afbeelding 5" descr="4e-silhouet-koppel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8" y="1891396"/>
            <a:ext cx="2280208" cy="134739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692" y="1927387"/>
            <a:ext cx="5435600" cy="11557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F2C2E12-12FB-E140-9222-7BD418F12B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5572" y="3994425"/>
            <a:ext cx="3736293" cy="2115121"/>
          </a:xfrm>
          <a:prstGeom prst="rect">
            <a:avLst/>
          </a:prstGeom>
        </p:spPr>
      </p:pic>
      <p:pic>
        <p:nvPicPr>
          <p:cNvPr id="9" name="Afbeelding 8" descr="4b-titel.png">
            <a:extLst>
              <a:ext uri="{FF2B5EF4-FFF2-40B4-BE49-F238E27FC236}">
                <a16:creationId xmlns:a16="http://schemas.microsoft.com/office/drawing/2014/main" id="{A66D7368-57DD-5845-84F2-E033A57FB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65" y="833620"/>
            <a:ext cx="3883670" cy="4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37" y="1384354"/>
            <a:ext cx="4578096" cy="341376"/>
          </a:xfrm>
          <a:prstGeom prst="rect">
            <a:avLst/>
          </a:prstGeom>
        </p:spPr>
      </p:pic>
      <p:pic>
        <p:nvPicPr>
          <p:cNvPr id="10" name="Afbeelding 9" descr="4e-silhouet-koppel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8" y="1891396"/>
            <a:ext cx="2280208" cy="13473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74F6C0A-78DA-F142-8BEB-7CAB21A94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92" y="1927387"/>
            <a:ext cx="5435600" cy="11557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01EF15-9B0E-6E41-96E1-1D97A39DEC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54831" y="3438993"/>
            <a:ext cx="4218431" cy="26936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B213F2E-D949-EC48-916B-21A84DF974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rcRect/>
          <a:stretch/>
        </p:blipFill>
        <p:spPr>
          <a:xfrm>
            <a:off x="695572" y="3994425"/>
            <a:ext cx="3736293" cy="2115121"/>
          </a:xfrm>
          <a:prstGeom prst="rect">
            <a:avLst/>
          </a:prstGeom>
        </p:spPr>
      </p:pic>
      <p:pic>
        <p:nvPicPr>
          <p:cNvPr id="12" name="Afbeelding 11" descr="4b-titel.png">
            <a:extLst>
              <a:ext uri="{FF2B5EF4-FFF2-40B4-BE49-F238E27FC236}">
                <a16:creationId xmlns:a16="http://schemas.microsoft.com/office/drawing/2014/main" id="{1923B53E-9773-8F4F-BB8B-21BE129E7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65" y="833620"/>
            <a:ext cx="3883670" cy="4572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AC06D7-F6C5-E549-9DF1-F0727B0B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722343" y="3448018"/>
            <a:ext cx="3746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4" name="Afbeelding 3" descr="7b-sub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1" y="1389729"/>
            <a:ext cx="5096936" cy="256066"/>
          </a:xfrm>
          <a:prstGeom prst="rect">
            <a:avLst/>
          </a:prstGeom>
        </p:spPr>
      </p:pic>
      <p:pic>
        <p:nvPicPr>
          <p:cNvPr id="5" name="Afbeelding 4" descr="1c-titel.png">
            <a:extLst>
              <a:ext uri="{FF2B5EF4-FFF2-40B4-BE49-F238E27FC236}">
                <a16:creationId xmlns:a16="http://schemas.microsoft.com/office/drawing/2014/main" id="{886A8328-4842-384E-9F14-28D804630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708947" y="800495"/>
            <a:ext cx="7094079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1" y="1389729"/>
            <a:ext cx="5096936" cy="256066"/>
          </a:xfrm>
          <a:prstGeom prst="rect">
            <a:avLst/>
          </a:prstGeom>
        </p:spPr>
      </p:pic>
      <p:pic>
        <p:nvPicPr>
          <p:cNvPr id="2" name="Afbeelding 1" descr="3a-ouderdomspensioen-via-werkgev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9" y="3101084"/>
            <a:ext cx="1640043" cy="1225459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35" y="4241239"/>
            <a:ext cx="1761979" cy="1408364"/>
          </a:xfrm>
          <a:prstGeom prst="rect">
            <a:avLst/>
          </a:prstGeom>
        </p:spPr>
      </p:pic>
      <p:pic>
        <p:nvPicPr>
          <p:cNvPr id="7" name="Afbeelding 6" descr="1c-titel.png">
            <a:extLst>
              <a:ext uri="{FF2B5EF4-FFF2-40B4-BE49-F238E27FC236}">
                <a16:creationId xmlns:a16="http://schemas.microsoft.com/office/drawing/2014/main" id="{D95BA463-DA6E-5B4A-A4BE-BDDBF451D2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708947" y="800495"/>
            <a:ext cx="7094079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1" y="1389729"/>
            <a:ext cx="5096936" cy="256066"/>
          </a:xfrm>
          <a:prstGeom prst="rect">
            <a:avLst/>
          </a:prstGeom>
        </p:spPr>
      </p:pic>
      <p:pic>
        <p:nvPicPr>
          <p:cNvPr id="2" name="Afbeelding 1" descr="3a-ouderdomspensioen-via-werkgev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9" y="3101084"/>
            <a:ext cx="1640043" cy="1225459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35" y="4241239"/>
            <a:ext cx="1761979" cy="1408364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811" y="2197563"/>
            <a:ext cx="2438725" cy="1018167"/>
          </a:xfrm>
          <a:prstGeom prst="rect">
            <a:avLst/>
          </a:prstGeom>
        </p:spPr>
      </p:pic>
      <p:pic>
        <p:nvPicPr>
          <p:cNvPr id="8" name="Afbeelding 7" descr="1c-titel.png">
            <a:extLst>
              <a:ext uri="{FF2B5EF4-FFF2-40B4-BE49-F238E27FC236}">
                <a16:creationId xmlns:a16="http://schemas.microsoft.com/office/drawing/2014/main" id="{1EADBBAC-EC21-E844-86E9-99110AE1FF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708947" y="800495"/>
            <a:ext cx="7094079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23" name="Afbeelding 22" descr="7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1" y="1389729"/>
            <a:ext cx="5096936" cy="256066"/>
          </a:xfrm>
          <a:prstGeom prst="rect">
            <a:avLst/>
          </a:prstGeom>
        </p:spPr>
      </p:pic>
      <p:pic>
        <p:nvPicPr>
          <p:cNvPr id="2" name="Afbeelding 1" descr="3a-ouderdomspensioen-via-werkgever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59" y="3101084"/>
            <a:ext cx="1640043" cy="1225459"/>
          </a:xfrm>
          <a:prstGeom prst="rect">
            <a:avLst/>
          </a:prstGeom>
        </p:spPr>
      </p:pic>
      <p:pic>
        <p:nvPicPr>
          <p:cNvPr id="3" name="Afbeelding 2" descr="3b-eventueel-ouderdomspensio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21" y="2045018"/>
            <a:ext cx="1749785" cy="1383977"/>
          </a:xfrm>
          <a:prstGeom prst="rect">
            <a:avLst/>
          </a:prstGeom>
        </p:spPr>
      </p:pic>
      <p:pic>
        <p:nvPicPr>
          <p:cNvPr id="4" name="Afbeelding 3" descr="3c-eventueel-nabestaandenpensioe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744" y="2821857"/>
            <a:ext cx="1707108" cy="969393"/>
          </a:xfrm>
          <a:prstGeom prst="rect">
            <a:avLst/>
          </a:prstGeom>
        </p:spPr>
      </p:pic>
      <p:pic>
        <p:nvPicPr>
          <p:cNvPr id="5" name="Afbeelding 4" descr="3d-lijn-1.png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935" y="4241239"/>
            <a:ext cx="1761979" cy="1408364"/>
          </a:xfrm>
          <a:prstGeom prst="rect">
            <a:avLst/>
          </a:prstGeom>
        </p:spPr>
      </p:pic>
      <p:pic>
        <p:nvPicPr>
          <p:cNvPr id="6" name="Afbeelding 5" descr="3d-lijn-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1024">
            <a:off x="3879106" y="3216612"/>
            <a:ext cx="481648" cy="2487500"/>
          </a:xfrm>
          <a:prstGeom prst="rect">
            <a:avLst/>
          </a:prstGeom>
        </p:spPr>
      </p:pic>
      <p:pic>
        <p:nvPicPr>
          <p:cNvPr id="8" name="Afbeelding 7" descr="3d-lijn-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933" y="3830877"/>
            <a:ext cx="1859528" cy="1950980"/>
          </a:xfrm>
          <a:prstGeom prst="rect">
            <a:avLst/>
          </a:prstGeom>
        </p:spPr>
      </p:pic>
      <p:pic>
        <p:nvPicPr>
          <p:cNvPr id="11" name="Afbeelding 10" descr="1c-titel.png">
            <a:extLst>
              <a:ext uri="{FF2B5EF4-FFF2-40B4-BE49-F238E27FC236}">
                <a16:creationId xmlns:a16="http://schemas.microsoft.com/office/drawing/2014/main" id="{89A40CDB-682E-B148-A8B1-49DBE290EC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857" r="33857"/>
          <a:stretch/>
        </p:blipFill>
        <p:spPr>
          <a:xfrm>
            <a:off x="-1708947" y="800495"/>
            <a:ext cx="7094079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sp>
        <p:nvSpPr>
          <p:cNvPr id="9" name="Tekstvak 8"/>
          <p:cNvSpPr txBox="1"/>
          <p:nvPr/>
        </p:nvSpPr>
        <p:spPr>
          <a:xfrm>
            <a:off x="648596" y="1615263"/>
            <a:ext cx="66094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Wat valt er wel onder de pensioenregeling en wat niet?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Hoeveel premie betaalt de medewerker en hoeveel de werkgever?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een middelloon- of eindloonregeling?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Blijft het nabestaandenpensioen behouden als je weggaat of na ontslag? 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Is het mogelijk om extra pensioen op te bouwen?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Moet een eventuele partner worden aangemeld?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Voor een overzicht van je pensioen kun je naar de ‘Mijn omgeving’ 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Voor een totaaloverzicht naar </a:t>
            </a:r>
            <a:r>
              <a:rPr lang="nl-NL" sz="1600" b="1" dirty="0"/>
              <a:t>mijnpensioenoverzicht.nl</a:t>
            </a:r>
          </a:p>
        </p:txBody>
      </p:sp>
      <p:pic>
        <p:nvPicPr>
          <p:cNvPr id="5" name="Afbeelding 4" descr="8a-titel.png">
            <a:extLst>
              <a:ext uri="{FF2B5EF4-FFF2-40B4-BE49-F238E27FC236}">
                <a16:creationId xmlns:a16="http://schemas.microsoft.com/office/drawing/2014/main" id="{C448DACA-F4D4-DB49-BA97-FB3CDFB92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92" y="800495"/>
            <a:ext cx="2960213" cy="4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0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chermafbeelding 2014-09-04 om 16.31.2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133" y="2423584"/>
            <a:ext cx="5679861" cy="31813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fbeelding 2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D3C825B-A560-41EB-882E-07E32098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24" y="5507349"/>
            <a:ext cx="1509206" cy="135065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1456A5-D907-C24F-8E89-4D84EF342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61" y="810428"/>
            <a:ext cx="5258432" cy="4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tafel&#10;&#10;Automatisch gegenereerde beschrijving">
            <a:extLst>
              <a:ext uri="{FF2B5EF4-FFF2-40B4-BE49-F238E27FC236}">
                <a16:creationId xmlns:a16="http://schemas.microsoft.com/office/drawing/2014/main" id="{4984136D-592C-4FE6-9A89-7A5F2AE6F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647" y="5576227"/>
            <a:ext cx="1601157" cy="1281773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91FC8B-9366-9845-A410-8732E4DC9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61" y="810428"/>
            <a:ext cx="5258432" cy="489916"/>
          </a:xfrm>
          <a:prstGeom prst="rect">
            <a:avLst/>
          </a:prstGeom>
        </p:spPr>
      </p:pic>
      <p:pic>
        <p:nvPicPr>
          <p:cNvPr id="5" name="mijn-pensioenoverzicht-2015-versie2-je-v04.mp4">
            <a:hlinkClick r:id="" action="ppaction://media"/>
            <a:extLst>
              <a:ext uri="{FF2B5EF4-FFF2-40B4-BE49-F238E27FC236}">
                <a16:creationId xmlns:a16="http://schemas.microsoft.com/office/drawing/2014/main" id="{EA00C441-60B2-B24C-BA9F-CB4FA9FB4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60" y="1599601"/>
            <a:ext cx="6858047" cy="38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hirt&#10;&#10;Automatisch gegenereerde beschrijving">
            <a:extLst>
              <a:ext uri="{FF2B5EF4-FFF2-40B4-BE49-F238E27FC236}">
                <a16:creationId xmlns:a16="http://schemas.microsoft.com/office/drawing/2014/main" id="{C335AE6A-6A2B-D64C-83A3-1AE11EBF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5390" y="1571839"/>
            <a:ext cx="2557831" cy="5018966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398AD825-1746-AA4C-8225-3A4254006485}"/>
              </a:ext>
            </a:extLst>
          </p:cNvPr>
          <p:cNvGrpSpPr/>
          <p:nvPr/>
        </p:nvGrpSpPr>
        <p:grpSpPr>
          <a:xfrm>
            <a:off x="549921" y="4424780"/>
            <a:ext cx="2075846" cy="1068480"/>
            <a:chOff x="5876014" y="154079"/>
            <a:chExt cx="3552997" cy="1828800"/>
          </a:xfrm>
        </p:grpSpPr>
        <p:pic>
          <p:nvPicPr>
            <p:cNvPr id="12" name="Afbeelding 11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DEED9957-4824-D544-A6D9-FB8165726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6014" y="154079"/>
              <a:ext cx="1828800" cy="1828800"/>
            </a:xfrm>
            <a:prstGeom prst="rect">
              <a:avLst/>
            </a:prstGeom>
          </p:spPr>
        </p:pic>
        <p:pic>
          <p:nvPicPr>
            <p:cNvPr id="13" name="Afbeelding 12" descr="Afbeelding met geparkeerd, teken&#10;&#10;Automatisch gegenereerde beschrijving">
              <a:extLst>
                <a:ext uri="{FF2B5EF4-FFF2-40B4-BE49-F238E27FC236}">
                  <a16:creationId xmlns:a16="http://schemas.microsoft.com/office/drawing/2014/main" id="{2CC673EF-91D7-CC4C-B8D1-64CDF6969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6611" y="154079"/>
              <a:ext cx="1422400" cy="1828800"/>
            </a:xfrm>
            <a:prstGeom prst="rect">
              <a:avLst/>
            </a:prstGeom>
          </p:spPr>
        </p:pic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648596" y="1866225"/>
            <a:ext cx="5012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Voor jezelf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Startdatum pensioen</a:t>
            </a:r>
          </a:p>
          <a:p>
            <a:pPr marL="285750" indent="-28575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Jouw regeling</a:t>
            </a:r>
          </a:p>
        </p:txBody>
      </p:sp>
      <p:pic>
        <p:nvPicPr>
          <p:cNvPr id="9" name="Afbeelding 8" descr="2b-titel.png">
            <a:extLst>
              <a:ext uri="{FF2B5EF4-FFF2-40B4-BE49-F238E27FC236}">
                <a16:creationId xmlns:a16="http://schemas.microsoft.com/office/drawing/2014/main" id="{AD1E3E1D-E74F-464A-A135-4B2A39EC9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84" y="797689"/>
            <a:ext cx="6365073" cy="506035"/>
          </a:xfrm>
          <a:prstGeom prst="rect">
            <a:avLst/>
          </a:prstGeom>
        </p:spPr>
      </p:pic>
      <p:pic>
        <p:nvPicPr>
          <p:cNvPr id="10" name="Afbeelding 9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20" y="4682511"/>
            <a:ext cx="2033792" cy="39080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0E07C030-5D57-4FF8-8F0F-6A1105D2518F}"/>
              </a:ext>
            </a:extLst>
          </p:cNvPr>
          <p:cNvSpPr txBox="1"/>
          <p:nvPr/>
        </p:nvSpPr>
        <p:spPr>
          <a:xfrm>
            <a:off x="2984561" y="4959020"/>
            <a:ext cx="3064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400" dirty="0" smtClean="0"/>
              <a:t>Download de app op je telefoon.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189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62" y="852334"/>
            <a:ext cx="7645078" cy="44801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D46C321-DCDF-5344-B87A-8DE425248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21" r="79379"/>
          <a:stretch/>
        </p:blipFill>
        <p:spPr>
          <a:xfrm>
            <a:off x="1509998" y="1855304"/>
            <a:ext cx="1356338" cy="6706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20FE67E-764B-A94D-B2A0-DDF5AB0A2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098"/>
          <a:stretch/>
        </p:blipFill>
        <p:spPr>
          <a:xfrm>
            <a:off x="825502" y="2865101"/>
            <a:ext cx="2040834" cy="10942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37C152-790A-0F43-AC90-5B2F085434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041"/>
          <a:stretch/>
        </p:blipFill>
        <p:spPr>
          <a:xfrm>
            <a:off x="1757682" y="5132204"/>
            <a:ext cx="1108654" cy="11049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113EB85-CC3E-A646-826D-594DC88656E6}"/>
              </a:ext>
            </a:extLst>
          </p:cNvPr>
          <p:cNvSpPr txBox="1"/>
          <p:nvPr/>
        </p:nvSpPr>
        <p:spPr>
          <a:xfrm>
            <a:off x="2866336" y="4101956"/>
            <a:ext cx="5999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28A532"/>
                </a:solidFill>
              </a:rPr>
              <a:t>Eerder of later met pensioen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/>
              <a:t>Let op: Eerder met pensioen betekent hoogte ouderdomspensioen blijvend lager. Later met pensioen betekent blijvend hogere uitkering.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E351674-752B-A045-B7A1-DB38B1C30F88}"/>
              </a:ext>
            </a:extLst>
          </p:cNvPr>
          <p:cNvSpPr txBox="1"/>
          <p:nvPr/>
        </p:nvSpPr>
        <p:spPr>
          <a:xfrm>
            <a:off x="2866337" y="5130656"/>
            <a:ext cx="6609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8A532"/>
              </a:buClr>
            </a:pPr>
            <a:r>
              <a:rPr lang="nl-NL" sz="1600" b="1" dirty="0">
                <a:solidFill>
                  <a:srgbClr val="28A532"/>
                </a:solidFill>
              </a:rPr>
              <a:t>Uitruil (deel) nabestaandenpensioen en ouderdomspensioen</a:t>
            </a:r>
            <a:endParaRPr lang="nl-NL" sz="1600" dirty="0">
              <a:solidFill>
                <a:srgbClr val="28A532"/>
              </a:solidFill>
            </a:endParaRP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Ben je alleenstaand?</a:t>
            </a: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Hoe laat je je partner achter bij overlijden?</a:t>
            </a: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/>
              <a:t>Kun je rondkomen bij pensionering?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351E9B2-BEA0-0A4A-8BA1-FA2704188966}"/>
              </a:ext>
            </a:extLst>
          </p:cNvPr>
          <p:cNvSpPr/>
          <p:nvPr/>
        </p:nvSpPr>
        <p:spPr>
          <a:xfrm>
            <a:off x="2866336" y="2854680"/>
            <a:ext cx="6277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rgbClr val="28A532"/>
                </a:solidFill>
                <a:latin typeface="Calibri" panose="020F0502020204030204" pitchFamily="34" charset="0"/>
              </a:rPr>
              <a:t>Verschil in hoogte uitkering</a:t>
            </a:r>
            <a:endParaRPr lang="nl-NL" sz="1600" dirty="0">
              <a:solidFill>
                <a:srgbClr val="28A532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Wat is je levensverwachting?</a:t>
            </a: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Wanneer heb je hogere lasten (woonlasten, zorg)?</a:t>
            </a: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Heb je een AOW-gat?</a:t>
            </a:r>
            <a:endParaRPr lang="nl-NL" sz="1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ACEA357-FABD-DE4F-8B7A-46A3D4536F92}"/>
              </a:ext>
            </a:extLst>
          </p:cNvPr>
          <p:cNvSpPr/>
          <p:nvPr/>
        </p:nvSpPr>
        <p:spPr>
          <a:xfrm>
            <a:off x="2866336" y="194121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600" b="1" dirty="0">
                <a:solidFill>
                  <a:srgbClr val="28A532"/>
                </a:solidFill>
                <a:latin typeface="Calibri" panose="020F0502020204030204" pitchFamily="34" charset="0"/>
              </a:rPr>
              <a:t>Doorwerken</a:t>
            </a:r>
            <a:endParaRPr lang="nl-NL" sz="1600" dirty="0">
              <a:solidFill>
                <a:srgbClr val="28A532"/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r>
              <a:rPr lang="nl-NL" sz="1600" dirty="0">
                <a:latin typeface="Calibri" panose="020F0502020204030204" pitchFamily="34" charset="0"/>
              </a:rPr>
              <a:t>Mogelijk hoger ouderdomspensioen</a:t>
            </a:r>
            <a:endParaRPr lang="nl-NL" sz="1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6" y="730426"/>
            <a:ext cx="4130040" cy="621792"/>
          </a:xfrm>
          <a:prstGeom prst="rect">
            <a:avLst/>
          </a:prstGeom>
        </p:spPr>
      </p:pic>
      <p:pic>
        <p:nvPicPr>
          <p:cNvPr id="4" name="Afbeelding 3" descr="5b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6" y="1368260"/>
            <a:ext cx="5737101" cy="560907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6" y="3145696"/>
            <a:ext cx="7659624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5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3D99587-5FA8-6E46-9283-533676AC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2160000"/>
            </a:camera>
            <a:lightRig rig="threePt" dir="t"/>
          </a:scene3d>
        </p:spPr>
      </p:pic>
      <p:pic>
        <p:nvPicPr>
          <p:cNvPr id="3" name="Afbeelding 2" descr="6a-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5" name="Afbeelding 4" descr="wijzeringeldzaken.png">
            <a:extLst>
              <a:ext uri="{FF2B5EF4-FFF2-40B4-BE49-F238E27FC236}">
                <a16:creationId xmlns:a16="http://schemas.microsoft.com/office/drawing/2014/main" id="{7BD16A75-577F-4C76-BF11-2CC692A58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4" y="6413996"/>
            <a:ext cx="1585171" cy="1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5" name="Afbeelding 4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9" name="Afbeelding 8" descr="6d-lij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546" y="3576410"/>
            <a:ext cx="1615655" cy="183514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1" y="2354477"/>
            <a:ext cx="1382269" cy="1315287"/>
          </a:xfrm>
          <a:prstGeom prst="rect">
            <a:avLst/>
          </a:prstGeom>
        </p:spPr>
      </p:pic>
      <p:pic>
        <p:nvPicPr>
          <p:cNvPr id="7" name="Afbeelding 6" descr="wijzeringeldzaken.png">
            <a:extLst>
              <a:ext uri="{FF2B5EF4-FFF2-40B4-BE49-F238E27FC236}">
                <a16:creationId xmlns:a16="http://schemas.microsoft.com/office/drawing/2014/main" id="{7BD16A75-577F-4C76-BF11-2CC692A58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4" y="6413996"/>
            <a:ext cx="1585171" cy="17680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1F655FB-5C96-8D4C-9C36-F08922DE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6480000"/>
            </a:camera>
            <a:lightRig rig="threePt" dir="t"/>
          </a:scene3d>
        </p:spPr>
      </p:pic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1" y="2354477"/>
            <a:ext cx="1382269" cy="13152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ECBA7E-13A4-8844-998D-924C2BC24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1" name="Afbeelding 10" descr="wijzeringeldzak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050" y="6502400"/>
            <a:ext cx="1585171" cy="176808"/>
          </a:xfrm>
          <a:prstGeom prst="rect">
            <a:avLst/>
          </a:prstGeom>
        </p:spPr>
      </p:pic>
      <p:pic>
        <p:nvPicPr>
          <p:cNvPr id="14" name="Afbeelding 13" descr="6a-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16" name="Afbeelding 15" descr="7b-lij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335" y="2923539"/>
            <a:ext cx="304841" cy="245701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711" y="2051362"/>
            <a:ext cx="1243584" cy="97536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1" y="2354477"/>
            <a:ext cx="1382269" cy="1315287"/>
          </a:xfrm>
          <a:prstGeom prst="rect">
            <a:avLst/>
          </a:prstGeom>
        </p:spPr>
      </p:pic>
      <p:pic>
        <p:nvPicPr>
          <p:cNvPr id="9" name="Afbeelding 8" descr="wijzeringeldzaken.png">
            <a:extLst>
              <a:ext uri="{FF2B5EF4-FFF2-40B4-BE49-F238E27FC236}">
                <a16:creationId xmlns:a16="http://schemas.microsoft.com/office/drawing/2014/main" id="{7BD16A75-577F-4C76-BF11-2CC692A58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4" y="6413996"/>
            <a:ext cx="1585171" cy="17680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BD3CE6-FBB2-7D43-BC8E-A0629D98D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711" y="2051362"/>
            <a:ext cx="1243584" cy="9753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1" y="2354477"/>
            <a:ext cx="1382269" cy="13152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41C0EA0-9372-A14E-84A7-579F67E2A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">
        <p:fade/>
      </p:transition>
    </mc:Choice>
    <mc:Fallback xmlns="">
      <p:transition spd="med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15120000"/>
            </a:camera>
            <a:lightRig rig="threePt" dir="t"/>
          </a:scene3d>
        </p:spPr>
      </p:pic>
      <p:pic>
        <p:nvPicPr>
          <p:cNvPr id="6" name="Afbeelding 5" descr="6a-ti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0" y="867439"/>
            <a:ext cx="6493106" cy="457261"/>
          </a:xfrm>
          <a:prstGeom prst="rect">
            <a:avLst/>
          </a:prstGeom>
        </p:spPr>
      </p:pic>
      <p:pic>
        <p:nvPicPr>
          <p:cNvPr id="7" name="Afbeelding 6" descr="8b-lij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930" y="3683469"/>
            <a:ext cx="2072916" cy="210949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142" y="3090104"/>
            <a:ext cx="1694688" cy="69494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711" y="2051362"/>
            <a:ext cx="1243584" cy="97536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41" y="2354477"/>
            <a:ext cx="1382269" cy="1315287"/>
          </a:xfrm>
          <a:prstGeom prst="rect">
            <a:avLst/>
          </a:prstGeom>
        </p:spPr>
      </p:pic>
      <p:pic>
        <p:nvPicPr>
          <p:cNvPr id="9" name="Afbeelding 8" descr="wijzeringeldzaken.png">
            <a:extLst>
              <a:ext uri="{FF2B5EF4-FFF2-40B4-BE49-F238E27FC236}">
                <a16:creationId xmlns:a16="http://schemas.microsoft.com/office/drawing/2014/main" id="{7BD16A75-577F-4C76-BF11-2CC692A585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44" y="6413996"/>
            <a:ext cx="1585171" cy="17680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F3EE9B-033D-AF46-97E6-670D81D838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380" y="1346683"/>
            <a:ext cx="58420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9c-inkomst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37" y="2154570"/>
            <a:ext cx="804779" cy="249969"/>
          </a:xfrm>
          <a:prstGeom prst="rect">
            <a:avLst/>
          </a:prstGeom>
        </p:spPr>
      </p:pic>
      <p:pic>
        <p:nvPicPr>
          <p:cNvPr id="6" name="Afbeelding 5" descr="9b-schijfvan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3" y="2292218"/>
            <a:ext cx="4328737" cy="4279963"/>
          </a:xfrm>
          <a:prstGeom prst="rect">
            <a:avLst/>
          </a:prstGeom>
        </p:spPr>
      </p:pic>
      <p:pic>
        <p:nvPicPr>
          <p:cNvPr id="7" name="Afbeelding 6" descr="9c-v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05" y="2243906"/>
            <a:ext cx="201195" cy="103646"/>
          </a:xfrm>
          <a:prstGeom prst="rect">
            <a:avLst/>
          </a:prstGeom>
        </p:spPr>
      </p:pic>
      <p:pic>
        <p:nvPicPr>
          <p:cNvPr id="8" name="Afbeelding 7" descr="9d-uitgav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230" y="2203814"/>
            <a:ext cx="682843" cy="176808"/>
          </a:xfrm>
          <a:prstGeom prst="rect">
            <a:avLst/>
          </a:prstGeom>
        </p:spPr>
      </p:pic>
      <p:pic>
        <p:nvPicPr>
          <p:cNvPr id="9" name="Afbeelding 8" descr="9g-zorgkost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480" y="4324748"/>
            <a:ext cx="932812" cy="9572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512" y="4350452"/>
            <a:ext cx="1834896" cy="957072"/>
          </a:xfrm>
          <a:prstGeom prst="rect">
            <a:avLst/>
          </a:prstGeom>
        </p:spPr>
      </p:pic>
      <p:pic>
        <p:nvPicPr>
          <p:cNvPr id="11" name="Afbeelding 10" descr="9e-woonlaste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230" y="2866567"/>
            <a:ext cx="890135" cy="1121814"/>
          </a:xfrm>
          <a:prstGeom prst="rect">
            <a:avLst/>
          </a:prstGeom>
        </p:spPr>
      </p:pic>
      <p:pic>
        <p:nvPicPr>
          <p:cNvPr id="12" name="Afbeelding 11" descr="9f-koste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512" y="3037278"/>
            <a:ext cx="1572978" cy="951103"/>
          </a:xfrm>
          <a:prstGeom prst="rect">
            <a:avLst/>
          </a:prstGeom>
        </p:spPr>
      </p:pic>
      <p:pic>
        <p:nvPicPr>
          <p:cNvPr id="13" name="Afbeelding 12" descr="9a-titel.png">
            <a:extLst>
              <a:ext uri="{FF2B5EF4-FFF2-40B4-BE49-F238E27FC236}">
                <a16:creationId xmlns:a16="http://schemas.microsoft.com/office/drawing/2014/main" id="{BC20B7CC-B6DC-8D4B-88F3-FEAC292A3B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61" y="848363"/>
            <a:ext cx="1749785" cy="445067"/>
          </a:xfrm>
          <a:prstGeom prst="rect">
            <a:avLst/>
          </a:prstGeom>
        </p:spPr>
      </p:pic>
      <p:pic>
        <p:nvPicPr>
          <p:cNvPr id="14" name="Afbeelding 13" descr="9b-subtitel.png">
            <a:extLst>
              <a:ext uri="{FF2B5EF4-FFF2-40B4-BE49-F238E27FC236}">
                <a16:creationId xmlns:a16="http://schemas.microsoft.com/office/drawing/2014/main" id="{3BCE56C1-C5BC-E74B-B5AA-18D1E0CEA5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61" y="1392648"/>
            <a:ext cx="3182536" cy="25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5AA8CB5-E9E8-46D9-AE1F-9F5B5249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86301" y="1549159"/>
            <a:ext cx="2366434" cy="1879841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Afbeelding 8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170954D5-A49C-4968-A851-8EBCF774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293" y="4617292"/>
            <a:ext cx="2326442" cy="2240708"/>
          </a:xfrm>
          <a:prstGeom prst="rect">
            <a:avLst/>
          </a:prstGeom>
          <a:effectLst>
            <a:outerShdw blurRad="127000" dist="25400" dir="30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5C3B33A-0D9A-4E60-9845-58B7B4E801CC}"/>
              </a:ext>
            </a:extLst>
          </p:cNvPr>
          <p:cNvSpPr txBox="1"/>
          <p:nvPr/>
        </p:nvSpPr>
        <p:spPr>
          <a:xfrm>
            <a:off x="648596" y="1905506"/>
            <a:ext cx="8495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28A532"/>
              </a:buClr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Vraag een familielid, vriend of buurtgenoot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vrijwilliger in de buurt </a:t>
            </a:r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Bel je werkgever, pensioenfonds of pensioenverzekeraar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Stel je vraag en ontvang gratis een antwoord van een professionele adviseur: pensioen3daagse.nl/vragen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Clr>
                <a:srgbClr val="28A532"/>
              </a:buClr>
              <a:buFont typeface="+mj-lt"/>
              <a:buAutoNum type="arabicPeriod"/>
            </a:pPr>
            <a:r>
              <a:rPr lang="nl-NL" sz="1600" dirty="0"/>
              <a:t>Zoek een pensioenadviseur bij jou in de buurt: </a:t>
            </a:r>
            <a:br>
              <a:rPr lang="nl-NL" sz="1600" dirty="0"/>
            </a:br>
            <a:r>
              <a:rPr lang="nl-NL" sz="1600" dirty="0"/>
              <a:t>pensioen3daagse.nl/gesprek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9F72990-8534-1E43-A717-3EB890AB84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6961" y="713571"/>
            <a:ext cx="6220430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7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A756BBB-4F47-4C86-B050-5EC4394C48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53" y="2512761"/>
            <a:ext cx="2194560" cy="226161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75037A-88D2-4AC2-8115-B9FFC19A3E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488090"/>
            <a:ext cx="2289048" cy="23042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A9528C-F989-4EF9-84A5-50D63F9F3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16" y="2619949"/>
            <a:ext cx="2529840" cy="18775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EAD754F-7F74-B74F-B0D9-52719BC581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4453" y="709113"/>
            <a:ext cx="2621843" cy="6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E91CB5B-9E15-45CA-B825-00A3895E2E1A}"/>
              </a:ext>
            </a:extLst>
          </p:cNvPr>
          <p:cNvSpPr/>
          <p:nvPr/>
        </p:nvSpPr>
        <p:spPr>
          <a:xfrm>
            <a:off x="0" y="5890961"/>
            <a:ext cx="9143999" cy="967038"/>
          </a:xfrm>
          <a:prstGeom prst="rect">
            <a:avLst/>
          </a:prstGeom>
          <a:solidFill>
            <a:srgbClr val="EBEA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48596" y="2164125"/>
            <a:ext cx="6442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28A532"/>
                </a:solidFill>
              </a:rPr>
              <a:t>Dank voor de aandacht! </a:t>
            </a:r>
          </a:p>
          <a:p>
            <a:pPr>
              <a:buFont typeface="Arial" pitchFamily="34" charset="0"/>
              <a:buChar char="•"/>
            </a:pPr>
            <a:endParaRPr lang="nl-NL" sz="1600" dirty="0"/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Contactgegevens pensioenfonds/verzekeraar</a:t>
            </a: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pensioen3daagse.nl/jouwpensioen</a:t>
            </a: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mijnpensioenoverzicht.nl</a:t>
            </a:r>
          </a:p>
          <a:p>
            <a:pPr marL="342900" indent="-342900">
              <a:buClr>
                <a:srgbClr val="28A532"/>
              </a:buClr>
              <a:buFont typeface="Arial"/>
              <a:buChar char="•"/>
            </a:pPr>
            <a:r>
              <a:rPr lang="nl-NL" sz="1600" dirty="0"/>
              <a:t>wijzeringeldzaken.nl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E595A1D-2F45-441C-864D-FE932DBF7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47" t="27188" r="5131"/>
          <a:stretch/>
        </p:blipFill>
        <p:spPr>
          <a:xfrm>
            <a:off x="1" y="4767309"/>
            <a:ext cx="2133384" cy="2090691"/>
          </a:xfrm>
          <a:prstGeom prst="rect">
            <a:avLst/>
          </a:prstGeom>
        </p:spPr>
      </p:pic>
      <p:pic>
        <p:nvPicPr>
          <p:cNvPr id="2" name="Afbeelding 1" descr="Afbeelding met voedsel, tekening, klok&#10;&#10;Automatisch gegenereerde beschrijving">
            <a:extLst>
              <a:ext uri="{FF2B5EF4-FFF2-40B4-BE49-F238E27FC236}">
                <a16:creationId xmlns:a16="http://schemas.microsoft.com/office/drawing/2014/main" id="{86FC6E12-6AFF-4934-AEEA-06091BAE2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1" t="26832" r="5059"/>
          <a:stretch/>
        </p:blipFill>
        <p:spPr>
          <a:xfrm flipH="1">
            <a:off x="7091032" y="4778292"/>
            <a:ext cx="2026519" cy="2090692"/>
          </a:xfrm>
          <a:prstGeom prst="rect">
            <a:avLst/>
          </a:prstGeom>
        </p:spPr>
      </p:pic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3BC8C55-4EDE-4467-8721-5811A13216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3682" y="2517176"/>
            <a:ext cx="1585913" cy="958741"/>
          </a:xfrm>
        </p:spPr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45238A5-BE7E-4D97-BDF7-EF66B4ED0435}"/>
              </a:ext>
            </a:extLst>
          </p:cNvPr>
          <p:cNvSpPr/>
          <p:nvPr/>
        </p:nvSpPr>
        <p:spPr>
          <a:xfrm>
            <a:off x="-1" y="0"/>
            <a:ext cx="9143999" cy="360000"/>
          </a:xfrm>
          <a:prstGeom prst="rect">
            <a:avLst/>
          </a:prstGeom>
          <a:solidFill>
            <a:srgbClr val="641C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voedsel&#10;&#10;Automatisch gegenereerde beschrijving">
            <a:extLst>
              <a:ext uri="{FF2B5EF4-FFF2-40B4-BE49-F238E27FC236}">
                <a16:creationId xmlns:a16="http://schemas.microsoft.com/office/drawing/2014/main" id="{BFD481D0-6C35-1B43-93A8-1D17044AF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65" y="4767309"/>
            <a:ext cx="1758605" cy="19237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81DDE8B-C7BF-8049-A51B-6A5E726CD2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60" y="721356"/>
            <a:ext cx="7422301" cy="6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342C5E0A-9C97-4D44-A058-19BF0792E9EF}"/>
              </a:ext>
            </a:extLst>
          </p:cNvPr>
          <p:cNvGrpSpPr/>
          <p:nvPr/>
        </p:nvGrpSpPr>
        <p:grpSpPr>
          <a:xfrm>
            <a:off x="0" y="2868779"/>
            <a:ext cx="9052754" cy="2475209"/>
            <a:chOff x="126395" y="3344509"/>
            <a:chExt cx="8686645" cy="2242042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7665BF1E-DAA2-4DA5-AA8C-2E4BA7031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53854">
              <a:off x="845656" y="4005459"/>
              <a:ext cx="7967384" cy="1446012"/>
            </a:xfrm>
            <a:prstGeom prst="rect">
              <a:avLst/>
            </a:prstGeom>
          </p:spPr>
        </p:pic>
        <p:pic>
          <p:nvPicPr>
            <p:cNvPr id="41" name="Afbeelding 40" descr="Afbeelding met shirt, teken&#10;&#10;Automatisch gegenereerde beschrijving">
              <a:extLst>
                <a:ext uri="{FF2B5EF4-FFF2-40B4-BE49-F238E27FC236}">
                  <a16:creationId xmlns:a16="http://schemas.microsoft.com/office/drawing/2014/main" id="{7CE54187-B59C-4871-B19A-36DB64B1E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69" t="10542" r="23894" b="6865"/>
            <a:stretch/>
          </p:blipFill>
          <p:spPr>
            <a:xfrm>
              <a:off x="7902701" y="3766556"/>
              <a:ext cx="849782" cy="1015168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2" name="Afbeelding 41" descr="Afbeelding met klok, tekening&#10;&#10;Automatisch gegenereerde beschrijving">
              <a:extLst>
                <a:ext uri="{FF2B5EF4-FFF2-40B4-BE49-F238E27FC236}">
                  <a16:creationId xmlns:a16="http://schemas.microsoft.com/office/drawing/2014/main" id="{6436310E-448E-446A-9995-C3F41132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12" t="21302" r="20620" b="24556"/>
            <a:stretch/>
          </p:blipFill>
          <p:spPr>
            <a:xfrm>
              <a:off x="5475886" y="3758266"/>
              <a:ext cx="853342" cy="805345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3" name="Afbeelding 42" descr="Afbeelding met kop, koffie, zitten, bloem&#10;&#10;Automatisch gegenereerde beschrijving">
              <a:extLst>
                <a:ext uri="{FF2B5EF4-FFF2-40B4-BE49-F238E27FC236}">
                  <a16:creationId xmlns:a16="http://schemas.microsoft.com/office/drawing/2014/main" id="{C464E2F2-DB7B-4B98-A9AB-7C51AF929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46" t="21591" r="22917" b="23815"/>
            <a:stretch/>
          </p:blipFill>
          <p:spPr>
            <a:xfrm>
              <a:off x="2304307" y="4672668"/>
              <a:ext cx="846780" cy="822036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4" name="Afbeelding 43" descr="Afbeelding met teken, stoppen, klok&#10;&#10;Automatisch gegenereerde beschrijving">
              <a:extLst>
                <a:ext uri="{FF2B5EF4-FFF2-40B4-BE49-F238E27FC236}">
                  <a16:creationId xmlns:a16="http://schemas.microsoft.com/office/drawing/2014/main" id="{FC775FAF-F0FE-4820-9072-2BE8BC0ED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316" t="9742" r="16993" b="16324"/>
            <a:stretch/>
          </p:blipFill>
          <p:spPr>
            <a:xfrm>
              <a:off x="1270063" y="3344509"/>
              <a:ext cx="832657" cy="937134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5" name="Afbeelding 44" descr="Afbeelding met stoel, tekening, klok&#10;&#10;Automatisch gegenereerde beschrijving">
              <a:extLst>
                <a:ext uri="{FF2B5EF4-FFF2-40B4-BE49-F238E27FC236}">
                  <a16:creationId xmlns:a16="http://schemas.microsoft.com/office/drawing/2014/main" id="{17B8AB45-0B4E-4559-ADA6-E285CB7C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3246" y="4479536"/>
              <a:ext cx="1486004" cy="1015168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6" name="Afbeelding 45" descr="Afbeelding met klok&#10;&#10;Automatisch gegenereerde beschrijving">
              <a:extLst>
                <a:ext uri="{FF2B5EF4-FFF2-40B4-BE49-F238E27FC236}">
                  <a16:creationId xmlns:a16="http://schemas.microsoft.com/office/drawing/2014/main" id="{43E643BF-87A6-416F-9A18-99051D273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279" r="15872" b="3153"/>
            <a:stretch/>
          </p:blipFill>
          <p:spPr>
            <a:xfrm>
              <a:off x="4619553" y="4625012"/>
              <a:ext cx="853342" cy="808290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4B75CA9B-E4E3-4A59-B4E2-435B1162C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3680" y="3722318"/>
              <a:ext cx="1330739" cy="1094986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8" name="Afbeelding 47" descr="Afbeelding met object, klok&#10;&#10;Automatisch gegenereerde beschrijving">
              <a:extLst>
                <a:ext uri="{FF2B5EF4-FFF2-40B4-BE49-F238E27FC236}">
                  <a16:creationId xmlns:a16="http://schemas.microsoft.com/office/drawing/2014/main" id="{E09B2365-C6F7-4D23-BFBC-24A8B9828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395" y="4355445"/>
              <a:ext cx="1496166" cy="1231106"/>
            </a:xfrm>
            <a:prstGeom prst="rect">
              <a:avLst/>
            </a:prstGeom>
            <a:effectLst>
              <a:outerShdw blurRad="127000" dist="25400" dir="3000000" algn="tl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61D9AD-30B8-C544-A7F8-073153DD5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2375" y="1346407"/>
            <a:ext cx="5794442" cy="362153"/>
          </a:xfrm>
          <a:prstGeom prst="rect">
            <a:avLst/>
          </a:prstGeom>
        </p:spPr>
      </p:pic>
      <p:pic>
        <p:nvPicPr>
          <p:cNvPr id="15" name="Afbeelding 14" descr="13a-titel.png">
            <a:extLst>
              <a:ext uri="{FF2B5EF4-FFF2-40B4-BE49-F238E27FC236}">
                <a16:creationId xmlns:a16="http://schemas.microsoft.com/office/drawing/2014/main" id="{1D4F70E6-E2BE-F947-93AF-E8D82C765C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09" y="824610"/>
            <a:ext cx="2509462" cy="4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6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5" y="1399841"/>
            <a:ext cx="5676133" cy="256066"/>
          </a:xfrm>
          <a:prstGeom prst="rect">
            <a:avLst/>
          </a:prstGeom>
        </p:spPr>
      </p:pic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890" y="4101144"/>
            <a:ext cx="373125" cy="669430"/>
          </a:xfrm>
          <a:prstGeom prst="rect">
            <a:avLst/>
          </a:prstGeom>
        </p:spPr>
      </p:pic>
      <p:pic>
        <p:nvPicPr>
          <p:cNvPr id="9" name="Afbeelding 8" descr="5b-titel.png">
            <a:extLst>
              <a:ext uri="{FF2B5EF4-FFF2-40B4-BE49-F238E27FC236}">
                <a16:creationId xmlns:a16="http://schemas.microsoft.com/office/drawing/2014/main" id="{C03FEFFF-7E0B-C34B-A71E-71A41F4D1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4" y="801858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28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5" y="1399841"/>
            <a:ext cx="5676133" cy="256066"/>
          </a:xfrm>
          <a:prstGeom prst="rect">
            <a:avLst/>
          </a:prstGeom>
        </p:spPr>
      </p:pic>
      <p:pic>
        <p:nvPicPr>
          <p:cNvPr id="7" name="Afbeelding 6" descr="Schijf van vijf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00" y="1957804"/>
            <a:ext cx="5018380" cy="5018380"/>
          </a:xfrm>
          <a:prstGeom prst="rect">
            <a:avLst/>
          </a:prstGeom>
        </p:spPr>
      </p:pic>
      <p:pic>
        <p:nvPicPr>
          <p:cNvPr id="8" name="Afbeelding 7" descr="5b-play-butto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890" y="4101144"/>
            <a:ext cx="373125" cy="669430"/>
          </a:xfrm>
          <a:prstGeom prst="rect">
            <a:avLst/>
          </a:prstGeom>
        </p:spPr>
      </p:pic>
      <p:pic>
        <p:nvPicPr>
          <p:cNvPr id="9" name="Afbeelding 8" descr="5b-titel.png">
            <a:extLst>
              <a:ext uri="{FF2B5EF4-FFF2-40B4-BE49-F238E27FC236}">
                <a16:creationId xmlns:a16="http://schemas.microsoft.com/office/drawing/2014/main" id="{B79D8933-13E6-9749-8F3D-627F7A04F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4" y="801858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"/>
    </mc:Choice>
    <mc:Fallback xmlns="">
      <p:transition spd="slow" advClick="0" advTm="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5c-subtit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5" y="1399841"/>
            <a:ext cx="5676133" cy="256066"/>
          </a:xfrm>
          <a:prstGeom prst="rect">
            <a:avLst/>
          </a:prstGeom>
        </p:spPr>
      </p:pic>
      <p:pic>
        <p:nvPicPr>
          <p:cNvPr id="6" name="Afbeelding 5" descr="5b-titel.png">
            <a:extLst>
              <a:ext uri="{FF2B5EF4-FFF2-40B4-BE49-F238E27FC236}">
                <a16:creationId xmlns:a16="http://schemas.microsoft.com/office/drawing/2014/main" id="{C42170D7-048B-8C40-9D1A-B05D2004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4" y="801858"/>
            <a:ext cx="5001075" cy="48902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F12485A-191D-D649-888A-3C0597DEC2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SCHIJF_VAN_VIJF_1920x1080_cp.m4v">
            <a:hlinkClick r:id="" action="ppaction://media"/>
            <a:extLst>
              <a:ext uri="{FF2B5EF4-FFF2-40B4-BE49-F238E27FC236}">
                <a16:creationId xmlns:a16="http://schemas.microsoft.com/office/drawing/2014/main" id="{8141AD8A-2368-AE4C-A143-986830280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1800" y="2432050"/>
            <a:ext cx="5655734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6061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5c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5" y="1399841"/>
            <a:ext cx="5676133" cy="2560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927" y="2240176"/>
            <a:ext cx="4474508" cy="4474508"/>
          </a:xfrm>
          <a:prstGeom prst="rect">
            <a:avLst/>
          </a:prstGeom>
        </p:spPr>
      </p:pic>
      <p:pic>
        <p:nvPicPr>
          <p:cNvPr id="5" name="Afbeelding 4" descr="5b-titel.png">
            <a:extLst>
              <a:ext uri="{FF2B5EF4-FFF2-40B4-BE49-F238E27FC236}">
                <a16:creationId xmlns:a16="http://schemas.microsoft.com/office/drawing/2014/main" id="{82CA8CCA-B9B4-C844-9294-381283A8B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74" y="801858"/>
            <a:ext cx="5001075" cy="4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3.05556E-6 0.570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5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376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6b-subtit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81" y="1384353"/>
            <a:ext cx="2914277" cy="25606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177" y="3923587"/>
            <a:ext cx="8928002" cy="8928002"/>
          </a:xfrm>
          <a:prstGeom prst="rect">
            <a:avLst/>
          </a:prstGeom>
          <a:scene3d>
            <a:camera prst="orthographicFront">
              <a:rot lat="0" lon="0" rev="19440000"/>
            </a:camera>
            <a:lightRig rig="threePt" dir="t"/>
          </a:scene3d>
        </p:spPr>
      </p:pic>
      <p:pic>
        <p:nvPicPr>
          <p:cNvPr id="6" name="Afbeelding 5" descr="6a-titel.png">
            <a:extLst>
              <a:ext uri="{FF2B5EF4-FFF2-40B4-BE49-F238E27FC236}">
                <a16:creationId xmlns:a16="http://schemas.microsoft.com/office/drawing/2014/main" id="{334FB843-7A39-CA40-8258-3628650C7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81" y="873889"/>
            <a:ext cx="1030361" cy="3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Diavoorstelling (4:3)</PresentationFormat>
  <Paragraphs>43</Paragraphs>
  <Slides>30</Slides>
  <Notes>6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Aangepast ontwerp</vt:lpstr>
      <vt:lpstr>2_Aangepast ontwerp</vt:lpstr>
      <vt:lpstr>1_Aangepast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Optima Forma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Marcel van Heuvel</dc:creator>
  <cp:lastModifiedBy>Daal, M (Marieke) van (FM/Wig)</cp:lastModifiedBy>
  <cp:revision>216</cp:revision>
  <cp:lastPrinted>2020-10-22T10:08:54Z</cp:lastPrinted>
  <dcterms:created xsi:type="dcterms:W3CDTF">2014-07-10T15:15:44Z</dcterms:created>
  <dcterms:modified xsi:type="dcterms:W3CDTF">2020-10-30T10:29:02Z</dcterms:modified>
</cp:coreProperties>
</file>