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418_FE4A7C8B.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938" r:id="rId2"/>
    <p:sldId id="269" r:id="rId3"/>
    <p:sldId id="1032" r:id="rId4"/>
    <p:sldId id="940" r:id="rId5"/>
    <p:sldId id="941" r:id="rId6"/>
    <p:sldId id="1028" r:id="rId7"/>
    <p:sldId id="1040" r:id="rId8"/>
    <p:sldId id="1029" r:id="rId9"/>
    <p:sldId id="1031" r:id="rId10"/>
    <p:sldId id="1030" r:id="rId11"/>
    <p:sldId id="1039" r:id="rId12"/>
    <p:sldId id="1041" r:id="rId13"/>
    <p:sldId id="1077" r:id="rId14"/>
    <p:sldId id="1036" r:id="rId15"/>
    <p:sldId id="1037" r:id="rId16"/>
    <p:sldId id="1078" r:id="rId17"/>
    <p:sldId id="1044" r:id="rId18"/>
    <p:sldId id="1050" r:id="rId19"/>
    <p:sldId id="1061" r:id="rId20"/>
    <p:sldId id="1066" r:id="rId21"/>
    <p:sldId id="1057" r:id="rId22"/>
    <p:sldId id="1058" r:id="rId23"/>
    <p:sldId id="1059" r:id="rId24"/>
    <p:sldId id="1079" r:id="rId25"/>
    <p:sldId id="1069" r:id="rId26"/>
    <p:sldId id="1072" r:id="rId27"/>
    <p:sldId id="1073" r:id="rId28"/>
    <p:sldId id="1070" r:id="rId29"/>
    <p:sldId id="1064" r:id="rId30"/>
    <p:sldId id="932" r:id="rId31"/>
    <p:sldId id="1063" r:id="rId32"/>
    <p:sldId id="1048" r:id="rId33"/>
    <p:sldId id="1052" r:id="rId34"/>
    <p:sldId id="1080" r:id="rId35"/>
    <p:sldId id="1060" r:id="rId36"/>
    <p:sldId id="1065" r:id="rId37"/>
    <p:sldId id="1071"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543B23-2817-2610-A88E-731E53611764}" name="Kunkel, D (Dörthe) (FM/Wig)" initials="KD((" userId="S::d.kunkel@minfin.nl::183f6867-a801-42f5-addb-e7a8874e0b06" providerId="AD"/>
  <p188:author id="{9757AB48-F895-D56F-DE92-AA0E1470ED89}" name="Nijkamp, R (Rick) (FM/Wig)" initials="NR((" userId="S::r.nijkamp@minfin.nl::32c9e8bb-1198-4fb1-b5e9-3e0bdf36f58c" providerId="AD"/>
  <p188:author id="{98D661D6-5087-A46D-23CF-61BD40F9331D}" name="Vliet, A. van der (Alien)" initials="V(" userId="S::vlietavander@vuw.leidenuniv.nl::19eddd4a-da7d-4df5-b338-4a0b71262e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532"/>
    <a:srgbClr val="00A1DF"/>
    <a:srgbClr val="B99008"/>
    <a:srgbClr val="26565F"/>
    <a:srgbClr val="E1AD08"/>
    <a:srgbClr val="AC4125"/>
    <a:srgbClr val="641C76"/>
    <a:srgbClr val="FFFFFF"/>
    <a:srgbClr val="39AE52"/>
    <a:srgbClr val="7EC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3528" autoAdjust="0"/>
  </p:normalViewPr>
  <p:slideViewPr>
    <p:cSldViewPr snapToGrid="0" snapToObjects="1">
      <p:cViewPr varScale="1">
        <p:scale>
          <a:sx n="98" d="100"/>
          <a:sy n="98" d="100"/>
        </p:scale>
        <p:origin x="1002" y="90"/>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0" d="100"/>
          <a:sy n="150" d="100"/>
        </p:scale>
        <p:origin x="6760" y="1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omments/modernComment_418_FE4A7C8B.xml><?xml version="1.0" encoding="utf-8"?>
<p188:cmLst xmlns:a="http://schemas.openxmlformats.org/drawingml/2006/main" xmlns:r="http://schemas.openxmlformats.org/officeDocument/2006/relationships" xmlns:p188="http://schemas.microsoft.com/office/powerpoint/2018/8/main">
  <p188:cm id="{22C6A585-DAD9-4BF1-AB09-D365AF92167C}" authorId="{9757AB48-F895-D56F-DE92-AA0E1470ED89}" created="2024-10-25T14:43:05.619">
    <pc:sldMkLst xmlns:pc="http://schemas.microsoft.com/office/powerpoint/2013/main/command">
      <pc:docMk/>
      <pc:sldMk cId="4266294411" sldId="1048"/>
    </pc:sldMkLst>
    <p188:txBody>
      <a:bodyPr/>
      <a:lstStyle/>
      <a:p>
        <a:r>
          <a:rPr lang="nl-NL"/>
          <a:t>@Dörthe: heb jij die sjablonen voor communicatie-kanalen nog?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F266074-C51F-4747-942C-497EE12362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683BFF1-FEB3-3445-AF97-27C11508F5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C2EDEA-9F5C-F244-BD41-594BB592BC97}" type="datetimeFigureOut">
              <a:rPr lang="nl-NL" smtClean="0"/>
              <a:t>8-11-2024</a:t>
            </a:fld>
            <a:endParaRPr lang="nl-NL"/>
          </a:p>
        </p:txBody>
      </p:sp>
      <p:sp>
        <p:nvSpPr>
          <p:cNvPr id="4" name="Tijdelijke aanduiding voor voettekst 3">
            <a:extLst>
              <a:ext uri="{FF2B5EF4-FFF2-40B4-BE49-F238E27FC236}">
                <a16:creationId xmlns:a16="http://schemas.microsoft.com/office/drawing/2014/main" id="{3AE7B18D-2809-0645-9D71-C7821CEF56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8C61520-6652-0449-8CB6-81D037D79B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D24ACA-38ED-7A49-92C0-E61B16DB18B0}" type="slidenum">
              <a:rPr lang="nl-NL" smtClean="0"/>
              <a:t>‹nr.›</a:t>
            </a:fld>
            <a:endParaRPr lang="nl-NL"/>
          </a:p>
        </p:txBody>
      </p:sp>
    </p:spTree>
    <p:extLst>
      <p:ext uri="{BB962C8B-B14F-4D97-AF65-F5344CB8AC3E}">
        <p14:creationId xmlns:p14="http://schemas.microsoft.com/office/powerpoint/2010/main" val="3559205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36FE4-71B3-C240-A4C6-D87D136AE41E}" type="datetimeFigureOut">
              <a:rPr lang="nl-NL" smtClean="0"/>
              <a:t>8-11-2024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CE85-D645-DF48-AEA4-D5EC989D862D}" type="slidenum">
              <a:rPr lang="nl-NL" smtClean="0"/>
              <a:t>‹nr.›</a:t>
            </a:fld>
            <a:endParaRPr lang="nl-NL"/>
          </a:p>
        </p:txBody>
      </p:sp>
    </p:spTree>
    <p:extLst>
      <p:ext uri="{BB962C8B-B14F-4D97-AF65-F5344CB8AC3E}">
        <p14:creationId xmlns:p14="http://schemas.microsoft.com/office/powerpoint/2010/main" val="93332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Er wordt veel waardevol academisch onderzoek verricht naar pensioencommunicatie, maar hoe zorgen we ervoor dat dit de professional in de praktijk bereikt?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Dat is de vraag die Maastricht University en Wijzer in geldzaken acht jaar geleden motiveerde om die brug te slaan tussen wetenschap en praktijk. Want die kloof tussen wetenschap en praktijk is groot; en dat ligt niet alleen aan de praktijk maar ook aan wetenschappers die te abstract blijven.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Van oudsher proberen we die kloof te dichten met een leesbare samenvattingen van relevante wetenschappelijke inzichten op het gebied van pensioencommunicatie, gebundeld in deze publicatie.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Maar sinds vorig jaar doen we dat ook met een workshop, omdat het belangrijk is om in gesprek te gaan met professionals in de pensioenpraktijk, zodat het perspectief van de praktijk ook wordt meegenomen, want dat wordt nog wel eens vergeten door wetenschappers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In deze workshop hopen we jullie wat inspiratie te bieden vanuit onderzoek, maar we hopen ook wat inspiratie van jullie te krijgen over de mogelijke toepassing van deze inzichten in de praktijk. </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1</a:t>
            </a:fld>
            <a:endParaRPr lang="nl-NL"/>
          </a:p>
        </p:txBody>
      </p:sp>
    </p:spTree>
    <p:extLst>
      <p:ext uri="{BB962C8B-B14F-4D97-AF65-F5344CB8AC3E}">
        <p14:creationId xmlns:p14="http://schemas.microsoft.com/office/powerpoint/2010/main" val="40298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@thomas: mag je aanpassen of weglaten</a:t>
            </a:r>
          </a:p>
          <a:p>
            <a:r>
              <a:rPr lang="nl-NL" dirty="0"/>
              <a:t>Bij </a:t>
            </a:r>
            <a:r>
              <a:rPr lang="nl-NL" dirty="0" err="1"/>
              <a:t>nudges</a:t>
            </a:r>
            <a:r>
              <a:rPr lang="nl-NL" dirty="0"/>
              <a:t> denken mensen soms aan manipulatie van bedrijven om jou iets te laten doen of kopen wat je misschien in eerste instantie niet wilt. Kunnen </a:t>
            </a:r>
            <a:r>
              <a:rPr lang="nl-NL" dirty="0" err="1"/>
              <a:t>nudges</a:t>
            </a:r>
            <a:r>
              <a:rPr lang="nl-NL" dirty="0"/>
              <a:t> dan wel worden gebruikt in sectoren zoals de gezondheidszorg, waarbij privacy relevant is, niet-passende keuzes onomkeerbaar zijn en de weerstand groot is als er bijvoorbeeld standaardinstellingen worden gewijzigd? </a:t>
            </a:r>
          </a:p>
          <a:p>
            <a:r>
              <a:rPr lang="nl-NL" dirty="0"/>
              <a:t>Dat kan wel als het subtiel is. De onderzoekers benadrukken dat deze technieken vooral effectief zijn omdat ze inspelen op onbewuste gewoontepatronen van gebruikers, waardoor ze snel beslissingen nemen die uiteindelijk leiden tot meer gebruik van (alle functies in) apps. </a:t>
            </a:r>
          </a:p>
          <a:p>
            <a:r>
              <a:rPr lang="nl-NL" dirty="0"/>
              <a:t>Ook in de pensioensector kunnen deze </a:t>
            </a:r>
            <a:r>
              <a:rPr lang="nl-NL" dirty="0" err="1"/>
              <a:t>nudges</a:t>
            </a:r>
            <a:r>
              <a:rPr lang="nl-NL" dirty="0"/>
              <a:t> worden gebruikt omdat apps ook daar een belangrijke rol vervullen. Net als in de gezondheidszorg is het in de pensioensector belangrijk om dit te beperken tot subtiele aanpassingen, die niet gepaard gaan met meer ingrijpende wijzigingen in de standaardinstellingen. Zo kunnen deze technieken op verantwoorde wijze bijdragen aan de (financiële) gezondheid en het welzijn van gemeenschappen</a:t>
            </a:r>
          </a:p>
          <a:p>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21</a:t>
            </a:fld>
            <a:endParaRPr lang="nl-NL"/>
          </a:p>
        </p:txBody>
      </p:sp>
    </p:spTree>
    <p:extLst>
      <p:ext uri="{BB962C8B-B14F-4D97-AF65-F5344CB8AC3E}">
        <p14:creationId xmlns:p14="http://schemas.microsoft.com/office/powerpoint/2010/main" val="4425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22</a:t>
            </a:fld>
            <a:endParaRPr lang="nl-NL"/>
          </a:p>
        </p:txBody>
      </p:sp>
    </p:spTree>
    <p:extLst>
      <p:ext uri="{BB962C8B-B14F-4D97-AF65-F5344CB8AC3E}">
        <p14:creationId xmlns:p14="http://schemas.microsoft.com/office/powerpoint/2010/main" val="4141105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Het onderzoek van </a:t>
            </a:r>
            <a:r>
              <a:rPr lang="nl-NL" dirty="0" err="1"/>
              <a:t>Van</a:t>
            </a:r>
            <a:r>
              <a:rPr lang="nl-NL" dirty="0"/>
              <a:t> Dijk et al. biedt inzichten in de percepties, emoties en motivaties van mensen met betrekking tot hun pensioen. Deze inzichten kunnen helpen bij het ontwerpen van effectiever pensioenbeleid en interventies die mensen aanmoedigen om actief hun pensioen te evalueren en aan te passen, zodat ze beter voorbereid zijn op hun financiële toekomst. Bij onderzoek naar de effecten van pensioencommunicatie dient een duidelijk onderscheid te maken tussen de beslissing om de pensioensituatie te bekijken en de beslissing om daadwerkelijk de pensioenplannen aan te passen. Maatregelen om betrokkenheid onder pensioendeelnemers te bevorderen zouden kunnen bestaan uit nieuwe interventies gebaseerd op het aanspreken van positieve emoties. Die invalshoek is relatief nieuw. De nadruk ligt meestal op de invloed van negatieve emoties. Op basis van de bevindingen lijkt onderzoek die zich richt op positieve emoties mogelijk een vruchtbare aanpak</a:t>
            </a:r>
          </a:p>
          <a:p>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23</a:t>
            </a:fld>
            <a:endParaRPr lang="nl-NL"/>
          </a:p>
        </p:txBody>
      </p:sp>
    </p:spTree>
    <p:extLst>
      <p:ext uri="{BB962C8B-B14F-4D97-AF65-F5344CB8AC3E}">
        <p14:creationId xmlns:p14="http://schemas.microsoft.com/office/powerpoint/2010/main" val="375001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25</a:t>
            </a:fld>
            <a:endParaRPr lang="nl-NL"/>
          </a:p>
        </p:txBody>
      </p:sp>
    </p:spTree>
    <p:extLst>
      <p:ext uri="{BB962C8B-B14F-4D97-AF65-F5344CB8AC3E}">
        <p14:creationId xmlns:p14="http://schemas.microsoft.com/office/powerpoint/2010/main" val="391398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26</a:t>
            </a:fld>
            <a:endParaRPr lang="nl-NL"/>
          </a:p>
        </p:txBody>
      </p:sp>
    </p:spTree>
    <p:extLst>
      <p:ext uri="{BB962C8B-B14F-4D97-AF65-F5344CB8AC3E}">
        <p14:creationId xmlns:p14="http://schemas.microsoft.com/office/powerpoint/2010/main" val="246334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27</a:t>
            </a:fld>
            <a:endParaRPr lang="nl-NL"/>
          </a:p>
        </p:txBody>
      </p:sp>
    </p:spTree>
    <p:extLst>
      <p:ext uri="{BB962C8B-B14F-4D97-AF65-F5344CB8AC3E}">
        <p14:creationId xmlns:p14="http://schemas.microsoft.com/office/powerpoint/2010/main" val="2094515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30</a:t>
            </a:fld>
            <a:endParaRPr lang="nl-NL"/>
          </a:p>
        </p:txBody>
      </p:sp>
    </p:spTree>
    <p:extLst>
      <p:ext uri="{BB962C8B-B14F-4D97-AF65-F5344CB8AC3E}">
        <p14:creationId xmlns:p14="http://schemas.microsoft.com/office/powerpoint/2010/main" val="3258929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400" lvl="1" indent="-457200">
              <a:buFont typeface="Wingdings" panose="05000000000000000000" pitchFamily="2" charset="2"/>
              <a:buChar char="ü"/>
            </a:pPr>
            <a:r>
              <a:rPr lang="nl-NL" sz="1200" dirty="0"/>
              <a:t>Wat kunnen wetenschappers (zoals Thomas) daaraan doen? </a:t>
            </a:r>
          </a:p>
          <a:p>
            <a:pPr marL="914400" lvl="1" indent="-457200">
              <a:buFont typeface="Wingdings" panose="05000000000000000000" pitchFamily="2" charset="2"/>
              <a:buChar char="ü"/>
            </a:pPr>
            <a:endParaRPr lang="nl-NL" sz="1200" dirty="0"/>
          </a:p>
          <a:p>
            <a:pPr marL="914400" lvl="1" indent="-457200">
              <a:buFont typeface="Wingdings" panose="05000000000000000000" pitchFamily="2" charset="2"/>
              <a:buChar char="ü"/>
            </a:pPr>
            <a:r>
              <a:rPr lang="nl-NL" sz="1200" dirty="0"/>
              <a:t>En wat zou de praktijk anders kunnen doen?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33</a:t>
            </a:fld>
            <a:endParaRPr lang="nl-NL"/>
          </a:p>
        </p:txBody>
      </p:sp>
    </p:spTree>
    <p:extLst>
      <p:ext uri="{BB962C8B-B14F-4D97-AF65-F5344CB8AC3E}">
        <p14:creationId xmlns:p14="http://schemas.microsoft.com/office/powerpoint/2010/main" val="1752925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vragen? </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35</a:t>
            </a:fld>
            <a:endParaRPr lang="nl-NL"/>
          </a:p>
        </p:txBody>
      </p:sp>
    </p:spTree>
    <p:extLst>
      <p:ext uri="{BB962C8B-B14F-4D97-AF65-F5344CB8AC3E}">
        <p14:creationId xmlns:p14="http://schemas.microsoft.com/office/powerpoint/2010/main" val="3301640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als er nog tijd is</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36</a:t>
            </a:fld>
            <a:endParaRPr lang="nl-NL"/>
          </a:p>
        </p:txBody>
      </p:sp>
    </p:spTree>
    <p:extLst>
      <p:ext uri="{BB962C8B-B14F-4D97-AF65-F5344CB8AC3E}">
        <p14:creationId xmlns:p14="http://schemas.microsoft.com/office/powerpoint/2010/main" val="352164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introductie: </a:t>
            </a:r>
          </a:p>
          <a:p>
            <a:r>
              <a:rPr lang="nl-NL" dirty="0"/>
              <a:t>Iedereen zich zelf kort voorstellen</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3</a:t>
            </a:fld>
            <a:endParaRPr lang="nl-NL"/>
          </a:p>
        </p:txBody>
      </p:sp>
    </p:spTree>
    <p:extLst>
      <p:ext uri="{BB962C8B-B14F-4D97-AF65-F5344CB8AC3E}">
        <p14:creationId xmlns:p14="http://schemas.microsoft.com/office/powerpoint/2010/main" val="1076839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als er nog tijd is</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37</a:t>
            </a:fld>
            <a:endParaRPr lang="nl-NL"/>
          </a:p>
        </p:txBody>
      </p:sp>
    </p:spTree>
    <p:extLst>
      <p:ext uri="{BB962C8B-B14F-4D97-AF65-F5344CB8AC3E}">
        <p14:creationId xmlns:p14="http://schemas.microsoft.com/office/powerpoint/2010/main" val="257678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4</a:t>
            </a:fld>
            <a:endParaRPr lang="nl-NL"/>
          </a:p>
        </p:txBody>
      </p:sp>
    </p:spTree>
    <p:extLst>
      <p:ext uri="{BB962C8B-B14F-4D97-AF65-F5344CB8AC3E}">
        <p14:creationId xmlns:p14="http://schemas.microsoft.com/office/powerpoint/2010/main" val="67658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317905-17AE-4B93-8A8A-9E0AAC6B6D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83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Hoe groot denken jullie dat die pensioenkloof is? </a:t>
            </a:r>
          </a:p>
          <a:p>
            <a:r>
              <a:rPr lang="nl-NL" dirty="0"/>
              <a:t>- Hoeveel procent ontvangen gepensioneerde vrouwen minder aan pensioen? </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8</a:t>
            </a:fld>
            <a:endParaRPr lang="nl-NL"/>
          </a:p>
        </p:txBody>
      </p:sp>
    </p:spTree>
    <p:extLst>
      <p:ext uri="{BB962C8B-B14F-4D97-AF65-F5344CB8AC3E}">
        <p14:creationId xmlns:p14="http://schemas.microsoft.com/office/powerpoint/2010/main" val="388372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317905-17AE-4B93-8A8A-9E0AAC6B6D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83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Segoe UI" panose="020B0502040204020203" pitchFamily="34" charset="0"/>
              </a:rPr>
              <a:t>Wij als communicatieprofessionals richten ons nu even op wat we wel kunnen </a:t>
            </a:r>
            <a:r>
              <a:rPr lang="nl-NL" sz="1800" dirty="0" err="1">
                <a:effectLst/>
                <a:latin typeface="Segoe UI" panose="020B0502040204020203" pitchFamily="34" charset="0"/>
              </a:rPr>
              <a:t>beInvloeden</a:t>
            </a:r>
            <a:endParaRPr lang="nl-NL" dirty="0"/>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16</a:t>
            </a:fld>
            <a:endParaRPr lang="nl-NL"/>
          </a:p>
        </p:txBody>
      </p:sp>
    </p:spTree>
    <p:extLst>
      <p:ext uri="{BB962C8B-B14F-4D97-AF65-F5344CB8AC3E}">
        <p14:creationId xmlns:p14="http://schemas.microsoft.com/office/powerpoint/2010/main" val="135711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@thomas: eerst maar eens een korte interactie met het publiek? Gewoon vragen: hoe zij de toekomst zien? </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19</a:t>
            </a:fld>
            <a:endParaRPr lang="nl-NL"/>
          </a:p>
        </p:txBody>
      </p:sp>
    </p:spTree>
    <p:extLst>
      <p:ext uri="{BB962C8B-B14F-4D97-AF65-F5344CB8AC3E}">
        <p14:creationId xmlns:p14="http://schemas.microsoft.com/office/powerpoint/2010/main" val="237019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@thomas: Voorbeeld-slides gemaakt: mag je aanpassen</a:t>
            </a:r>
          </a:p>
        </p:txBody>
      </p:sp>
      <p:sp>
        <p:nvSpPr>
          <p:cNvPr id="4" name="Tijdelijke aanduiding voor dianummer 3"/>
          <p:cNvSpPr>
            <a:spLocks noGrp="1"/>
          </p:cNvSpPr>
          <p:nvPr>
            <p:ph type="sldNum" sz="quarter" idx="5"/>
          </p:nvPr>
        </p:nvSpPr>
        <p:spPr/>
        <p:txBody>
          <a:bodyPr/>
          <a:lstStyle/>
          <a:p>
            <a:fld id="{E586CE85-D645-DF48-AEA4-D5EC989D862D}" type="slidenum">
              <a:rPr lang="nl-NL" smtClean="0"/>
              <a:t>20</a:t>
            </a:fld>
            <a:endParaRPr lang="nl-NL"/>
          </a:p>
        </p:txBody>
      </p:sp>
    </p:spTree>
    <p:extLst>
      <p:ext uri="{BB962C8B-B14F-4D97-AF65-F5344CB8AC3E}">
        <p14:creationId xmlns:p14="http://schemas.microsoft.com/office/powerpoint/2010/main" val="3646728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 wit">
    <p:spTree>
      <p:nvGrpSpPr>
        <p:cNvPr id="1" name=""/>
        <p:cNvGrpSpPr/>
        <p:nvPr/>
      </p:nvGrpSpPr>
      <p:grpSpPr>
        <a:xfrm>
          <a:off x="0" y="0"/>
          <a:ext cx="0" cy="0"/>
          <a:chOff x="0" y="0"/>
          <a:chExt cx="0" cy="0"/>
        </a:xfrm>
      </p:grpSpPr>
      <p:sp>
        <p:nvSpPr>
          <p:cNvPr id="20" name="Tijdelijke aanduiding voor afbeelding 4">
            <a:extLst>
              <a:ext uri="{FF2B5EF4-FFF2-40B4-BE49-F238E27FC236}">
                <a16:creationId xmlns:a16="http://schemas.microsoft.com/office/drawing/2014/main" id="{7C2B20A5-969F-374C-962A-119ACE8F25FF}"/>
              </a:ext>
            </a:extLst>
          </p:cNvPr>
          <p:cNvSpPr>
            <a:spLocks noGrp="1"/>
          </p:cNvSpPr>
          <p:nvPr>
            <p:ph type="pic" sz="quarter" idx="10" hasCustomPrompt="1"/>
          </p:nvPr>
        </p:nvSpPr>
        <p:spPr>
          <a:xfrm>
            <a:off x="6223000" y="0"/>
            <a:ext cx="5969000" cy="6858000"/>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24" name="Tijdelijke aanduiding voor SmartArt 23">
            <a:extLst>
              <a:ext uri="{FF2B5EF4-FFF2-40B4-BE49-F238E27FC236}">
                <a16:creationId xmlns:a16="http://schemas.microsoft.com/office/drawing/2014/main" id="{A8B1C3DD-F486-6946-A4C3-D2B52CD1B56E}"/>
              </a:ext>
            </a:extLst>
          </p:cNvPr>
          <p:cNvSpPr>
            <a:spLocks noGrp="1"/>
          </p:cNvSpPr>
          <p:nvPr>
            <p:ph type="dgm" sz="quarter" idx="11"/>
          </p:nvPr>
        </p:nvSpPr>
        <p:spPr>
          <a:xfrm>
            <a:off x="0" y="6026150"/>
            <a:ext cx="12192000" cy="514350"/>
          </a:xfrm>
          <a:prstGeom prst="rect">
            <a:avLst/>
          </a:prstGeom>
          <a:solidFill>
            <a:schemeClr val="accent2"/>
          </a:solidFill>
        </p:spPr>
        <p:txBody>
          <a:bodyPr/>
          <a:lstStyle>
            <a:lvl1pPr>
              <a:defRPr>
                <a:noFill/>
              </a:defRPr>
            </a:lvl1pPr>
          </a:lstStyle>
          <a:p>
            <a:r>
              <a:rPr lang="nl-NL"/>
              <a:t>Klik op het pictogram om een SmartArt-graphic toe te voegen</a:t>
            </a:r>
            <a:endParaRPr lang="nl-NL" dirty="0"/>
          </a:p>
        </p:txBody>
      </p:sp>
      <p:sp>
        <p:nvSpPr>
          <p:cNvPr id="2" name="Titel 1">
            <a:extLst>
              <a:ext uri="{FF2B5EF4-FFF2-40B4-BE49-F238E27FC236}">
                <a16:creationId xmlns:a16="http://schemas.microsoft.com/office/drawing/2014/main" id="{9F22F2CC-DED1-5646-9F82-531B9E7F8AF0}"/>
              </a:ext>
            </a:extLst>
          </p:cNvPr>
          <p:cNvSpPr>
            <a:spLocks noGrp="1"/>
          </p:cNvSpPr>
          <p:nvPr>
            <p:ph type="ctrTitle" hasCustomPrompt="1"/>
          </p:nvPr>
        </p:nvSpPr>
        <p:spPr>
          <a:xfrm>
            <a:off x="806450" y="2324100"/>
            <a:ext cx="5187950" cy="395288"/>
          </a:xfrm>
          <a:prstGeom prst="rect">
            <a:avLst/>
          </a:prstGeom>
        </p:spPr>
        <p:txBody>
          <a:bodyPr anchor="b">
            <a:normAutofit/>
          </a:bodyPr>
          <a:lstStyle>
            <a:lvl1pPr algn="l">
              <a:defRPr sz="2400" b="0">
                <a:solidFill>
                  <a:srgbClr val="28A532"/>
                </a:solidFill>
                <a:latin typeface="+mn-lt"/>
              </a:defRPr>
            </a:lvl1pPr>
          </a:lstStyle>
          <a:p>
            <a:r>
              <a:rPr lang="nl-NL" dirty="0"/>
              <a:t>Naam van de spreker</a:t>
            </a:r>
          </a:p>
        </p:txBody>
      </p:sp>
      <p:sp>
        <p:nvSpPr>
          <p:cNvPr id="3" name="Ondertitel 2">
            <a:extLst>
              <a:ext uri="{FF2B5EF4-FFF2-40B4-BE49-F238E27FC236}">
                <a16:creationId xmlns:a16="http://schemas.microsoft.com/office/drawing/2014/main" id="{7DF87DA0-CE55-2940-B8B2-3D89A56FA2A8}"/>
              </a:ext>
            </a:extLst>
          </p:cNvPr>
          <p:cNvSpPr>
            <a:spLocks noGrp="1"/>
          </p:cNvSpPr>
          <p:nvPr>
            <p:ph type="subTitle" idx="1" hasCustomPrompt="1"/>
          </p:nvPr>
        </p:nvSpPr>
        <p:spPr>
          <a:xfrm>
            <a:off x="806450" y="3252788"/>
            <a:ext cx="5187950" cy="2455862"/>
          </a:xfrm>
          <a:prstGeom prst="rect">
            <a:avLst/>
          </a:prstGeom>
        </p:spPr>
        <p:txBody>
          <a:bodyPr>
            <a:noAutofit/>
          </a:bodyPr>
          <a:lstStyle>
            <a:lvl1pPr marL="0" indent="0" algn="l" fontAlgn="auto">
              <a:lnSpc>
                <a:spcPts val="4800"/>
              </a:lnSpc>
              <a:spcBef>
                <a:spcPts val="0"/>
              </a:spcBef>
              <a:buNone/>
              <a:defRPr sz="4400" b="1" i="0">
                <a:solidFill>
                  <a:srgbClr val="641C76"/>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Titel van de presentatie</a:t>
            </a:r>
          </a:p>
        </p:txBody>
      </p:sp>
      <p:pic>
        <p:nvPicPr>
          <p:cNvPr id="10" name="Afbeelding 9">
            <a:extLst>
              <a:ext uri="{FF2B5EF4-FFF2-40B4-BE49-F238E27FC236}">
                <a16:creationId xmlns:a16="http://schemas.microsoft.com/office/drawing/2014/main" id="{B9E4101B-E96C-994F-995C-711F464964C8}"/>
              </a:ext>
            </a:extLst>
          </p:cNvPr>
          <p:cNvPicPr>
            <a:picLocks noChangeAspect="1"/>
          </p:cNvPicPr>
          <p:nvPr userDrawn="1"/>
        </p:nvPicPr>
        <p:blipFill>
          <a:blip r:embed="rId2"/>
          <a:stretch>
            <a:fillRect/>
          </a:stretch>
        </p:blipFill>
        <p:spPr>
          <a:xfrm>
            <a:off x="419100" y="508001"/>
            <a:ext cx="3873017" cy="969962"/>
          </a:xfrm>
          <a:prstGeom prst="rect">
            <a:avLst/>
          </a:prstGeom>
        </p:spPr>
      </p:pic>
      <p:sp>
        <p:nvSpPr>
          <p:cNvPr id="28" name="Tijdelijke aanduiding voor tekst 27">
            <a:extLst>
              <a:ext uri="{FF2B5EF4-FFF2-40B4-BE49-F238E27FC236}">
                <a16:creationId xmlns:a16="http://schemas.microsoft.com/office/drawing/2014/main" id="{17983F70-F067-404F-B601-9CCE185BCCB9}"/>
              </a:ext>
            </a:extLst>
          </p:cNvPr>
          <p:cNvSpPr>
            <a:spLocks noGrp="1"/>
          </p:cNvSpPr>
          <p:nvPr>
            <p:ph type="body" sz="quarter" idx="12" hasCustomPrompt="1"/>
          </p:nvPr>
        </p:nvSpPr>
        <p:spPr>
          <a:xfrm>
            <a:off x="812800" y="6134100"/>
            <a:ext cx="5232400" cy="323850"/>
          </a:xfrm>
          <a:prstGeom prst="rect">
            <a:avLst/>
          </a:prstGeom>
        </p:spPr>
        <p:txBody>
          <a:bodyPr>
            <a:noAutofit/>
          </a:bodyPr>
          <a:lstStyle>
            <a:lvl1pPr marL="0" indent="0">
              <a:buNone/>
              <a:defRPr sz="1800" b="0" i="0">
                <a:solidFill>
                  <a:schemeClr val="bg1"/>
                </a:solidFill>
                <a:latin typeface="Calibri" panose="020F0502020204030204" pitchFamily="34" charset="0"/>
                <a:cs typeface="Calibri" panose="020F0502020204030204" pitchFamily="34" charset="0"/>
              </a:defRPr>
            </a:lvl1pPr>
          </a:lstStyle>
          <a:p>
            <a:pPr lvl="0"/>
            <a:fld id="{B519660B-706F-7747-956E-24C76A073FA7}" type="datetime4">
              <a:rPr lang="nl-NL" smtClean="0"/>
              <a:t>18 juni 2020</a:t>
            </a:fld>
            <a:endParaRPr lang="nl-NL" dirty="0"/>
          </a:p>
        </p:txBody>
      </p:sp>
    </p:spTree>
    <p:extLst>
      <p:ext uri="{BB962C8B-B14F-4D97-AF65-F5344CB8AC3E}">
        <p14:creationId xmlns:p14="http://schemas.microsoft.com/office/powerpoint/2010/main" val="163981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Koloms - Beeld">
    <p:spTree>
      <p:nvGrpSpPr>
        <p:cNvPr id="1" name=""/>
        <p:cNvGrpSpPr/>
        <p:nvPr/>
      </p:nvGrpSpPr>
      <p:grpSpPr>
        <a:xfrm>
          <a:off x="0" y="0"/>
          <a:ext cx="0" cy="0"/>
          <a:chOff x="0" y="0"/>
          <a:chExt cx="0" cy="0"/>
        </a:xfrm>
      </p:grpSpPr>
      <p:sp>
        <p:nvSpPr>
          <p:cNvPr id="9" name="Tijdelijke aanduiding voor afbeelding 4">
            <a:extLst>
              <a:ext uri="{FF2B5EF4-FFF2-40B4-BE49-F238E27FC236}">
                <a16:creationId xmlns:a16="http://schemas.microsoft.com/office/drawing/2014/main" id="{E9C96E36-4176-7241-A16B-53D7295D4AD4}"/>
              </a:ext>
            </a:extLst>
          </p:cNvPr>
          <p:cNvSpPr>
            <a:spLocks noGrp="1"/>
          </p:cNvSpPr>
          <p:nvPr>
            <p:ph type="pic" sz="quarter" idx="10" hasCustomPrompt="1"/>
          </p:nvPr>
        </p:nvSpPr>
        <p:spPr>
          <a:xfrm>
            <a:off x="894944" y="1844674"/>
            <a:ext cx="10598556" cy="4181476"/>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3" name="Titel 10">
            <a:extLst>
              <a:ext uri="{FF2B5EF4-FFF2-40B4-BE49-F238E27FC236}">
                <a16:creationId xmlns:a16="http://schemas.microsoft.com/office/drawing/2014/main" id="{2CB53083-86C7-0047-AC79-B0A874E2ED1A}"/>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
        <p:nvSpPr>
          <p:cNvPr id="15" name="Rechthoek 14">
            <a:extLst>
              <a:ext uri="{FF2B5EF4-FFF2-40B4-BE49-F238E27FC236}">
                <a16:creationId xmlns:a16="http://schemas.microsoft.com/office/drawing/2014/main" id="{A6780405-ABA2-C346-93F0-D11C735E6400}"/>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inhoud 28">
            <a:extLst>
              <a:ext uri="{FF2B5EF4-FFF2-40B4-BE49-F238E27FC236}">
                <a16:creationId xmlns:a16="http://schemas.microsoft.com/office/drawing/2014/main" id="{007C8B4F-A358-E54F-A124-093C00D7B77D}"/>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Titel van de presentatie</a:t>
            </a:r>
          </a:p>
        </p:txBody>
      </p:sp>
      <p:sp>
        <p:nvSpPr>
          <p:cNvPr id="18" name="Tekstvak 17">
            <a:extLst>
              <a:ext uri="{FF2B5EF4-FFF2-40B4-BE49-F238E27FC236}">
                <a16:creationId xmlns:a16="http://schemas.microsoft.com/office/drawing/2014/main" id="{C1E7BCD6-A589-824C-BDD7-730D07A86DCA}"/>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154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Koloms - tekst + tekst">
    <p:spTree>
      <p:nvGrpSpPr>
        <p:cNvPr id="1" name=""/>
        <p:cNvGrpSpPr/>
        <p:nvPr/>
      </p:nvGrpSpPr>
      <p:grpSpPr>
        <a:xfrm>
          <a:off x="0" y="0"/>
          <a:ext cx="0" cy="0"/>
          <a:chOff x="0" y="0"/>
          <a:chExt cx="0" cy="0"/>
        </a:xfrm>
      </p:grpSpPr>
      <p:sp>
        <p:nvSpPr>
          <p:cNvPr id="3" name="Titel 10">
            <a:extLst>
              <a:ext uri="{FF2B5EF4-FFF2-40B4-BE49-F238E27FC236}">
                <a16:creationId xmlns:a16="http://schemas.microsoft.com/office/drawing/2014/main" id="{26BF06D1-1A24-194C-8352-F0C96AD4324B}"/>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
        <p:nvSpPr>
          <p:cNvPr id="5" name="Rechthoek 4">
            <a:extLst>
              <a:ext uri="{FF2B5EF4-FFF2-40B4-BE49-F238E27FC236}">
                <a16:creationId xmlns:a16="http://schemas.microsoft.com/office/drawing/2014/main" id="{24572838-4CE6-4842-9DEB-74307A52EF58}"/>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8">
            <a:extLst>
              <a:ext uri="{FF2B5EF4-FFF2-40B4-BE49-F238E27FC236}">
                <a16:creationId xmlns:a16="http://schemas.microsoft.com/office/drawing/2014/main" id="{12724809-D0FD-E641-95A8-265058C53770}"/>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Titel van de presentatie</a:t>
            </a:r>
          </a:p>
        </p:txBody>
      </p:sp>
      <p:sp>
        <p:nvSpPr>
          <p:cNvPr id="8" name="Tekstvak 7">
            <a:extLst>
              <a:ext uri="{FF2B5EF4-FFF2-40B4-BE49-F238E27FC236}">
                <a16:creationId xmlns:a16="http://schemas.microsoft.com/office/drawing/2014/main" id="{23B0E69A-250E-814C-ABCC-EBCB52A83686}"/>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11" name="Tijdelijke aanduiding voor tekst 17">
            <a:extLst>
              <a:ext uri="{FF2B5EF4-FFF2-40B4-BE49-F238E27FC236}">
                <a16:creationId xmlns:a16="http://schemas.microsoft.com/office/drawing/2014/main" id="{CAC73E7F-5C64-D54F-9437-4448521C560D}"/>
              </a:ext>
            </a:extLst>
          </p:cNvPr>
          <p:cNvSpPr>
            <a:spLocks noGrp="1"/>
          </p:cNvSpPr>
          <p:nvPr>
            <p:ph type="body" sz="quarter" idx="11" hasCustomPrompt="1"/>
          </p:nvPr>
        </p:nvSpPr>
        <p:spPr>
          <a:xfrm>
            <a:off x="695747" y="1844674"/>
            <a:ext cx="5289550" cy="3908425"/>
          </a:xfrm>
          <a:prstGeom prst="rect">
            <a:avLst/>
          </a:prstGeom>
          <a:noFill/>
        </p:spPr>
        <p:txBody>
          <a:bodyPr/>
          <a:lstStyle>
            <a:lvl1pPr marL="342900" indent="-234900">
              <a:lnSpc>
                <a:spcPts val="2400"/>
              </a:lnSpc>
              <a:spcBef>
                <a:spcPts val="0"/>
              </a:spcBef>
              <a:spcAft>
                <a:spcPts val="0"/>
              </a:spcAft>
              <a:buClr>
                <a:srgbClr val="28A532"/>
              </a:buClr>
              <a:buFontTx/>
              <a:buBlip>
                <a:blip r:embed="rId2"/>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 </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
        <p:nvSpPr>
          <p:cNvPr id="13" name="Tijdelijke aanduiding voor tekst 17">
            <a:extLst>
              <a:ext uri="{FF2B5EF4-FFF2-40B4-BE49-F238E27FC236}">
                <a16:creationId xmlns:a16="http://schemas.microsoft.com/office/drawing/2014/main" id="{26785434-84E3-4546-A10F-FB45783FCAA6}"/>
              </a:ext>
            </a:extLst>
          </p:cNvPr>
          <p:cNvSpPr>
            <a:spLocks noGrp="1"/>
          </p:cNvSpPr>
          <p:nvPr>
            <p:ph type="body" sz="quarter" idx="14" hasCustomPrompt="1"/>
          </p:nvPr>
        </p:nvSpPr>
        <p:spPr>
          <a:xfrm>
            <a:off x="6203950" y="1844674"/>
            <a:ext cx="5289550" cy="3908425"/>
          </a:xfrm>
          <a:prstGeom prst="rect">
            <a:avLst/>
          </a:prstGeom>
          <a:noFill/>
        </p:spPr>
        <p:txBody>
          <a:bodyPr/>
          <a:lstStyle>
            <a:lvl1pPr marL="342900" indent="-234900">
              <a:lnSpc>
                <a:spcPts val="2400"/>
              </a:lnSpc>
              <a:spcBef>
                <a:spcPts val="0"/>
              </a:spcBef>
              <a:spcAft>
                <a:spcPts val="0"/>
              </a:spcAft>
              <a:buClr>
                <a:srgbClr val="28A532"/>
              </a:buClr>
              <a:buFontTx/>
              <a:buBlip>
                <a:blip r:embed="rId2"/>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 </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Tree>
    <p:extLst>
      <p:ext uri="{BB962C8B-B14F-4D97-AF65-F5344CB8AC3E}">
        <p14:creationId xmlns:p14="http://schemas.microsoft.com/office/powerpoint/2010/main" val="155923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Koloms - tekst + bee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A6A2EB1-0DF8-064C-BB91-B544A16509E1}"/>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28">
            <a:extLst>
              <a:ext uri="{FF2B5EF4-FFF2-40B4-BE49-F238E27FC236}">
                <a16:creationId xmlns:a16="http://schemas.microsoft.com/office/drawing/2014/main" id="{9439821A-0573-3B4F-B31C-6149E3347ED7}"/>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Titel van de presentatie</a:t>
            </a:r>
          </a:p>
        </p:txBody>
      </p:sp>
      <p:sp>
        <p:nvSpPr>
          <p:cNvPr id="9" name="Tekstvak 8">
            <a:extLst>
              <a:ext uri="{FF2B5EF4-FFF2-40B4-BE49-F238E27FC236}">
                <a16:creationId xmlns:a16="http://schemas.microsoft.com/office/drawing/2014/main" id="{1B749B15-2C86-3247-BD2E-2E383F0936EB}"/>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10" name="Tijdelijke aanduiding voor afbeelding 4">
            <a:extLst>
              <a:ext uri="{FF2B5EF4-FFF2-40B4-BE49-F238E27FC236}">
                <a16:creationId xmlns:a16="http://schemas.microsoft.com/office/drawing/2014/main" id="{E92E6B7D-81F8-D24B-9528-5DD65AB11082}"/>
              </a:ext>
            </a:extLst>
          </p:cNvPr>
          <p:cNvSpPr>
            <a:spLocks noGrp="1"/>
          </p:cNvSpPr>
          <p:nvPr>
            <p:ph type="pic" sz="quarter" idx="10" hasCustomPrompt="1"/>
          </p:nvPr>
        </p:nvSpPr>
        <p:spPr>
          <a:xfrm>
            <a:off x="6254750" y="1844674"/>
            <a:ext cx="5937250" cy="4181475"/>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12" name="Tijdelijke aanduiding voor tekst 17">
            <a:extLst>
              <a:ext uri="{FF2B5EF4-FFF2-40B4-BE49-F238E27FC236}">
                <a16:creationId xmlns:a16="http://schemas.microsoft.com/office/drawing/2014/main" id="{296A6975-7DF5-D841-9016-62E98698D8CF}"/>
              </a:ext>
            </a:extLst>
          </p:cNvPr>
          <p:cNvSpPr>
            <a:spLocks noGrp="1"/>
          </p:cNvSpPr>
          <p:nvPr>
            <p:ph type="body" sz="quarter" idx="14" hasCustomPrompt="1"/>
          </p:nvPr>
        </p:nvSpPr>
        <p:spPr>
          <a:xfrm>
            <a:off x="695748" y="1844674"/>
            <a:ext cx="5241504" cy="3902075"/>
          </a:xfrm>
          <a:prstGeom prst="rect">
            <a:avLst/>
          </a:prstGeom>
          <a:noFill/>
        </p:spPr>
        <p:txBody>
          <a:bodyPr/>
          <a:lstStyle>
            <a:lvl1pPr marL="342900" indent="-234900">
              <a:lnSpc>
                <a:spcPts val="2400"/>
              </a:lnSpc>
              <a:spcBef>
                <a:spcPts val="0"/>
              </a:spcBef>
              <a:spcAft>
                <a:spcPts val="0"/>
              </a:spcAft>
              <a:buClr>
                <a:srgbClr val="28A532"/>
              </a:buClr>
              <a:buFontTx/>
              <a:buBlip>
                <a:blip r:embed="rId2"/>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
        <p:nvSpPr>
          <p:cNvPr id="13" name="Titel 10">
            <a:extLst>
              <a:ext uri="{FF2B5EF4-FFF2-40B4-BE49-F238E27FC236}">
                <a16:creationId xmlns:a16="http://schemas.microsoft.com/office/drawing/2014/main" id="{32515D5C-D52E-524E-8F5E-A46440596149}"/>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Tree>
    <p:extLst>
      <p:ext uri="{BB962C8B-B14F-4D97-AF65-F5344CB8AC3E}">
        <p14:creationId xmlns:p14="http://schemas.microsoft.com/office/powerpoint/2010/main" val="137455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60000" y="430719"/>
            <a:ext cx="11466875" cy="404119"/>
          </a:xfrm>
          <a:prstGeom prst="rect">
            <a:avLst/>
          </a:prstGeom>
        </p:spPr>
        <p:txBody>
          <a:bodyPr vert="horz" lIns="0" tIns="0" rIns="0" bIns="0" rtlCol="0" anchor="t">
            <a:noAutofit/>
          </a:bodyPr>
          <a:lstStyle/>
          <a:p>
            <a:r>
              <a:rPr lang="en-US"/>
              <a:t>Click to edit Master title style</a:t>
            </a:r>
            <a:endParaRPr lang="en-GB" dirty="0"/>
          </a:p>
        </p:txBody>
      </p:sp>
      <p:sp>
        <p:nvSpPr>
          <p:cNvPr id="8" name="Text Placeholder 2"/>
          <p:cNvSpPr>
            <a:spLocks noGrp="1"/>
          </p:cNvSpPr>
          <p:nvPr>
            <p:ph type="body" sz="quarter" idx="16"/>
          </p:nvPr>
        </p:nvSpPr>
        <p:spPr>
          <a:xfrm>
            <a:off x="357190" y="909637"/>
            <a:ext cx="11477330" cy="396875"/>
          </a:xfrm>
        </p:spPr>
        <p:txBody>
          <a:bodyPr/>
          <a:lstStyle>
            <a:lvl1pPr>
              <a:defRPr sz="1801"/>
            </a:lvl1pPr>
          </a:lstStyle>
          <a:p>
            <a:pPr lvl="0"/>
            <a:r>
              <a:rPr lang="en-US"/>
              <a:t>Click to edit Master text styles</a:t>
            </a:r>
          </a:p>
        </p:txBody>
      </p:sp>
      <p:sp>
        <p:nvSpPr>
          <p:cNvPr id="2" name="Rechthoek 1">
            <a:extLst>
              <a:ext uri="{FF2B5EF4-FFF2-40B4-BE49-F238E27FC236}">
                <a16:creationId xmlns:a16="http://schemas.microsoft.com/office/drawing/2014/main" id="{02341557-627D-7882-450D-B41CFD3544DA}"/>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a:p>
        </p:txBody>
      </p:sp>
      <p:sp>
        <p:nvSpPr>
          <p:cNvPr id="4" name="Tekstvak 3">
            <a:extLst>
              <a:ext uri="{FF2B5EF4-FFF2-40B4-BE49-F238E27FC236}">
                <a16:creationId xmlns:a16="http://schemas.microsoft.com/office/drawing/2014/main" id="{56232A76-B0F3-33AE-DD2F-8AD9BC7C7152}"/>
              </a:ext>
            </a:extLst>
          </p:cNvPr>
          <p:cNvSpPr txBox="1"/>
          <p:nvPr userDrawn="1"/>
        </p:nvSpPr>
        <p:spPr>
          <a:xfrm>
            <a:off x="181548" y="6093352"/>
            <a:ext cx="679020" cy="365125"/>
          </a:xfrm>
          <a:prstGeom prst="rect">
            <a:avLst/>
          </a:prstGeom>
        </p:spPr>
        <p:txBody>
          <a:bodyPr vert="horz" wrap="square" lIns="91440" tIns="45721" rIns="91440" bIns="45721"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33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 korte titel">
    <p:spTree>
      <p:nvGrpSpPr>
        <p:cNvPr id="1" name=""/>
        <p:cNvGrpSpPr/>
        <p:nvPr/>
      </p:nvGrpSpPr>
      <p:grpSpPr>
        <a:xfrm>
          <a:off x="0" y="0"/>
          <a:ext cx="0" cy="0"/>
          <a:chOff x="0" y="0"/>
          <a:chExt cx="0" cy="0"/>
        </a:xfrm>
      </p:grpSpPr>
      <p:sp>
        <p:nvSpPr>
          <p:cNvPr id="12" name="Tijdelijke aanduiding voor afbeelding 4">
            <a:extLst>
              <a:ext uri="{FF2B5EF4-FFF2-40B4-BE49-F238E27FC236}">
                <a16:creationId xmlns:a16="http://schemas.microsoft.com/office/drawing/2014/main" id="{805CC5EA-9B91-FD43-824B-CA6CDBF3CAF5}"/>
              </a:ext>
            </a:extLst>
          </p:cNvPr>
          <p:cNvSpPr>
            <a:spLocks noGrp="1"/>
          </p:cNvSpPr>
          <p:nvPr>
            <p:ph type="pic" sz="quarter" idx="10" hasCustomPrompt="1"/>
          </p:nvPr>
        </p:nvSpPr>
        <p:spPr>
          <a:xfrm>
            <a:off x="6223000" y="0"/>
            <a:ext cx="5969000" cy="6858000"/>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14" name="Tijdelijke aanduiding voor SmartArt 23">
            <a:extLst>
              <a:ext uri="{FF2B5EF4-FFF2-40B4-BE49-F238E27FC236}">
                <a16:creationId xmlns:a16="http://schemas.microsoft.com/office/drawing/2014/main" id="{DBFB9B40-8048-E441-AD96-BC460910A0D8}"/>
              </a:ext>
            </a:extLst>
          </p:cNvPr>
          <p:cNvSpPr>
            <a:spLocks noGrp="1"/>
          </p:cNvSpPr>
          <p:nvPr>
            <p:ph type="dgm" sz="quarter" idx="11"/>
          </p:nvPr>
        </p:nvSpPr>
        <p:spPr>
          <a:xfrm>
            <a:off x="0" y="4311650"/>
            <a:ext cx="12192000" cy="1270000"/>
          </a:xfrm>
          <a:prstGeom prst="rect">
            <a:avLst/>
          </a:prstGeom>
          <a:solidFill>
            <a:schemeClr val="accent2"/>
          </a:solidFill>
        </p:spPr>
        <p:txBody>
          <a:bodyPr/>
          <a:lstStyle>
            <a:lvl1pPr>
              <a:defRPr>
                <a:noFill/>
              </a:defRPr>
            </a:lvl1pPr>
          </a:lstStyle>
          <a:p>
            <a:r>
              <a:rPr lang="nl-NL"/>
              <a:t>Klik op het pictogram om een SmartArt-graphic toe te voegen</a:t>
            </a:r>
            <a:endParaRPr lang="nl-NL" dirty="0"/>
          </a:p>
        </p:txBody>
      </p:sp>
      <p:sp>
        <p:nvSpPr>
          <p:cNvPr id="15" name="Tijdelijke aanduiding voor datum 3">
            <a:extLst>
              <a:ext uri="{FF2B5EF4-FFF2-40B4-BE49-F238E27FC236}">
                <a16:creationId xmlns:a16="http://schemas.microsoft.com/office/drawing/2014/main" id="{02A0B97B-4A19-2A49-BE6F-576709C09071}"/>
              </a:ext>
            </a:extLst>
          </p:cNvPr>
          <p:cNvSpPr txBox="1">
            <a:spLocks/>
          </p:cNvSpPr>
          <p:nvPr userDrawn="1"/>
        </p:nvSpPr>
        <p:spPr>
          <a:xfrm>
            <a:off x="812752" y="5789612"/>
            <a:ext cx="4604896" cy="365125"/>
          </a:xfrm>
          <a:prstGeom prst="rect">
            <a:avLst/>
          </a:prstGeom>
        </p:spPr>
        <p:txBody>
          <a:bodyPr vert="horz" lIns="91440" tIns="45720" rIns="91440" bIns="45720" rtlCol="0" anchor="ctr"/>
          <a:lstStyle>
            <a:defPPr>
              <a:defRPr lang="nl-NL"/>
            </a:defPPr>
            <a:lvl1pPr marL="0" algn="l" defTabSz="914400" rtl="0" eaLnBrk="1" latinLnBrk="0" hangingPunct="1">
              <a:defRPr sz="1800" b="0" i="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796E59-6123-0B42-85E4-838077A5A27C}" type="datetime4">
              <a:rPr lang="nl-NL" b="0" i="0" smtClean="0">
                <a:solidFill>
                  <a:schemeClr val="accent1"/>
                </a:solidFill>
                <a:latin typeface="Calibri" panose="020F0502020204030204" pitchFamily="34" charset="0"/>
                <a:cs typeface="Calibri" panose="020F0502020204030204" pitchFamily="34" charset="0"/>
              </a:rPr>
              <a:t>8 november 2024</a:t>
            </a:fld>
            <a:endParaRPr lang="nl-NL" b="0" i="0" dirty="0">
              <a:solidFill>
                <a:schemeClr val="accent1"/>
              </a:solidFill>
              <a:latin typeface="Calibri" panose="020F0502020204030204" pitchFamily="34" charset="0"/>
              <a:cs typeface="Calibri" panose="020F0502020204030204" pitchFamily="34" charset="0"/>
            </a:endParaRPr>
          </a:p>
        </p:txBody>
      </p:sp>
      <p:sp>
        <p:nvSpPr>
          <p:cNvPr id="8" name="Titel 1">
            <a:extLst>
              <a:ext uri="{FF2B5EF4-FFF2-40B4-BE49-F238E27FC236}">
                <a16:creationId xmlns:a16="http://schemas.microsoft.com/office/drawing/2014/main" id="{A3C13BAE-4A3D-5243-A864-C7F48C9F3093}"/>
              </a:ext>
            </a:extLst>
          </p:cNvPr>
          <p:cNvSpPr>
            <a:spLocks noGrp="1"/>
          </p:cNvSpPr>
          <p:nvPr>
            <p:ph type="ctrTitle" hasCustomPrompt="1"/>
          </p:nvPr>
        </p:nvSpPr>
        <p:spPr>
          <a:xfrm>
            <a:off x="806450" y="3189288"/>
            <a:ext cx="5187950" cy="850900"/>
          </a:xfrm>
          <a:prstGeom prst="rect">
            <a:avLst/>
          </a:prstGeom>
        </p:spPr>
        <p:txBody>
          <a:bodyPr anchor="b">
            <a:normAutofit/>
          </a:bodyPr>
          <a:lstStyle>
            <a:lvl1pPr algn="l">
              <a:defRPr sz="2400" b="0">
                <a:solidFill>
                  <a:srgbClr val="641C76"/>
                </a:solidFill>
                <a:latin typeface="+mn-lt"/>
              </a:defRPr>
            </a:lvl1pPr>
          </a:lstStyle>
          <a:p>
            <a:r>
              <a:rPr lang="nl-NL" dirty="0"/>
              <a:t>Naam van de spreker</a:t>
            </a:r>
          </a:p>
        </p:txBody>
      </p:sp>
      <p:sp>
        <p:nvSpPr>
          <p:cNvPr id="9" name="Ondertitel 2">
            <a:extLst>
              <a:ext uri="{FF2B5EF4-FFF2-40B4-BE49-F238E27FC236}">
                <a16:creationId xmlns:a16="http://schemas.microsoft.com/office/drawing/2014/main" id="{0729201D-093E-BA4D-B407-82F7A8615DA1}"/>
              </a:ext>
            </a:extLst>
          </p:cNvPr>
          <p:cNvSpPr>
            <a:spLocks noGrp="1"/>
          </p:cNvSpPr>
          <p:nvPr>
            <p:ph type="subTitle" idx="1" hasCustomPrompt="1"/>
          </p:nvPr>
        </p:nvSpPr>
        <p:spPr>
          <a:xfrm>
            <a:off x="806450" y="4619625"/>
            <a:ext cx="10426700" cy="962025"/>
          </a:xfrm>
          <a:prstGeom prst="rect">
            <a:avLst/>
          </a:prstGeom>
        </p:spPr>
        <p:txBody>
          <a:bodyPr>
            <a:noAutofit/>
          </a:bodyPr>
          <a:lstStyle>
            <a:lvl1pPr marL="0" indent="0" algn="l" fontAlgn="auto">
              <a:lnSpc>
                <a:spcPts val="4800"/>
              </a:lnSpc>
              <a:spcBef>
                <a:spcPts val="0"/>
              </a:spcBef>
              <a:buNone/>
              <a:defRPr sz="4400" b="1"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Titel van de presentatie</a:t>
            </a:r>
          </a:p>
        </p:txBody>
      </p:sp>
      <p:pic>
        <p:nvPicPr>
          <p:cNvPr id="10" name="Afbeelding 9">
            <a:extLst>
              <a:ext uri="{FF2B5EF4-FFF2-40B4-BE49-F238E27FC236}">
                <a16:creationId xmlns:a16="http://schemas.microsoft.com/office/drawing/2014/main" id="{F71844F6-7F08-D248-BCCE-E4FF95E5453F}"/>
              </a:ext>
            </a:extLst>
          </p:cNvPr>
          <p:cNvPicPr>
            <a:picLocks noChangeAspect="1"/>
          </p:cNvPicPr>
          <p:nvPr userDrawn="1"/>
        </p:nvPicPr>
        <p:blipFill>
          <a:blip r:embed="rId2"/>
          <a:stretch>
            <a:fillRect/>
          </a:stretch>
        </p:blipFill>
        <p:spPr>
          <a:xfrm>
            <a:off x="419100" y="508001"/>
            <a:ext cx="3873017" cy="969962"/>
          </a:xfrm>
          <a:prstGeom prst="rect">
            <a:avLst/>
          </a:prstGeom>
        </p:spPr>
      </p:pic>
    </p:spTree>
    <p:extLst>
      <p:ext uri="{BB962C8B-B14F-4D97-AF65-F5344CB8AC3E}">
        <p14:creationId xmlns:p14="http://schemas.microsoft.com/office/powerpoint/2010/main" val="88280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 ondertitel">
    <p:spTree>
      <p:nvGrpSpPr>
        <p:cNvPr id="1" name=""/>
        <p:cNvGrpSpPr/>
        <p:nvPr/>
      </p:nvGrpSpPr>
      <p:grpSpPr>
        <a:xfrm>
          <a:off x="0" y="0"/>
          <a:ext cx="0" cy="0"/>
          <a:chOff x="0" y="0"/>
          <a:chExt cx="0" cy="0"/>
        </a:xfrm>
      </p:grpSpPr>
      <p:sp>
        <p:nvSpPr>
          <p:cNvPr id="9" name="Tijdelijke aanduiding voor afbeelding 4">
            <a:extLst>
              <a:ext uri="{FF2B5EF4-FFF2-40B4-BE49-F238E27FC236}">
                <a16:creationId xmlns:a16="http://schemas.microsoft.com/office/drawing/2014/main" id="{85799B97-1290-DB42-9B1E-709E5FB73C24}"/>
              </a:ext>
            </a:extLst>
          </p:cNvPr>
          <p:cNvSpPr>
            <a:spLocks noGrp="1"/>
          </p:cNvSpPr>
          <p:nvPr>
            <p:ph type="pic" sz="quarter" idx="10" hasCustomPrompt="1"/>
          </p:nvPr>
        </p:nvSpPr>
        <p:spPr>
          <a:xfrm>
            <a:off x="6223000" y="0"/>
            <a:ext cx="5969000" cy="6858000"/>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14" name="Tijdelijke aanduiding voor SmartArt 23">
            <a:extLst>
              <a:ext uri="{FF2B5EF4-FFF2-40B4-BE49-F238E27FC236}">
                <a16:creationId xmlns:a16="http://schemas.microsoft.com/office/drawing/2014/main" id="{F08AC117-8464-F445-AB53-212CFE8D7DF1}"/>
              </a:ext>
            </a:extLst>
          </p:cNvPr>
          <p:cNvSpPr>
            <a:spLocks noGrp="1"/>
          </p:cNvSpPr>
          <p:nvPr>
            <p:ph type="dgm" sz="quarter" idx="11"/>
          </p:nvPr>
        </p:nvSpPr>
        <p:spPr>
          <a:xfrm>
            <a:off x="0" y="4311650"/>
            <a:ext cx="12192000" cy="1708150"/>
          </a:xfrm>
          <a:prstGeom prst="rect">
            <a:avLst/>
          </a:prstGeom>
          <a:solidFill>
            <a:schemeClr val="accent2"/>
          </a:solidFill>
        </p:spPr>
        <p:txBody>
          <a:bodyPr/>
          <a:lstStyle>
            <a:lvl1pPr>
              <a:defRPr>
                <a:noFill/>
              </a:defRPr>
            </a:lvl1pPr>
          </a:lstStyle>
          <a:p>
            <a:r>
              <a:rPr lang="nl-NL"/>
              <a:t>Klik op het pictogram om een SmartArt-graphic toe te voegen</a:t>
            </a:r>
            <a:endParaRPr lang="nl-NL" dirty="0"/>
          </a:p>
        </p:txBody>
      </p:sp>
      <p:sp>
        <p:nvSpPr>
          <p:cNvPr id="11" name="Ondertitel 2">
            <a:extLst>
              <a:ext uri="{FF2B5EF4-FFF2-40B4-BE49-F238E27FC236}">
                <a16:creationId xmlns:a16="http://schemas.microsoft.com/office/drawing/2014/main" id="{BDACBAD8-A349-6045-AA8B-2A656B965071}"/>
              </a:ext>
            </a:extLst>
          </p:cNvPr>
          <p:cNvSpPr>
            <a:spLocks noGrp="1"/>
          </p:cNvSpPr>
          <p:nvPr>
            <p:ph type="subTitle" idx="13" hasCustomPrompt="1"/>
          </p:nvPr>
        </p:nvSpPr>
        <p:spPr>
          <a:xfrm>
            <a:off x="800099" y="4568826"/>
            <a:ext cx="10426700" cy="587374"/>
          </a:xfrm>
          <a:prstGeom prst="rect">
            <a:avLst/>
          </a:prstGeom>
        </p:spPr>
        <p:txBody>
          <a:bodyPr>
            <a:noAutofit/>
          </a:bodyPr>
          <a:lstStyle>
            <a:lvl1pPr marL="0" indent="0" algn="l" fontAlgn="auto">
              <a:lnSpc>
                <a:spcPts val="4800"/>
              </a:lnSpc>
              <a:spcBef>
                <a:spcPts val="0"/>
              </a:spcBef>
              <a:buNone/>
              <a:defRPr sz="4400" b="1"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Titel van de presentatie</a:t>
            </a:r>
          </a:p>
        </p:txBody>
      </p:sp>
      <p:pic>
        <p:nvPicPr>
          <p:cNvPr id="12" name="Afbeelding 11">
            <a:extLst>
              <a:ext uri="{FF2B5EF4-FFF2-40B4-BE49-F238E27FC236}">
                <a16:creationId xmlns:a16="http://schemas.microsoft.com/office/drawing/2014/main" id="{99FB772D-A065-504C-9719-8CA90AFEA700}"/>
              </a:ext>
            </a:extLst>
          </p:cNvPr>
          <p:cNvPicPr>
            <a:picLocks noChangeAspect="1"/>
          </p:cNvPicPr>
          <p:nvPr userDrawn="1"/>
        </p:nvPicPr>
        <p:blipFill>
          <a:blip r:embed="rId2"/>
          <a:stretch>
            <a:fillRect/>
          </a:stretch>
        </p:blipFill>
        <p:spPr>
          <a:xfrm>
            <a:off x="419100" y="508001"/>
            <a:ext cx="3873017" cy="969962"/>
          </a:xfrm>
          <a:prstGeom prst="rect">
            <a:avLst/>
          </a:prstGeom>
        </p:spPr>
      </p:pic>
      <p:sp>
        <p:nvSpPr>
          <p:cNvPr id="15" name="Titel 1">
            <a:extLst>
              <a:ext uri="{FF2B5EF4-FFF2-40B4-BE49-F238E27FC236}">
                <a16:creationId xmlns:a16="http://schemas.microsoft.com/office/drawing/2014/main" id="{DE86035B-CE14-B649-801A-3092D8D4648B}"/>
              </a:ext>
            </a:extLst>
          </p:cNvPr>
          <p:cNvSpPr>
            <a:spLocks noGrp="1"/>
          </p:cNvSpPr>
          <p:nvPr>
            <p:ph type="ctrTitle" hasCustomPrompt="1"/>
          </p:nvPr>
        </p:nvSpPr>
        <p:spPr>
          <a:xfrm>
            <a:off x="806450" y="3189288"/>
            <a:ext cx="5187950" cy="850900"/>
          </a:xfrm>
          <a:prstGeom prst="rect">
            <a:avLst/>
          </a:prstGeom>
        </p:spPr>
        <p:txBody>
          <a:bodyPr anchor="b">
            <a:normAutofit/>
          </a:bodyPr>
          <a:lstStyle>
            <a:lvl1pPr algn="l">
              <a:defRPr sz="2400" b="0">
                <a:solidFill>
                  <a:srgbClr val="641C76"/>
                </a:solidFill>
                <a:latin typeface="+mn-lt"/>
              </a:defRPr>
            </a:lvl1pPr>
          </a:lstStyle>
          <a:p>
            <a:r>
              <a:rPr lang="nl-NL" dirty="0"/>
              <a:t>Naam van de spreker</a:t>
            </a:r>
          </a:p>
        </p:txBody>
      </p:sp>
      <p:sp>
        <p:nvSpPr>
          <p:cNvPr id="16" name="Tijdelijke aanduiding voor datum 3">
            <a:extLst>
              <a:ext uri="{FF2B5EF4-FFF2-40B4-BE49-F238E27FC236}">
                <a16:creationId xmlns:a16="http://schemas.microsoft.com/office/drawing/2014/main" id="{BB5F4A16-FD9F-5442-A1C0-45130F092089}"/>
              </a:ext>
            </a:extLst>
          </p:cNvPr>
          <p:cNvSpPr txBox="1">
            <a:spLocks/>
          </p:cNvSpPr>
          <p:nvPr userDrawn="1"/>
        </p:nvSpPr>
        <p:spPr>
          <a:xfrm>
            <a:off x="812752" y="6109493"/>
            <a:ext cx="5283248" cy="365125"/>
          </a:xfrm>
          <a:prstGeom prst="rect">
            <a:avLst/>
          </a:prstGeom>
        </p:spPr>
        <p:txBody>
          <a:bodyPr vert="horz" lIns="91440" tIns="45720" rIns="91440" bIns="45720" rtlCol="0" anchor="ctr"/>
          <a:lstStyle>
            <a:defPPr>
              <a:defRPr lang="nl-NL"/>
            </a:defPPr>
            <a:lvl1pPr marL="0" algn="l" defTabSz="914400" rtl="0" eaLnBrk="1" latinLnBrk="0" hangingPunct="1">
              <a:defRPr sz="1800" b="0" i="0" kern="1200">
                <a:solidFill>
                  <a:schemeClr val="bg1"/>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796E59-6123-0B42-85E4-838077A5A27C}" type="datetime4">
              <a:rPr lang="nl-NL" b="0" i="0" smtClean="0">
                <a:solidFill>
                  <a:schemeClr val="accent1"/>
                </a:solidFill>
                <a:latin typeface="Calibri" panose="020F0502020204030204" pitchFamily="34" charset="0"/>
                <a:cs typeface="Calibri" panose="020F0502020204030204" pitchFamily="34" charset="0"/>
              </a:rPr>
              <a:t>8 november 2024</a:t>
            </a:fld>
            <a:endParaRPr lang="nl-NL" b="0" i="0" dirty="0">
              <a:solidFill>
                <a:schemeClr val="accent1"/>
              </a:solidFill>
              <a:latin typeface="Calibri" panose="020F0502020204030204" pitchFamily="34" charset="0"/>
              <a:cs typeface="Calibri" panose="020F0502020204030204" pitchFamily="34" charset="0"/>
            </a:endParaRPr>
          </a:p>
        </p:txBody>
      </p:sp>
      <p:sp>
        <p:nvSpPr>
          <p:cNvPr id="4" name="Tijdelijke aanduiding voor tekst 3">
            <a:extLst>
              <a:ext uri="{FF2B5EF4-FFF2-40B4-BE49-F238E27FC236}">
                <a16:creationId xmlns:a16="http://schemas.microsoft.com/office/drawing/2014/main" id="{987C1119-7973-A344-8B18-A4390979419C}"/>
              </a:ext>
            </a:extLst>
          </p:cNvPr>
          <p:cNvSpPr>
            <a:spLocks noGrp="1"/>
          </p:cNvSpPr>
          <p:nvPr>
            <p:ph type="body" sz="quarter" idx="15" hasCustomPrompt="1"/>
          </p:nvPr>
        </p:nvSpPr>
        <p:spPr>
          <a:xfrm>
            <a:off x="800099" y="5245100"/>
            <a:ext cx="10426699" cy="506413"/>
          </a:xfrm>
          <a:prstGeom prst="rect">
            <a:avLst/>
          </a:prstGeom>
        </p:spPr>
        <p:txBody>
          <a:bodyPr>
            <a:normAutofit/>
          </a:bodyPr>
          <a:lstStyle>
            <a:lvl1pPr marL="0" indent="0">
              <a:buNone/>
              <a:defRPr sz="2400">
                <a:solidFill>
                  <a:schemeClr val="bg1"/>
                </a:solidFill>
              </a:defRPr>
            </a:lvl1pPr>
          </a:lstStyle>
          <a:p>
            <a:pPr lvl="0"/>
            <a:r>
              <a:rPr lang="nl-NL" dirty="0"/>
              <a:t>Ondertitel van de presentatie</a:t>
            </a:r>
          </a:p>
        </p:txBody>
      </p:sp>
    </p:spTree>
    <p:extLst>
      <p:ext uri="{BB962C8B-B14F-4D97-AF65-F5344CB8AC3E}">
        <p14:creationId xmlns:p14="http://schemas.microsoft.com/office/powerpoint/2010/main" val="60400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 lange titel">
    <p:spTree>
      <p:nvGrpSpPr>
        <p:cNvPr id="1" name=""/>
        <p:cNvGrpSpPr/>
        <p:nvPr/>
      </p:nvGrpSpPr>
      <p:grpSpPr>
        <a:xfrm>
          <a:off x="0" y="0"/>
          <a:ext cx="0" cy="0"/>
          <a:chOff x="0" y="0"/>
          <a:chExt cx="0" cy="0"/>
        </a:xfrm>
      </p:grpSpPr>
      <p:sp>
        <p:nvSpPr>
          <p:cNvPr id="9" name="Tijdelijke aanduiding voor afbeelding 4">
            <a:extLst>
              <a:ext uri="{FF2B5EF4-FFF2-40B4-BE49-F238E27FC236}">
                <a16:creationId xmlns:a16="http://schemas.microsoft.com/office/drawing/2014/main" id="{9D1D3B50-AEBD-F64F-AAA6-9C64664CFDEF}"/>
              </a:ext>
            </a:extLst>
          </p:cNvPr>
          <p:cNvSpPr>
            <a:spLocks noGrp="1"/>
          </p:cNvSpPr>
          <p:nvPr>
            <p:ph type="pic" sz="quarter" idx="10" hasCustomPrompt="1"/>
          </p:nvPr>
        </p:nvSpPr>
        <p:spPr>
          <a:xfrm>
            <a:off x="6223000" y="0"/>
            <a:ext cx="5969000" cy="6858000"/>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8" name="Tijdelijke aanduiding voor SmartArt 23">
            <a:extLst>
              <a:ext uri="{FF2B5EF4-FFF2-40B4-BE49-F238E27FC236}">
                <a16:creationId xmlns:a16="http://schemas.microsoft.com/office/drawing/2014/main" id="{2053CE19-9AC8-BF41-8EB7-A9CA17496301}"/>
              </a:ext>
            </a:extLst>
          </p:cNvPr>
          <p:cNvSpPr>
            <a:spLocks noGrp="1"/>
          </p:cNvSpPr>
          <p:nvPr>
            <p:ph type="dgm" sz="quarter" idx="11"/>
          </p:nvPr>
        </p:nvSpPr>
        <p:spPr>
          <a:xfrm>
            <a:off x="0" y="4311650"/>
            <a:ext cx="12192000" cy="1708150"/>
          </a:xfrm>
          <a:prstGeom prst="rect">
            <a:avLst/>
          </a:prstGeom>
          <a:solidFill>
            <a:schemeClr val="accent2"/>
          </a:solidFill>
        </p:spPr>
        <p:txBody>
          <a:bodyPr/>
          <a:lstStyle>
            <a:lvl1pPr>
              <a:defRPr>
                <a:noFill/>
              </a:defRPr>
            </a:lvl1pPr>
          </a:lstStyle>
          <a:p>
            <a:r>
              <a:rPr lang="nl-NL"/>
              <a:t>Klik op het pictogram om een SmartArt-graphic toe te voegen</a:t>
            </a:r>
            <a:endParaRPr lang="nl-NL" dirty="0"/>
          </a:p>
        </p:txBody>
      </p:sp>
      <p:sp>
        <p:nvSpPr>
          <p:cNvPr id="11" name="Ondertitel 2">
            <a:extLst>
              <a:ext uri="{FF2B5EF4-FFF2-40B4-BE49-F238E27FC236}">
                <a16:creationId xmlns:a16="http://schemas.microsoft.com/office/drawing/2014/main" id="{C2F57049-EEB6-BD4F-B0B8-F04B0CB9505F}"/>
              </a:ext>
            </a:extLst>
          </p:cNvPr>
          <p:cNvSpPr>
            <a:spLocks noGrp="1"/>
          </p:cNvSpPr>
          <p:nvPr>
            <p:ph type="subTitle" idx="13" hasCustomPrompt="1"/>
          </p:nvPr>
        </p:nvSpPr>
        <p:spPr>
          <a:xfrm>
            <a:off x="800098" y="4568825"/>
            <a:ext cx="10775676" cy="1293813"/>
          </a:xfrm>
          <a:prstGeom prst="rect">
            <a:avLst/>
          </a:prstGeom>
        </p:spPr>
        <p:txBody>
          <a:bodyPr>
            <a:noAutofit/>
          </a:bodyPr>
          <a:lstStyle>
            <a:lvl1pPr marL="0" indent="0" algn="l" fontAlgn="auto">
              <a:lnSpc>
                <a:spcPts val="4800"/>
              </a:lnSpc>
              <a:spcBef>
                <a:spcPts val="0"/>
              </a:spcBef>
              <a:buNone/>
              <a:defRPr sz="4400" b="1"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b="1" dirty="0">
                <a:effectLst/>
                <a:latin typeface="Calibri" panose="020F0502020204030204" pitchFamily="34" charset="0"/>
              </a:rPr>
              <a:t>Langere titel van de presentatie loopt door over 2 regels</a:t>
            </a:r>
            <a:endParaRPr lang="nl-NL" dirty="0">
              <a:effectLst/>
              <a:latin typeface="Calibri" panose="020F0502020204030204" pitchFamily="34" charset="0"/>
            </a:endParaRPr>
          </a:p>
        </p:txBody>
      </p:sp>
      <p:pic>
        <p:nvPicPr>
          <p:cNvPr id="12" name="Afbeelding 11">
            <a:extLst>
              <a:ext uri="{FF2B5EF4-FFF2-40B4-BE49-F238E27FC236}">
                <a16:creationId xmlns:a16="http://schemas.microsoft.com/office/drawing/2014/main" id="{235A7F4D-F1CD-2A4A-876E-C8999C793B37}"/>
              </a:ext>
            </a:extLst>
          </p:cNvPr>
          <p:cNvPicPr>
            <a:picLocks noChangeAspect="1"/>
          </p:cNvPicPr>
          <p:nvPr userDrawn="1"/>
        </p:nvPicPr>
        <p:blipFill>
          <a:blip r:embed="rId2"/>
          <a:stretch>
            <a:fillRect/>
          </a:stretch>
        </p:blipFill>
        <p:spPr>
          <a:xfrm>
            <a:off x="419100" y="508001"/>
            <a:ext cx="3873017" cy="969962"/>
          </a:xfrm>
          <a:prstGeom prst="rect">
            <a:avLst/>
          </a:prstGeom>
        </p:spPr>
      </p:pic>
      <p:sp>
        <p:nvSpPr>
          <p:cNvPr id="13" name="Titel 1">
            <a:extLst>
              <a:ext uri="{FF2B5EF4-FFF2-40B4-BE49-F238E27FC236}">
                <a16:creationId xmlns:a16="http://schemas.microsoft.com/office/drawing/2014/main" id="{786641D9-67EC-A347-8C5E-6C51D959F6AE}"/>
              </a:ext>
            </a:extLst>
          </p:cNvPr>
          <p:cNvSpPr>
            <a:spLocks noGrp="1"/>
          </p:cNvSpPr>
          <p:nvPr>
            <p:ph type="ctrTitle" hasCustomPrompt="1"/>
          </p:nvPr>
        </p:nvSpPr>
        <p:spPr>
          <a:xfrm>
            <a:off x="806450" y="3189288"/>
            <a:ext cx="5187950" cy="850900"/>
          </a:xfrm>
          <a:prstGeom prst="rect">
            <a:avLst/>
          </a:prstGeom>
        </p:spPr>
        <p:txBody>
          <a:bodyPr anchor="b">
            <a:normAutofit/>
          </a:bodyPr>
          <a:lstStyle>
            <a:lvl1pPr algn="l">
              <a:defRPr sz="2400" b="0">
                <a:solidFill>
                  <a:srgbClr val="641C76"/>
                </a:solidFill>
                <a:latin typeface="+mn-lt"/>
              </a:defRPr>
            </a:lvl1pPr>
          </a:lstStyle>
          <a:p>
            <a:r>
              <a:rPr lang="nl-NL" dirty="0"/>
              <a:t>Naam van de spreker</a:t>
            </a:r>
          </a:p>
        </p:txBody>
      </p:sp>
    </p:spTree>
    <p:extLst>
      <p:ext uri="{BB962C8B-B14F-4D97-AF65-F5344CB8AC3E}">
        <p14:creationId xmlns:p14="http://schemas.microsoft.com/office/powerpoint/2010/main" val="933606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Koloms - inleiding + tekst">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BF210D2-3665-3E4F-8906-4792426DFB19}"/>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tel 10">
            <a:extLst>
              <a:ext uri="{FF2B5EF4-FFF2-40B4-BE49-F238E27FC236}">
                <a16:creationId xmlns:a16="http://schemas.microsoft.com/office/drawing/2014/main" id="{2D43DFD7-D98B-7B4B-B6F7-4B780CBA67ED}"/>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
        <p:nvSpPr>
          <p:cNvPr id="27" name="Tijdelijke aanduiding voor tekst 17">
            <a:extLst>
              <a:ext uri="{FF2B5EF4-FFF2-40B4-BE49-F238E27FC236}">
                <a16:creationId xmlns:a16="http://schemas.microsoft.com/office/drawing/2014/main" id="{5415C86D-CF90-FA46-A833-66FD1708B7AB}"/>
              </a:ext>
            </a:extLst>
          </p:cNvPr>
          <p:cNvSpPr>
            <a:spLocks noGrp="1"/>
          </p:cNvSpPr>
          <p:nvPr>
            <p:ph type="body" sz="quarter" idx="11" hasCustomPrompt="1"/>
          </p:nvPr>
        </p:nvSpPr>
        <p:spPr>
          <a:xfrm>
            <a:off x="4244497" y="1844674"/>
            <a:ext cx="7249003" cy="3902075"/>
          </a:xfrm>
          <a:prstGeom prst="rect">
            <a:avLst/>
          </a:prstGeom>
          <a:noFill/>
        </p:spPr>
        <p:txBody>
          <a:bodyPr/>
          <a:lstStyle>
            <a:lvl1pPr marL="450900" marR="0" indent="-342900" algn="l" defTabSz="914400" rtl="0" eaLnBrk="1" fontAlgn="auto" latinLnBrk="0" hangingPunct="1">
              <a:lnSpc>
                <a:spcPts val="2400"/>
              </a:lnSpc>
              <a:spcBef>
                <a:spcPts val="0"/>
              </a:spcBef>
              <a:spcAft>
                <a:spcPts val="0"/>
              </a:spcAft>
              <a:buClr>
                <a:srgbClr val="28A532"/>
              </a:buClr>
              <a:buSzTx/>
              <a:buFontTx/>
              <a:buBlip>
                <a:blip r:embed="rId2"/>
              </a:buBlip>
              <a:tabLst/>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marL="450900" marR="0" lvl="0" indent="-342900" algn="l" defTabSz="914400" rtl="0" eaLnBrk="1" fontAlgn="auto" latinLnBrk="0" hangingPunct="1">
              <a:lnSpc>
                <a:spcPts val="2400"/>
              </a:lnSpc>
              <a:spcBef>
                <a:spcPts val="0"/>
              </a:spcBef>
              <a:spcAft>
                <a:spcPts val="0"/>
              </a:spcAft>
              <a:buClr>
                <a:srgbClr val="28A532"/>
              </a:buClr>
              <a:buSzTx/>
              <a:tabLst/>
              <a:defRPr/>
            </a:pPr>
            <a:r>
              <a:rPr lang="nl-NL" dirty="0">
                <a:solidFill>
                  <a:srgbClr val="641C76"/>
                </a:solidFill>
                <a:effectLst/>
                <a:latin typeface="Calibri" panose="020F0502020204030204" pitchFamily="34" charset="0"/>
              </a:rPr>
              <a:t>Hier een tekst</a:t>
            </a:r>
          </a:p>
          <a:p>
            <a:pPr marL="450900" marR="0" lvl="0" indent="-342900" algn="l" defTabSz="914400" rtl="0" eaLnBrk="1" fontAlgn="auto" latinLnBrk="0" hangingPunct="1">
              <a:lnSpc>
                <a:spcPts val="2400"/>
              </a:lnSpc>
              <a:spcBef>
                <a:spcPts val="0"/>
              </a:spcBef>
              <a:spcAft>
                <a:spcPts val="0"/>
              </a:spcAft>
              <a:buClr>
                <a:srgbClr val="28A532"/>
              </a:buClr>
              <a:buSzTx/>
              <a:tabLst/>
              <a:defRPr/>
            </a:pPr>
            <a:endParaRPr lang="nl-NL" dirty="0">
              <a:solidFill>
                <a:srgbClr val="641C76"/>
              </a:solidFill>
              <a:effectLst/>
              <a:latin typeface="Calibri" panose="020F0502020204030204" pitchFamily="34" charset="0"/>
            </a:endParaRPr>
          </a:p>
          <a:p>
            <a:pPr marL="450900" marR="0" lvl="0" indent="-342900" algn="l" defTabSz="914400" rtl="0" eaLnBrk="1" fontAlgn="auto" latinLnBrk="0" hangingPunct="1">
              <a:lnSpc>
                <a:spcPts val="2400"/>
              </a:lnSpc>
              <a:spcBef>
                <a:spcPts val="0"/>
              </a:spcBef>
              <a:spcAft>
                <a:spcPts val="0"/>
              </a:spcAft>
              <a:buClr>
                <a:srgbClr val="28A532"/>
              </a:buClr>
              <a:buSzTx/>
              <a:tabLst/>
              <a:defRPr/>
            </a:pPr>
            <a:r>
              <a:rPr lang="nl-NL" dirty="0">
                <a:solidFill>
                  <a:srgbClr val="641C76"/>
                </a:solidFill>
                <a:effectLst/>
                <a:latin typeface="Calibri" panose="020F0502020204030204" pitchFamily="34" charset="0"/>
              </a:rPr>
              <a:t>Hier een tekst</a:t>
            </a:r>
          </a:p>
        </p:txBody>
      </p:sp>
      <p:sp>
        <p:nvSpPr>
          <p:cNvPr id="29" name="Tijdelijke aanduiding voor inhoud 28">
            <a:extLst>
              <a:ext uri="{FF2B5EF4-FFF2-40B4-BE49-F238E27FC236}">
                <a16:creationId xmlns:a16="http://schemas.microsoft.com/office/drawing/2014/main" id="{EA2FB243-82E2-1B41-87E2-371E5186776C}"/>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Titel van de presentatie</a:t>
            </a:r>
          </a:p>
        </p:txBody>
      </p:sp>
      <p:sp>
        <p:nvSpPr>
          <p:cNvPr id="2" name="Tekstvak 1">
            <a:extLst>
              <a:ext uri="{FF2B5EF4-FFF2-40B4-BE49-F238E27FC236}">
                <a16:creationId xmlns:a16="http://schemas.microsoft.com/office/drawing/2014/main" id="{6827C565-F584-E241-948A-3A58FF6EDD70}"/>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9" name="Tijdelijke aanduiding voor tekst 17">
            <a:extLst>
              <a:ext uri="{FF2B5EF4-FFF2-40B4-BE49-F238E27FC236}">
                <a16:creationId xmlns:a16="http://schemas.microsoft.com/office/drawing/2014/main" id="{073C5CA0-8660-1D41-85A9-33BCCDDDC2F9}"/>
              </a:ext>
            </a:extLst>
          </p:cNvPr>
          <p:cNvSpPr>
            <a:spLocks noGrp="1"/>
          </p:cNvSpPr>
          <p:nvPr>
            <p:ph type="body" sz="quarter" idx="10" hasCustomPrompt="1"/>
          </p:nvPr>
        </p:nvSpPr>
        <p:spPr>
          <a:xfrm>
            <a:off x="800100" y="1844674"/>
            <a:ext cx="3247020" cy="3902075"/>
          </a:xfrm>
          <a:prstGeom prst="rect">
            <a:avLst/>
          </a:prstGeom>
          <a:noFill/>
        </p:spPr>
        <p:txBody>
          <a:bodyPr/>
          <a:lstStyle>
            <a:lvl1pPr marL="0" indent="0">
              <a:lnSpc>
                <a:spcPct val="100000"/>
              </a:lnSpc>
              <a:buNone/>
              <a:defRPr lang="nl-NL" sz="2400" b="1" smtClean="0">
                <a:solidFill>
                  <a:schemeClr val="accent2"/>
                </a:solidFill>
                <a:effectLst/>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b="1" dirty="0">
                <a:solidFill>
                  <a:srgbClr val="641C76"/>
                </a:solidFill>
                <a:effectLst/>
                <a:latin typeface="Calibri" panose="020F0502020204030204" pitchFamily="34" charset="0"/>
              </a:rPr>
              <a:t>Hier een inleidende tekst</a:t>
            </a:r>
            <a:endParaRPr lang="nl-NL" dirty="0">
              <a:solidFill>
                <a:srgbClr val="641C76"/>
              </a:solidFill>
              <a:effectLst/>
              <a:latin typeface="Calibri" panose="020F0502020204030204" pitchFamily="34" charset="0"/>
            </a:endParaRPr>
          </a:p>
        </p:txBody>
      </p:sp>
    </p:spTree>
    <p:extLst>
      <p:ext uri="{BB962C8B-B14F-4D97-AF65-F5344CB8AC3E}">
        <p14:creationId xmlns:p14="http://schemas.microsoft.com/office/powerpoint/2010/main" val="238156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Koloms - standaar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BF210D2-3665-3E4F-8906-4792426DFB19}"/>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tel 10">
            <a:extLst>
              <a:ext uri="{FF2B5EF4-FFF2-40B4-BE49-F238E27FC236}">
                <a16:creationId xmlns:a16="http://schemas.microsoft.com/office/drawing/2014/main" id="{2D43DFD7-D98B-7B4B-B6F7-4B780CBA67ED}"/>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
        <p:nvSpPr>
          <p:cNvPr id="27" name="Tijdelijke aanduiding voor tekst 17">
            <a:extLst>
              <a:ext uri="{FF2B5EF4-FFF2-40B4-BE49-F238E27FC236}">
                <a16:creationId xmlns:a16="http://schemas.microsoft.com/office/drawing/2014/main" id="{5415C86D-CF90-FA46-A833-66FD1708B7AB}"/>
              </a:ext>
            </a:extLst>
          </p:cNvPr>
          <p:cNvSpPr>
            <a:spLocks noGrp="1"/>
          </p:cNvSpPr>
          <p:nvPr>
            <p:ph type="body" sz="quarter" idx="11" hasCustomPrompt="1"/>
          </p:nvPr>
        </p:nvSpPr>
        <p:spPr>
          <a:xfrm>
            <a:off x="695747" y="1844674"/>
            <a:ext cx="7249003" cy="3902075"/>
          </a:xfrm>
          <a:prstGeom prst="rect">
            <a:avLst/>
          </a:prstGeom>
          <a:noFill/>
        </p:spPr>
        <p:txBody>
          <a:bodyPr/>
          <a:lstStyle>
            <a:lvl1pPr marL="342900" indent="-234900">
              <a:lnSpc>
                <a:spcPts val="2400"/>
              </a:lnSpc>
              <a:spcBef>
                <a:spcPts val="0"/>
              </a:spcBef>
              <a:spcAft>
                <a:spcPts val="0"/>
              </a:spcAft>
              <a:buClr>
                <a:srgbClr val="28A532"/>
              </a:buClr>
              <a:buFontTx/>
              <a:buBlip>
                <a:blip r:embed="rId2"/>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
        <p:nvSpPr>
          <p:cNvPr id="29" name="Tijdelijke aanduiding voor inhoud 28">
            <a:extLst>
              <a:ext uri="{FF2B5EF4-FFF2-40B4-BE49-F238E27FC236}">
                <a16:creationId xmlns:a16="http://schemas.microsoft.com/office/drawing/2014/main" id="{EA2FB243-82E2-1B41-87E2-371E5186776C}"/>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Titel van de presentatie</a:t>
            </a:r>
          </a:p>
        </p:txBody>
      </p:sp>
      <p:sp>
        <p:nvSpPr>
          <p:cNvPr id="9" name="Tekstvak 8">
            <a:extLst>
              <a:ext uri="{FF2B5EF4-FFF2-40B4-BE49-F238E27FC236}">
                <a16:creationId xmlns:a16="http://schemas.microsoft.com/office/drawing/2014/main" id="{7ED73A23-9C68-BB4C-9D2E-762FC475F47D}"/>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781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Koloms - inleiding + veel teks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89A6856-51C7-9541-9A97-9D183A240F46}"/>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10">
            <a:extLst>
              <a:ext uri="{FF2B5EF4-FFF2-40B4-BE49-F238E27FC236}">
                <a16:creationId xmlns:a16="http://schemas.microsoft.com/office/drawing/2014/main" id="{1A43EF88-C3D1-6640-9967-A9DA043BD100}"/>
              </a:ext>
            </a:extLst>
          </p:cNvPr>
          <p:cNvSpPr>
            <a:spLocks noGrp="1"/>
          </p:cNvSpPr>
          <p:nvPr>
            <p:ph type="title" hasCustomPrompt="1"/>
          </p:nvPr>
        </p:nvSpPr>
        <p:spPr>
          <a:xfrm>
            <a:off x="800100" y="593699"/>
            <a:ext cx="3247020" cy="1012825"/>
          </a:xfrm>
          <a:prstGeom prst="rect">
            <a:avLst/>
          </a:prstGeom>
        </p:spPr>
        <p:txBody>
          <a:bodyPr anchor="t"/>
          <a:lstStyle>
            <a:lvl1pPr algn="l">
              <a:lnSpc>
                <a:spcPts val="4000"/>
              </a:lnSpc>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
        <p:nvSpPr>
          <p:cNvPr id="6" name="Tijdelijke aanduiding voor tekst 17">
            <a:extLst>
              <a:ext uri="{FF2B5EF4-FFF2-40B4-BE49-F238E27FC236}">
                <a16:creationId xmlns:a16="http://schemas.microsoft.com/office/drawing/2014/main" id="{DF6FB9EE-B877-284D-AA9C-20309F57196B}"/>
              </a:ext>
            </a:extLst>
          </p:cNvPr>
          <p:cNvSpPr>
            <a:spLocks noGrp="1"/>
          </p:cNvSpPr>
          <p:nvPr>
            <p:ph type="body" sz="quarter" idx="11" hasCustomPrompt="1"/>
          </p:nvPr>
        </p:nvSpPr>
        <p:spPr>
          <a:xfrm>
            <a:off x="4240767" y="531512"/>
            <a:ext cx="3585636" cy="5196187"/>
          </a:xfrm>
          <a:prstGeom prst="rect">
            <a:avLst/>
          </a:prstGeom>
          <a:noFill/>
        </p:spPr>
        <p:txBody>
          <a:bodyPr/>
          <a:lstStyle>
            <a:lvl1pPr marL="342900" indent="-234900">
              <a:lnSpc>
                <a:spcPts val="2400"/>
              </a:lnSpc>
              <a:spcBef>
                <a:spcPts val="0"/>
              </a:spcBef>
              <a:spcAft>
                <a:spcPts val="0"/>
              </a:spcAft>
              <a:buClr>
                <a:srgbClr val="28A532"/>
              </a:buClr>
              <a:buFontTx/>
              <a:buBlip>
                <a:blip r:embed="rId2"/>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p:txBody>
      </p:sp>
      <p:sp>
        <p:nvSpPr>
          <p:cNvPr id="7" name="Tijdelijke aanduiding voor inhoud 28">
            <a:extLst>
              <a:ext uri="{FF2B5EF4-FFF2-40B4-BE49-F238E27FC236}">
                <a16:creationId xmlns:a16="http://schemas.microsoft.com/office/drawing/2014/main" id="{DC91997A-D1F6-A84A-847F-79196F2AAD6B}"/>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Titel van de presentatie</a:t>
            </a:r>
          </a:p>
        </p:txBody>
      </p:sp>
      <p:sp>
        <p:nvSpPr>
          <p:cNvPr id="8" name="Tekstvak 7">
            <a:extLst>
              <a:ext uri="{FF2B5EF4-FFF2-40B4-BE49-F238E27FC236}">
                <a16:creationId xmlns:a16="http://schemas.microsoft.com/office/drawing/2014/main" id="{4985289C-B034-9345-830F-264FF087CE69}"/>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11" name="Tijdelijke aanduiding voor tekst 17">
            <a:extLst>
              <a:ext uri="{FF2B5EF4-FFF2-40B4-BE49-F238E27FC236}">
                <a16:creationId xmlns:a16="http://schemas.microsoft.com/office/drawing/2014/main" id="{A5D957EC-87DA-324E-B2AA-C2958E431E31}"/>
              </a:ext>
            </a:extLst>
          </p:cNvPr>
          <p:cNvSpPr>
            <a:spLocks noGrp="1"/>
          </p:cNvSpPr>
          <p:nvPr>
            <p:ph type="body" sz="quarter" idx="10" hasCustomPrompt="1"/>
          </p:nvPr>
        </p:nvSpPr>
        <p:spPr>
          <a:xfrm>
            <a:off x="800100" y="1844673"/>
            <a:ext cx="3247020" cy="3883025"/>
          </a:xfrm>
          <a:prstGeom prst="rect">
            <a:avLst/>
          </a:prstGeom>
          <a:noFill/>
        </p:spPr>
        <p:txBody>
          <a:bodyPr/>
          <a:lstStyle>
            <a:lvl1pPr marL="0" indent="0">
              <a:lnSpc>
                <a:spcPct val="100000"/>
              </a:lnSpc>
              <a:buNone/>
              <a:defRPr lang="nl-NL" sz="2400" b="1" smtClean="0">
                <a:solidFill>
                  <a:schemeClr val="accent2"/>
                </a:solidFill>
                <a:effectLst/>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b="1" dirty="0">
                <a:solidFill>
                  <a:srgbClr val="641C76"/>
                </a:solidFill>
                <a:effectLst/>
                <a:latin typeface="Calibri" panose="020F0502020204030204" pitchFamily="34" charset="0"/>
              </a:rPr>
              <a:t>Hier een inleidende tekst</a:t>
            </a:r>
            <a:endParaRPr lang="nl-NL" dirty="0">
              <a:solidFill>
                <a:srgbClr val="641C76"/>
              </a:solidFill>
              <a:effectLst/>
              <a:latin typeface="Calibri" panose="020F0502020204030204" pitchFamily="34" charset="0"/>
            </a:endParaRPr>
          </a:p>
        </p:txBody>
      </p:sp>
      <p:sp>
        <p:nvSpPr>
          <p:cNvPr id="12" name="Tijdelijke aanduiding voor tekst 17">
            <a:extLst>
              <a:ext uri="{FF2B5EF4-FFF2-40B4-BE49-F238E27FC236}">
                <a16:creationId xmlns:a16="http://schemas.microsoft.com/office/drawing/2014/main" id="{4E117CE2-EE47-B642-BE27-AE4EA5C90C42}"/>
              </a:ext>
            </a:extLst>
          </p:cNvPr>
          <p:cNvSpPr>
            <a:spLocks noGrp="1"/>
          </p:cNvSpPr>
          <p:nvPr>
            <p:ph type="body" sz="quarter" idx="14" hasCustomPrompt="1"/>
          </p:nvPr>
        </p:nvSpPr>
        <p:spPr>
          <a:xfrm>
            <a:off x="8020050" y="531513"/>
            <a:ext cx="3454400" cy="5196187"/>
          </a:xfrm>
          <a:prstGeom prst="rect">
            <a:avLst/>
          </a:prstGeom>
          <a:noFill/>
        </p:spPr>
        <p:txBody>
          <a:bodyPr/>
          <a:lstStyle>
            <a:lvl1pPr marL="108000" indent="0">
              <a:lnSpc>
                <a:spcPts val="2400"/>
              </a:lnSpc>
              <a:spcBef>
                <a:spcPts val="0"/>
              </a:spcBef>
              <a:spcAft>
                <a:spcPts val="0"/>
              </a:spcAft>
              <a:buClr>
                <a:srgbClr val="28A532"/>
              </a:buClr>
              <a:buFontTx/>
              <a:buNone/>
              <a:defRPr lang="nl-NL" sz="2000" b="0" i="0" smtClean="0">
                <a:solidFill>
                  <a:schemeClr val="accent2"/>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p:txBody>
      </p:sp>
    </p:spTree>
    <p:extLst>
      <p:ext uri="{BB962C8B-B14F-4D97-AF65-F5344CB8AC3E}">
        <p14:creationId xmlns:p14="http://schemas.microsoft.com/office/powerpoint/2010/main" val="132962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Koloms - tekst + klein bee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E58C863-FD92-6448-89F4-23CC13DBC60D}"/>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8">
            <a:extLst>
              <a:ext uri="{FF2B5EF4-FFF2-40B4-BE49-F238E27FC236}">
                <a16:creationId xmlns:a16="http://schemas.microsoft.com/office/drawing/2014/main" id="{145CC8FD-9150-FA42-AF66-20C64F2F4BA2}"/>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Titel van de presentatie</a:t>
            </a:r>
          </a:p>
        </p:txBody>
      </p:sp>
      <p:sp>
        <p:nvSpPr>
          <p:cNvPr id="8" name="Tekstvak 7">
            <a:extLst>
              <a:ext uri="{FF2B5EF4-FFF2-40B4-BE49-F238E27FC236}">
                <a16:creationId xmlns:a16="http://schemas.microsoft.com/office/drawing/2014/main" id="{2A88A1A2-A4B9-ED4B-BDD3-6EEFA1253CB6}"/>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9" name="Tijdelijke aanduiding voor afbeelding 4">
            <a:extLst>
              <a:ext uri="{FF2B5EF4-FFF2-40B4-BE49-F238E27FC236}">
                <a16:creationId xmlns:a16="http://schemas.microsoft.com/office/drawing/2014/main" id="{E9F5EC9B-B1D9-D346-972E-6824F7ACA8D3}"/>
              </a:ext>
            </a:extLst>
          </p:cNvPr>
          <p:cNvSpPr>
            <a:spLocks noGrp="1"/>
          </p:cNvSpPr>
          <p:nvPr>
            <p:ph type="pic" sz="quarter" idx="10" hasCustomPrompt="1"/>
          </p:nvPr>
        </p:nvSpPr>
        <p:spPr>
          <a:xfrm>
            <a:off x="7950200" y="1844673"/>
            <a:ext cx="4241800" cy="3997327"/>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10" name="Tijdelijke aanduiding voor tekst 17">
            <a:extLst>
              <a:ext uri="{FF2B5EF4-FFF2-40B4-BE49-F238E27FC236}">
                <a16:creationId xmlns:a16="http://schemas.microsoft.com/office/drawing/2014/main" id="{BC49B460-32C9-214D-9C03-CB19696B397C}"/>
              </a:ext>
            </a:extLst>
          </p:cNvPr>
          <p:cNvSpPr>
            <a:spLocks noGrp="1"/>
          </p:cNvSpPr>
          <p:nvPr>
            <p:ph type="body" sz="quarter" idx="14" hasCustomPrompt="1"/>
          </p:nvPr>
        </p:nvSpPr>
        <p:spPr>
          <a:xfrm>
            <a:off x="695747" y="1844674"/>
            <a:ext cx="7249003" cy="3902075"/>
          </a:xfrm>
          <a:prstGeom prst="rect">
            <a:avLst/>
          </a:prstGeom>
          <a:noFill/>
        </p:spPr>
        <p:txBody>
          <a:bodyPr/>
          <a:lstStyle>
            <a:lvl1pPr marL="342900" indent="-234900">
              <a:lnSpc>
                <a:spcPts val="2400"/>
              </a:lnSpc>
              <a:spcBef>
                <a:spcPts val="0"/>
              </a:spcBef>
              <a:spcAft>
                <a:spcPts val="0"/>
              </a:spcAft>
              <a:buClr>
                <a:srgbClr val="28A532"/>
              </a:buClr>
              <a:buFontTx/>
              <a:buBlip>
                <a:blip r:embed="rId2"/>
              </a:buBlip>
              <a:defRPr lang="nl-NL" sz="2000" b="0" i="0" smtClean="0">
                <a:solidFill>
                  <a:schemeClr val="accent4"/>
                </a:solidFill>
                <a:effectLst/>
                <a:latin typeface="Calibri" panose="020F0502020204030204" pitchFamily="34" charset="0"/>
                <a:cs typeface="Calibri" panose="020F0502020204030204" pitchFamily="34"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a:p>
            <a:endParaRPr lang="nl-NL" dirty="0">
              <a:solidFill>
                <a:srgbClr val="641C76"/>
              </a:solidFill>
              <a:effectLst/>
              <a:latin typeface="Calibri" panose="020F0502020204030204" pitchFamily="34" charset="0"/>
            </a:endParaRPr>
          </a:p>
          <a:p>
            <a:r>
              <a:rPr lang="nl-NL" dirty="0">
                <a:solidFill>
                  <a:srgbClr val="641C76"/>
                </a:solidFill>
                <a:effectLst/>
                <a:latin typeface="Calibri" panose="020F0502020204030204" pitchFamily="34" charset="0"/>
              </a:rPr>
              <a:t>Hier een tekst </a:t>
            </a:r>
          </a:p>
        </p:txBody>
      </p:sp>
      <p:sp>
        <p:nvSpPr>
          <p:cNvPr id="11" name="Titel 10">
            <a:extLst>
              <a:ext uri="{FF2B5EF4-FFF2-40B4-BE49-F238E27FC236}">
                <a16:creationId xmlns:a16="http://schemas.microsoft.com/office/drawing/2014/main" id="{4AFDD0C8-99CF-8543-B12E-A4CB3DFD9617}"/>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Tree>
    <p:extLst>
      <p:ext uri="{BB962C8B-B14F-4D97-AF65-F5344CB8AC3E}">
        <p14:creationId xmlns:p14="http://schemas.microsoft.com/office/powerpoint/2010/main" val="110173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ms - beeld + tekst">
    <p:spTree>
      <p:nvGrpSpPr>
        <p:cNvPr id="1" name=""/>
        <p:cNvGrpSpPr/>
        <p:nvPr/>
      </p:nvGrpSpPr>
      <p:grpSpPr>
        <a:xfrm>
          <a:off x="0" y="0"/>
          <a:ext cx="0" cy="0"/>
          <a:chOff x="0" y="0"/>
          <a:chExt cx="0" cy="0"/>
        </a:xfrm>
      </p:grpSpPr>
      <p:sp>
        <p:nvSpPr>
          <p:cNvPr id="10" name="Tijdelijke aanduiding voor afbeelding 4">
            <a:extLst>
              <a:ext uri="{FF2B5EF4-FFF2-40B4-BE49-F238E27FC236}">
                <a16:creationId xmlns:a16="http://schemas.microsoft.com/office/drawing/2014/main" id="{F338505B-D3EF-214F-AA1A-0CC74054C5F9}"/>
              </a:ext>
            </a:extLst>
          </p:cNvPr>
          <p:cNvSpPr>
            <a:spLocks noGrp="1"/>
          </p:cNvSpPr>
          <p:nvPr>
            <p:ph type="pic" sz="quarter" idx="10" hasCustomPrompt="1"/>
          </p:nvPr>
        </p:nvSpPr>
        <p:spPr>
          <a:xfrm>
            <a:off x="894944" y="1844673"/>
            <a:ext cx="6843610" cy="4181475"/>
          </a:xfrm>
          <a:prstGeom prst="rect">
            <a:avLst/>
          </a:prstGeom>
          <a:solidFill>
            <a:schemeClr val="bg1">
              <a:lumMod val="85000"/>
            </a:schemeClr>
          </a:solidFill>
        </p:spPr>
        <p:txBody>
          <a:bodyPr>
            <a:normAutofit/>
          </a:bodyPr>
          <a:lstStyle>
            <a:lvl1pPr marL="0" indent="0">
              <a:buNone/>
              <a:defRPr sz="2000" b="0" i="0">
                <a:solidFill>
                  <a:schemeClr val="accent2"/>
                </a:solidFill>
                <a:latin typeface="Calibri" panose="020F0502020204030204" pitchFamily="34" charset="0"/>
                <a:cs typeface="Calibri" panose="020F0502020204030204" pitchFamily="34" charset="0"/>
              </a:defRPr>
            </a:lvl1pPr>
          </a:lstStyle>
          <a:p>
            <a:r>
              <a:rPr lang="nl-NL" dirty="0"/>
              <a:t>Klik op het icoon om een afbeelding toe te voegen</a:t>
            </a:r>
          </a:p>
        </p:txBody>
      </p:sp>
      <p:sp>
        <p:nvSpPr>
          <p:cNvPr id="4" name="Rechthoek 3">
            <a:extLst>
              <a:ext uri="{FF2B5EF4-FFF2-40B4-BE49-F238E27FC236}">
                <a16:creationId xmlns:a16="http://schemas.microsoft.com/office/drawing/2014/main" id="{B5CDB952-6D80-6647-8FA7-550AE1DFEA1C}"/>
              </a:ext>
            </a:extLst>
          </p:cNvPr>
          <p:cNvSpPr/>
          <p:nvPr userDrawn="1"/>
        </p:nvSpPr>
        <p:spPr>
          <a:xfrm>
            <a:off x="0" y="6026150"/>
            <a:ext cx="12192000" cy="514350"/>
          </a:xfrm>
          <a:prstGeom prst="rect">
            <a:avLst/>
          </a:prstGeom>
          <a:solidFill>
            <a:srgbClr val="641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inhoud 28">
            <a:extLst>
              <a:ext uri="{FF2B5EF4-FFF2-40B4-BE49-F238E27FC236}">
                <a16:creationId xmlns:a16="http://schemas.microsoft.com/office/drawing/2014/main" id="{D4DA8443-F3CD-7849-9599-C9F28FF4CD58}"/>
              </a:ext>
            </a:extLst>
          </p:cNvPr>
          <p:cNvSpPr>
            <a:spLocks noGrp="1"/>
          </p:cNvSpPr>
          <p:nvPr>
            <p:ph sz="quarter" idx="13" hasCustomPrompt="1"/>
          </p:nvPr>
        </p:nvSpPr>
        <p:spPr>
          <a:xfrm>
            <a:off x="812625" y="6145300"/>
            <a:ext cx="7705073" cy="3651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b="0" i="0" dirty="0">
                <a:latin typeface="Calibri Light" panose="020F0302020204030204" pitchFamily="34" charset="0"/>
                <a:cs typeface="Calibri Light" panose="020F0302020204030204" pitchFamily="34" charset="0"/>
              </a:rPr>
              <a:t>Titel van de presentatie</a:t>
            </a:r>
          </a:p>
        </p:txBody>
      </p:sp>
      <p:sp>
        <p:nvSpPr>
          <p:cNvPr id="7" name="Tekstvak 6">
            <a:extLst>
              <a:ext uri="{FF2B5EF4-FFF2-40B4-BE49-F238E27FC236}">
                <a16:creationId xmlns:a16="http://schemas.microsoft.com/office/drawing/2014/main" id="{36779E78-7EC6-5442-9A13-1F54D6B781F5}"/>
              </a:ext>
            </a:extLst>
          </p:cNvPr>
          <p:cNvSpPr txBox="1"/>
          <p:nvPr userDrawn="1"/>
        </p:nvSpPr>
        <p:spPr>
          <a:xfrm>
            <a:off x="181548" y="6093350"/>
            <a:ext cx="679020" cy="365125"/>
          </a:xfrm>
          <a:prstGeom prst="rect">
            <a:avLst/>
          </a:prstGeom>
        </p:spPr>
        <p:txBody>
          <a:bodyPr vert="horz" wrap="square" lIns="91440" tIns="45720" rIns="91440" bIns="45720" rtlCol="0" anchor="b">
            <a:normAutofit/>
          </a:bodyPr>
          <a:lstStyle/>
          <a:p>
            <a:pPr algn="l"/>
            <a:fld id="{58AA1DBF-18B8-BA4E-83B5-12CBA822791F}" type="slidenum">
              <a:rPr lang="nl-NL" sz="1700" b="1" i="0" smtClean="0">
                <a:solidFill>
                  <a:schemeClr val="bg1"/>
                </a:solidFill>
                <a:latin typeface="Calibri" panose="020F0502020204030204" pitchFamily="34" charset="0"/>
                <a:cs typeface="Calibri" panose="020F0502020204030204" pitchFamily="34" charset="0"/>
              </a:rPr>
              <a:pPr algn="l"/>
              <a:t>‹nr.›</a:t>
            </a:fld>
            <a:endParaRPr lang="nl-NL" sz="1700" b="1" i="0" dirty="0">
              <a:solidFill>
                <a:schemeClr val="bg1"/>
              </a:solidFill>
              <a:latin typeface="Calibri" panose="020F0502020204030204" pitchFamily="34" charset="0"/>
              <a:cs typeface="Calibri" panose="020F0502020204030204" pitchFamily="34" charset="0"/>
            </a:endParaRPr>
          </a:p>
        </p:txBody>
      </p:sp>
      <p:sp>
        <p:nvSpPr>
          <p:cNvPr id="8" name="Tijdelijke aanduiding voor tekst 17">
            <a:extLst>
              <a:ext uri="{FF2B5EF4-FFF2-40B4-BE49-F238E27FC236}">
                <a16:creationId xmlns:a16="http://schemas.microsoft.com/office/drawing/2014/main" id="{D7B8C541-0601-914E-85CE-5056083AE8C1}"/>
              </a:ext>
            </a:extLst>
          </p:cNvPr>
          <p:cNvSpPr>
            <a:spLocks noGrp="1"/>
          </p:cNvSpPr>
          <p:nvPr>
            <p:ph type="body" sz="quarter" idx="14" hasCustomPrompt="1"/>
          </p:nvPr>
        </p:nvSpPr>
        <p:spPr>
          <a:xfrm>
            <a:off x="7912100" y="1844673"/>
            <a:ext cx="3581400" cy="4010027"/>
          </a:xfrm>
          <a:prstGeom prst="rect">
            <a:avLst/>
          </a:prstGeom>
          <a:noFill/>
        </p:spPr>
        <p:txBody>
          <a:bodyPr>
            <a:normAutofit/>
          </a:bodyPr>
          <a:lstStyle>
            <a:lvl1pPr marL="108000" indent="0">
              <a:lnSpc>
                <a:spcPts val="2400"/>
              </a:lnSpc>
              <a:spcBef>
                <a:spcPts val="0"/>
              </a:spcBef>
              <a:spcAft>
                <a:spcPts val="0"/>
              </a:spcAft>
              <a:buClr>
                <a:srgbClr val="28A532"/>
              </a:buClr>
              <a:buFontTx/>
              <a:buNone/>
              <a:defRPr lang="nl-NL" sz="2000" smtClean="0">
                <a:solidFill>
                  <a:schemeClr val="accent4"/>
                </a:solidFill>
                <a:effectLst/>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r>
              <a:rPr lang="nl-NL" dirty="0">
                <a:solidFill>
                  <a:srgbClr val="641C76"/>
                </a:solidFill>
                <a:effectLst/>
                <a:latin typeface="Calibri" panose="020F0502020204030204" pitchFamily="34" charset="0"/>
              </a:rPr>
              <a:t>Hier een tekst</a:t>
            </a:r>
          </a:p>
        </p:txBody>
      </p:sp>
      <p:sp>
        <p:nvSpPr>
          <p:cNvPr id="11" name="Titel 10">
            <a:extLst>
              <a:ext uri="{FF2B5EF4-FFF2-40B4-BE49-F238E27FC236}">
                <a16:creationId xmlns:a16="http://schemas.microsoft.com/office/drawing/2014/main" id="{AA0EEA31-60EC-9243-9C2E-DEBE7D526689}"/>
              </a:ext>
            </a:extLst>
          </p:cNvPr>
          <p:cNvSpPr>
            <a:spLocks noGrp="1"/>
          </p:cNvSpPr>
          <p:nvPr>
            <p:ph type="title" hasCustomPrompt="1"/>
          </p:nvPr>
        </p:nvSpPr>
        <p:spPr>
          <a:xfrm>
            <a:off x="800100" y="552449"/>
            <a:ext cx="10693400" cy="1012825"/>
          </a:xfrm>
          <a:prstGeom prst="rect">
            <a:avLst/>
          </a:prstGeom>
        </p:spPr>
        <p:txBody>
          <a:bodyPr anchor="t"/>
          <a:lstStyle>
            <a:lvl1pPr algn="l">
              <a:defRPr sz="4000" b="1" i="0">
                <a:solidFill>
                  <a:srgbClr val="28A532"/>
                </a:solidFill>
                <a:latin typeface="Calibri" panose="020F0502020204030204" pitchFamily="34" charset="0"/>
                <a:cs typeface="Calibri" panose="020F0502020204030204" pitchFamily="34" charset="0"/>
              </a:defRPr>
            </a:lvl1pPr>
          </a:lstStyle>
          <a:p>
            <a:r>
              <a:rPr lang="nl-NL" b="1" dirty="0">
                <a:solidFill>
                  <a:srgbClr val="28A532"/>
                </a:solidFill>
                <a:effectLst/>
                <a:latin typeface="Calibri" panose="020F0502020204030204" pitchFamily="34" charset="0"/>
              </a:rPr>
              <a:t>Onderwerp van deze slide</a:t>
            </a:r>
            <a:endParaRPr lang="nl-NL" dirty="0">
              <a:solidFill>
                <a:srgbClr val="28A532"/>
              </a:solidFill>
              <a:effectLst/>
              <a:latin typeface="Calibri" panose="020F0502020204030204" pitchFamily="34" charset="0"/>
            </a:endParaRPr>
          </a:p>
        </p:txBody>
      </p:sp>
    </p:spTree>
    <p:extLst>
      <p:ext uri="{BB962C8B-B14F-4D97-AF65-F5344CB8AC3E}">
        <p14:creationId xmlns:p14="http://schemas.microsoft.com/office/powerpoint/2010/main" val="83529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73F88B3-5A8A-B24A-BBFF-D3B9B8DEF9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b="0" i="0">
                <a:solidFill>
                  <a:schemeClr val="accent1"/>
                </a:solidFill>
                <a:latin typeface="Calibri" panose="020F0502020204030204" pitchFamily="34" charset="0"/>
                <a:cs typeface="Calibri" panose="020F0502020204030204" pitchFamily="34" charset="0"/>
              </a:defRPr>
            </a:lvl1pPr>
          </a:lstStyle>
          <a:p>
            <a:fld id="{D04436FA-A20E-494C-ABF9-B5EAE33A903A}" type="datetime4">
              <a:rPr lang="nl-NL" smtClean="0"/>
              <a:pPr/>
              <a:t>8 november 2024</a:t>
            </a:fld>
            <a:endParaRPr lang="nl-NL" dirty="0"/>
          </a:p>
        </p:txBody>
      </p:sp>
      <p:sp>
        <p:nvSpPr>
          <p:cNvPr id="13" name="Tijdelijke aanduiding voor dianummer 12">
            <a:extLst>
              <a:ext uri="{FF2B5EF4-FFF2-40B4-BE49-F238E27FC236}">
                <a16:creationId xmlns:a16="http://schemas.microsoft.com/office/drawing/2014/main" id="{73CEAF5C-028F-154A-8B77-287211E6E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bg1"/>
                </a:solidFill>
              </a:defRPr>
            </a:lvl1pPr>
          </a:lstStyle>
          <a:p>
            <a:fld id="{3DB13575-384A-BD43-BDC0-1E29BD7FD37F}" type="slidenum">
              <a:rPr lang="nl-NL" smtClean="0"/>
              <a:pPr/>
              <a:t>‹nr.›</a:t>
            </a:fld>
            <a:endParaRPr lang="nl-NL" dirty="0"/>
          </a:p>
        </p:txBody>
      </p:sp>
      <p:sp>
        <p:nvSpPr>
          <p:cNvPr id="2" name="Tijdelijke aanduiding voor voettekst 1">
            <a:extLst>
              <a:ext uri="{FF2B5EF4-FFF2-40B4-BE49-F238E27FC236}">
                <a16:creationId xmlns:a16="http://schemas.microsoft.com/office/drawing/2014/main" id="{45322245-7B34-B047-AAAE-326483B9E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accent2"/>
                </a:solidFill>
              </a:defRPr>
            </a:lvl1pPr>
          </a:lstStyle>
          <a:p>
            <a:endParaRPr lang="nl-NL" dirty="0"/>
          </a:p>
        </p:txBody>
      </p:sp>
      <p:sp>
        <p:nvSpPr>
          <p:cNvPr id="4" name="Tijdelijke aanduiding voor titel 3">
            <a:extLst>
              <a:ext uri="{FF2B5EF4-FFF2-40B4-BE49-F238E27FC236}">
                <a16:creationId xmlns:a16="http://schemas.microsoft.com/office/drawing/2014/main" id="{0C4F98BE-DA45-B548-A05F-D04B42FCA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5" name="Tijdelijke aanduiding voor tekst 4">
            <a:extLst>
              <a:ext uri="{FF2B5EF4-FFF2-40B4-BE49-F238E27FC236}">
                <a16:creationId xmlns:a16="http://schemas.microsoft.com/office/drawing/2014/main" id="{EA12ED0C-40A4-0146-9B0C-4950171F9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49754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6" r:id="rId5"/>
    <p:sldLayoutId id="2147483662" r:id="rId6"/>
    <p:sldLayoutId id="2147483661" r:id="rId7"/>
    <p:sldLayoutId id="2147483657" r:id="rId8"/>
    <p:sldLayoutId id="2147483659" r:id="rId9"/>
    <p:sldLayoutId id="2147483663" r:id="rId10"/>
    <p:sldLayoutId id="2147483664" r:id="rId11"/>
    <p:sldLayoutId id="2147483665" r:id="rId12"/>
    <p:sldLayoutId id="2147483694" r:id="rId13"/>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op.europa.eu/en/publication-detail/-/publication/8df7f3c0-2eb5-11ef-a61b-01aa75ed71a1/language-en"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wijzeringeldzaken.nl/bibliotheek/?categorie=305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hyperlink" Target="https://www.wijzeringeldzaken.nl/bibliotheek/?categorie=30520"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hyperlink" Target="https://www.wijzeringeldzaken.nl/bibliotheek/?categorie=3052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hyperlink" Target="https://www.wijzeringeldzaken.nl/bibliotheek/?categorie=3052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wijzeringeldzaken.nl/bibliotheek/?categorie=3052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hyperlink" Target="https://www.netspar.nl/kennisplein/keuzebegeleiding-bij-pensioenen-is-alleen-een-online-tool-voldoende/" TargetMode="Externa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www.researchgate.net/publication/365309572_EXPRESS_Nudging_App_Adoption_Choice_Architecture_Facilitates_Consumer_Uptake_of_Mobile_App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researchgate.net/publication/365309572_EXPRESS_Nudging_App_Adoption_Choice_Architecture_Facilitates_Consumer_Uptake_of_Mobile_App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s://www.netspar.nl/kennisplein/waar-mensen-aan-denken-bij-overwegingen-om-hun-pensioen-te-bekijken-en-of-aan-te-passen-een-empirisch-onderzoek-onder-inwoners-van-het-vk-en-de-vs/"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microsoft.com/office/2018/10/relationships/comments" Target="../comments/modernComment_418_FE4A7C8B.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hyperlink" Target="https://www.netspar.nl/kennisplein/wat-is-het-effect-van-financiele-prikkels-voor-werkgevers-rondom-ziekte-en-arbeidsongeschiktheid/" TargetMode="External"/><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op.europa.eu/en/publication-detail/-/publication/8df7f3c0-2eb5-11ef-a61b-01aa75ed71a1/language-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ijzeringeldzaken.nl/bibliotheek/?categorie=30520"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2FDBB-181B-CB7B-0BB2-2443FF1DAB2E}"/>
              </a:ext>
            </a:extLst>
          </p:cNvPr>
          <p:cNvSpPr>
            <a:spLocks noGrp="1"/>
          </p:cNvSpPr>
          <p:nvPr>
            <p:ph type="title"/>
          </p:nvPr>
        </p:nvSpPr>
        <p:spPr/>
        <p:txBody>
          <a:bodyPr/>
          <a:lstStyle/>
          <a:p>
            <a:endParaRPr lang="nl-NL"/>
          </a:p>
        </p:txBody>
      </p:sp>
      <p:sp>
        <p:nvSpPr>
          <p:cNvPr id="4" name="Tijdelijke aanduiding voor inhoud 3">
            <a:extLst>
              <a:ext uri="{FF2B5EF4-FFF2-40B4-BE49-F238E27FC236}">
                <a16:creationId xmlns:a16="http://schemas.microsoft.com/office/drawing/2014/main" id="{F1FE34FE-172F-6291-2963-1FFE03FB9BE3}"/>
              </a:ext>
            </a:extLst>
          </p:cNvPr>
          <p:cNvSpPr>
            <a:spLocks noGrp="1"/>
          </p:cNvSpPr>
          <p:nvPr>
            <p:ph sz="quarter" idx="13"/>
          </p:nvPr>
        </p:nvSpPr>
        <p:spPr/>
        <p:txBody>
          <a:bodyPr/>
          <a:lstStyle/>
          <a:p>
            <a:endParaRPr lang="nl-NL"/>
          </a:p>
        </p:txBody>
      </p:sp>
      <p:grpSp>
        <p:nvGrpSpPr>
          <p:cNvPr id="11" name="Groep 10">
            <a:extLst>
              <a:ext uri="{FF2B5EF4-FFF2-40B4-BE49-F238E27FC236}">
                <a16:creationId xmlns:a16="http://schemas.microsoft.com/office/drawing/2014/main" id="{0BF02D2F-A527-851C-0BB8-A465FF8909C1}"/>
              </a:ext>
            </a:extLst>
          </p:cNvPr>
          <p:cNvGrpSpPr/>
          <p:nvPr/>
        </p:nvGrpSpPr>
        <p:grpSpPr>
          <a:xfrm>
            <a:off x="-150262" y="-223837"/>
            <a:ext cx="12342262" cy="7116019"/>
            <a:chOff x="-150262" y="-223837"/>
            <a:chExt cx="12342262" cy="7116019"/>
          </a:xfrm>
        </p:grpSpPr>
        <p:pic>
          <p:nvPicPr>
            <p:cNvPr id="7" name="Afbeelding 6">
              <a:extLst>
                <a:ext uri="{FF2B5EF4-FFF2-40B4-BE49-F238E27FC236}">
                  <a16:creationId xmlns:a16="http://schemas.microsoft.com/office/drawing/2014/main" id="{9129B621-CE61-AAAD-0560-DF28D4CEDE77}"/>
                </a:ext>
              </a:extLst>
            </p:cNvPr>
            <p:cNvPicPr>
              <a:picLocks noChangeAspect="1"/>
            </p:cNvPicPr>
            <p:nvPr/>
          </p:nvPicPr>
          <p:blipFill rotWithShape="1">
            <a:blip r:embed="rId3"/>
            <a:srcRect t="24140"/>
            <a:stretch/>
          </p:blipFill>
          <p:spPr>
            <a:xfrm>
              <a:off x="-150262" y="-133350"/>
              <a:ext cx="12342262" cy="7025532"/>
            </a:xfrm>
            <a:prstGeom prst="rect">
              <a:avLst/>
            </a:prstGeom>
          </p:spPr>
        </p:pic>
        <p:pic>
          <p:nvPicPr>
            <p:cNvPr id="9" name="Afbeelding 8">
              <a:extLst>
                <a:ext uri="{FF2B5EF4-FFF2-40B4-BE49-F238E27FC236}">
                  <a16:creationId xmlns:a16="http://schemas.microsoft.com/office/drawing/2014/main" id="{A91B7ABD-367D-20EA-75F7-0C34EF11151B}"/>
                </a:ext>
              </a:extLst>
            </p:cNvPr>
            <p:cNvPicPr>
              <a:picLocks noChangeAspect="1"/>
            </p:cNvPicPr>
            <p:nvPr/>
          </p:nvPicPr>
          <p:blipFill>
            <a:blip r:embed="rId4"/>
            <a:stretch>
              <a:fillRect/>
            </a:stretch>
          </p:blipFill>
          <p:spPr>
            <a:xfrm>
              <a:off x="-150262" y="-223837"/>
              <a:ext cx="11866012" cy="1328738"/>
            </a:xfrm>
            <a:prstGeom prst="rect">
              <a:avLst/>
            </a:prstGeom>
          </p:spPr>
        </p:pic>
        <p:pic>
          <p:nvPicPr>
            <p:cNvPr id="10" name="Afbeelding 9">
              <a:extLst>
                <a:ext uri="{FF2B5EF4-FFF2-40B4-BE49-F238E27FC236}">
                  <a16:creationId xmlns:a16="http://schemas.microsoft.com/office/drawing/2014/main" id="{5209DDB6-2B1C-E594-88B6-1D3CB2C7EC52}"/>
                </a:ext>
              </a:extLst>
            </p:cNvPr>
            <p:cNvPicPr>
              <a:picLocks noChangeAspect="1"/>
            </p:cNvPicPr>
            <p:nvPr/>
          </p:nvPicPr>
          <p:blipFill>
            <a:blip r:embed="rId4"/>
            <a:stretch>
              <a:fillRect/>
            </a:stretch>
          </p:blipFill>
          <p:spPr>
            <a:xfrm>
              <a:off x="9889298" y="3543300"/>
              <a:ext cx="2150302" cy="807720"/>
            </a:xfrm>
            <a:prstGeom prst="rect">
              <a:avLst/>
            </a:prstGeom>
          </p:spPr>
        </p:pic>
      </p:grpSp>
      <p:sp>
        <p:nvSpPr>
          <p:cNvPr id="12" name="Ondertitel 3">
            <a:extLst>
              <a:ext uri="{FF2B5EF4-FFF2-40B4-BE49-F238E27FC236}">
                <a16:creationId xmlns:a16="http://schemas.microsoft.com/office/drawing/2014/main" id="{E2763D8F-444A-8CF2-4992-F7F46A6BF97B}"/>
              </a:ext>
            </a:extLst>
          </p:cNvPr>
          <p:cNvSpPr txBox="1">
            <a:spLocks/>
          </p:cNvSpPr>
          <p:nvPr/>
        </p:nvSpPr>
        <p:spPr>
          <a:xfrm>
            <a:off x="1016001" y="330056"/>
            <a:ext cx="11176000" cy="1293813"/>
          </a:xfrm>
          <a:prstGeom prst="rect">
            <a:avLst/>
          </a:prstGeom>
        </p:spPr>
        <p:txBody>
          <a:bodyPr vert="horz" lIns="91440" tIns="45720" rIns="91440" bIns="45720" rtlCol="0">
            <a:normAutofit fontScale="925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5400" b="1" dirty="0">
                <a:solidFill>
                  <a:srgbClr val="641C76"/>
                </a:solidFill>
              </a:rPr>
              <a:t>Van Pensioenwetenschap naar </a:t>
            </a:r>
            <a:r>
              <a:rPr lang="nl-NL" sz="5400" b="1" dirty="0">
                <a:solidFill>
                  <a:srgbClr val="39AE52"/>
                </a:solidFill>
              </a:rPr>
              <a:t>praktijk</a:t>
            </a:r>
          </a:p>
        </p:txBody>
      </p:sp>
    </p:spTree>
    <p:extLst>
      <p:ext uri="{BB962C8B-B14F-4D97-AF65-F5344CB8AC3E}">
        <p14:creationId xmlns:p14="http://schemas.microsoft.com/office/powerpoint/2010/main" val="422512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28623-C103-27DD-F070-A5956D585282}"/>
              </a:ext>
            </a:extLst>
          </p:cNvPr>
          <p:cNvSpPr>
            <a:spLocks noGrp="1"/>
          </p:cNvSpPr>
          <p:nvPr>
            <p:ph type="title"/>
          </p:nvPr>
        </p:nvSpPr>
        <p:spPr/>
        <p:txBody>
          <a:bodyPr>
            <a:normAutofit fontScale="90000"/>
          </a:bodyPr>
          <a:lstStyle/>
          <a:p>
            <a:r>
              <a:rPr lang="nl-NL" dirty="0"/>
              <a:t>Eventueel nog krantenkop inplakken van die ochtend</a:t>
            </a:r>
          </a:p>
        </p:txBody>
      </p:sp>
      <p:sp>
        <p:nvSpPr>
          <p:cNvPr id="3" name="Tijdelijke aanduiding voor tekst 2">
            <a:extLst>
              <a:ext uri="{FF2B5EF4-FFF2-40B4-BE49-F238E27FC236}">
                <a16:creationId xmlns:a16="http://schemas.microsoft.com/office/drawing/2014/main" id="{949B768F-9CC5-CFA9-DD55-8BEFA53E7FDD}"/>
              </a:ext>
            </a:extLst>
          </p:cNvPr>
          <p:cNvSpPr>
            <a:spLocks noGrp="1"/>
          </p:cNvSpPr>
          <p:nvPr>
            <p:ph type="body" sz="quarter" idx="11"/>
          </p:nvPr>
        </p:nvSpPr>
        <p:spPr/>
        <p:txBody>
          <a:bodyPr/>
          <a:lstStyle/>
          <a:p>
            <a:endParaRPr lang="nl-NL"/>
          </a:p>
        </p:txBody>
      </p:sp>
      <p:sp>
        <p:nvSpPr>
          <p:cNvPr id="4" name="Tijdelijke aanduiding voor inhoud 3">
            <a:extLst>
              <a:ext uri="{FF2B5EF4-FFF2-40B4-BE49-F238E27FC236}">
                <a16:creationId xmlns:a16="http://schemas.microsoft.com/office/drawing/2014/main" id="{502EC48D-75F4-04AB-F144-20D1BB15834A}"/>
              </a:ext>
            </a:extLst>
          </p:cNvPr>
          <p:cNvSpPr>
            <a:spLocks noGrp="1"/>
          </p:cNvSpPr>
          <p:nvPr>
            <p:ph sz="quarter" idx="13"/>
          </p:nvPr>
        </p:nvSpPr>
        <p:spPr/>
        <p:txBody>
          <a:bodyPr/>
          <a:lstStyle/>
          <a:p>
            <a:endParaRPr lang="nl-NL"/>
          </a:p>
        </p:txBody>
      </p:sp>
    </p:spTree>
    <p:extLst>
      <p:ext uri="{BB962C8B-B14F-4D97-AF65-F5344CB8AC3E}">
        <p14:creationId xmlns:p14="http://schemas.microsoft.com/office/powerpoint/2010/main" val="247868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4CF4BAA-BFE9-4839-9EE1-096D9A28FC9E}"/>
              </a:ext>
            </a:extLst>
          </p:cNvPr>
          <p:cNvSpPr/>
          <p:nvPr/>
        </p:nvSpPr>
        <p:spPr bwMode="ltGray">
          <a:xfrm>
            <a:off x="4710690" y="3022600"/>
            <a:ext cx="2312410" cy="1354052"/>
          </a:xfrm>
          <a:prstGeom prst="rect">
            <a:avLst/>
          </a:prstGeom>
          <a:solidFill>
            <a:srgbClr val="8064A2"/>
          </a:solidFill>
          <a:ln w="12700" cap="flat" cmpd="sng" algn="ctr">
            <a:no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defRPr/>
            </a:pPr>
            <a:r>
              <a:rPr lang="nl-NL" b="1" dirty="0">
                <a:solidFill>
                  <a:srgbClr val="FFFFFF"/>
                </a:solidFill>
                <a:latin typeface="Arial"/>
              </a:rPr>
              <a:t>Vrouwen verdienen minder salaris</a:t>
            </a:r>
          </a:p>
          <a:p>
            <a:pPr algn="ctr">
              <a:defRPr/>
            </a:pPr>
            <a:r>
              <a:rPr lang="nl-NL" b="1" dirty="0">
                <a:solidFill>
                  <a:srgbClr val="FFFFFF"/>
                </a:solidFill>
                <a:latin typeface="Arial"/>
              </a:rPr>
              <a:t> </a:t>
            </a:r>
            <a:endParaRPr lang="nl-NL" sz="1100" b="1" dirty="0">
              <a:solidFill>
                <a:srgbClr val="FFFFFF"/>
              </a:solidFill>
              <a:latin typeface="Arial"/>
            </a:endParaRPr>
          </a:p>
          <a:p>
            <a:pPr algn="ctr">
              <a:defRPr/>
            </a:pPr>
            <a:r>
              <a:rPr lang="nl-NL" b="1" i="1" dirty="0">
                <a:solidFill>
                  <a:srgbClr val="FFFFFF"/>
                </a:solidFill>
                <a:latin typeface="Arial"/>
              </a:rPr>
              <a:t>28%</a:t>
            </a:r>
          </a:p>
        </p:txBody>
      </p:sp>
      <p:sp>
        <p:nvSpPr>
          <p:cNvPr id="52" name="Rectangle 12">
            <a:extLst>
              <a:ext uri="{FF2B5EF4-FFF2-40B4-BE49-F238E27FC236}">
                <a16:creationId xmlns:a16="http://schemas.microsoft.com/office/drawing/2014/main" id="{AD199ABA-D90E-4380-B1F0-24F21116E622}"/>
              </a:ext>
            </a:extLst>
          </p:cNvPr>
          <p:cNvSpPr/>
          <p:nvPr/>
        </p:nvSpPr>
        <p:spPr bwMode="ltGray">
          <a:xfrm>
            <a:off x="749301" y="1809254"/>
            <a:ext cx="3525254" cy="2553801"/>
          </a:xfrm>
          <a:prstGeom prst="rect">
            <a:avLst/>
          </a:prstGeom>
          <a:solidFill>
            <a:srgbClr val="4BACC6"/>
          </a:solidFill>
          <a:ln w="12700" cap="flat" cmpd="sng" algn="ctr">
            <a:no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lgn="ctr">
              <a:lnSpc>
                <a:spcPct val="115000"/>
              </a:lnSpc>
            </a:pPr>
            <a:r>
              <a:rPr lang="nl-NL" sz="2400" b="1" dirty="0">
                <a:solidFill>
                  <a:srgbClr val="FFFFFF"/>
                </a:solidFill>
                <a:latin typeface="Arial"/>
              </a:rPr>
              <a:t>Vrouwen werken minder uren</a:t>
            </a:r>
          </a:p>
          <a:p>
            <a:pPr lvl="0" algn="ctr">
              <a:lnSpc>
                <a:spcPct val="115000"/>
              </a:lnSpc>
            </a:pPr>
            <a:endParaRPr lang="nl-NL" sz="1400" b="1" dirty="0">
              <a:solidFill>
                <a:srgbClr val="FFFFFF"/>
              </a:solidFill>
              <a:latin typeface="Arial"/>
            </a:endParaRPr>
          </a:p>
          <a:p>
            <a:pPr lvl="0" algn="ctr">
              <a:lnSpc>
                <a:spcPct val="115000"/>
              </a:lnSpc>
            </a:pPr>
            <a:r>
              <a:rPr lang="nl-NL" b="1" i="1" dirty="0">
                <a:solidFill>
                  <a:srgbClr val="FFFFFF"/>
                </a:solidFill>
                <a:latin typeface="Arial"/>
              </a:rPr>
              <a:t>54%</a:t>
            </a:r>
          </a:p>
        </p:txBody>
      </p:sp>
      <p:sp>
        <p:nvSpPr>
          <p:cNvPr id="27" name="Rectangle 12">
            <a:extLst>
              <a:ext uri="{FF2B5EF4-FFF2-40B4-BE49-F238E27FC236}">
                <a16:creationId xmlns:a16="http://schemas.microsoft.com/office/drawing/2014/main" id="{AD199ABA-D90E-4380-B1F0-24F21116E622}"/>
              </a:ext>
            </a:extLst>
          </p:cNvPr>
          <p:cNvSpPr/>
          <p:nvPr/>
        </p:nvSpPr>
        <p:spPr bwMode="ltGray">
          <a:xfrm>
            <a:off x="7495221" y="3363828"/>
            <a:ext cx="1698101" cy="101282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defTabSz="914423">
              <a:defRPr/>
            </a:pPr>
            <a:r>
              <a:rPr lang="nl-NL" sz="1300" b="1" dirty="0">
                <a:solidFill>
                  <a:srgbClr val="FFFFFF"/>
                </a:solidFill>
                <a:latin typeface="Arial"/>
              </a:rPr>
              <a:t>Vrouwen minder arbeidsparticipatie</a:t>
            </a:r>
          </a:p>
          <a:p>
            <a:pPr algn="ctr" defTabSz="914423">
              <a:defRPr/>
            </a:pPr>
            <a:endParaRPr lang="nl-NL" sz="2000" b="1" dirty="0">
              <a:solidFill>
                <a:srgbClr val="FFFFFF"/>
              </a:solidFill>
              <a:latin typeface="Arial"/>
            </a:endParaRPr>
          </a:p>
          <a:p>
            <a:pPr algn="ctr" defTabSz="914423">
              <a:defRPr/>
            </a:pPr>
            <a:r>
              <a:rPr lang="nl-NL" b="1" dirty="0">
                <a:solidFill>
                  <a:srgbClr val="FFFFFF"/>
                </a:solidFill>
                <a:latin typeface="Arial"/>
              </a:rPr>
              <a:t> </a:t>
            </a:r>
            <a:r>
              <a:rPr lang="nl-NL" b="1" i="1" dirty="0">
                <a:solidFill>
                  <a:srgbClr val="FFFFFF"/>
                </a:solidFill>
                <a:latin typeface="Arial"/>
              </a:rPr>
              <a:t>18%</a:t>
            </a:r>
            <a:endParaRPr lang="en-AU" b="1" i="1" kern="0" dirty="0">
              <a:solidFill>
                <a:srgbClr val="FFFFFF"/>
              </a:solidFill>
              <a:latin typeface="Arial"/>
            </a:endParaRPr>
          </a:p>
        </p:txBody>
      </p:sp>
      <p:sp>
        <p:nvSpPr>
          <p:cNvPr id="20" name="Titel 1">
            <a:extLst>
              <a:ext uri="{FF2B5EF4-FFF2-40B4-BE49-F238E27FC236}">
                <a16:creationId xmlns:a16="http://schemas.microsoft.com/office/drawing/2014/main" id="{4B3EA0C1-3D20-47FD-80C9-B99213A08F70}"/>
              </a:ext>
            </a:extLst>
          </p:cNvPr>
          <p:cNvSpPr txBox="1">
            <a:spLocks/>
          </p:cNvSpPr>
          <p:nvPr/>
        </p:nvSpPr>
        <p:spPr>
          <a:xfrm>
            <a:off x="749301" y="541506"/>
            <a:ext cx="10947031" cy="10128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mj-ea"/>
                <a:cs typeface="Calibri" panose="020F0502020204030204" pitchFamily="34" charset="0"/>
              </a:defRPr>
            </a:lvl1pPr>
          </a:lstStyle>
          <a:p>
            <a:r>
              <a:rPr lang="nl-NL" sz="3600" dirty="0"/>
              <a:t>Meerdere factoren dragen hieraan bij </a:t>
            </a:r>
            <a:endParaRPr lang="nl-NL" sz="4000" dirty="0"/>
          </a:p>
        </p:txBody>
      </p:sp>
      <p:sp>
        <p:nvSpPr>
          <p:cNvPr id="2" name="Rectangle 21">
            <a:extLst>
              <a:ext uri="{FF2B5EF4-FFF2-40B4-BE49-F238E27FC236}">
                <a16:creationId xmlns:a16="http://schemas.microsoft.com/office/drawing/2014/main" id="{8FD4A9B6-13EA-250C-160E-7C0AD38ADC3B}"/>
              </a:ext>
            </a:extLst>
          </p:cNvPr>
          <p:cNvSpPr/>
          <p:nvPr/>
        </p:nvSpPr>
        <p:spPr>
          <a:xfrm>
            <a:off x="9116140" y="5587274"/>
            <a:ext cx="3075860"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accent2"/>
                </a:solidFill>
                <a:latin typeface="GarageGothic-Black"/>
                <a:hlinkClick r:id="rId3"/>
              </a:rPr>
              <a:t>Bron</a:t>
            </a:r>
            <a:r>
              <a:rPr lang="en-US" sz="1400" dirty="0">
                <a:solidFill>
                  <a:schemeClr val="accent2"/>
                </a:solidFill>
                <a:latin typeface="GarageGothic-Black"/>
                <a:hlinkClick r:id="" action="ppaction://noactio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solidFill>
                <a:latin typeface="GarageGothic-Black"/>
                <a:hlinkClick r:id="" action="ppaction://noaction"/>
              </a:rPr>
              <a:t>The 2024 pension adequacy report</a:t>
            </a:r>
            <a:endParaRPr lang="en-US" sz="1400" dirty="0">
              <a:solidFill>
                <a:schemeClr val="accent2"/>
              </a:solidFill>
              <a:latin typeface="GarageGothic-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28A532"/>
                </a:solidFill>
                <a:latin typeface="GarageGothic-Black"/>
                <a:hlinkClick r:id="rId4"/>
              </a:rPr>
              <a:t>Pensioenmonitor meting 2024</a:t>
            </a:r>
            <a:endParaRPr kumimoji="0" lang="en-AU" sz="1400" i="0" u="none" strike="noStrike" kern="1200" cap="none" spc="0" normalizeH="0" baseline="0" noProof="0" dirty="0">
              <a:ln>
                <a:noFill/>
              </a:ln>
              <a:solidFill>
                <a:srgbClr val="28A532"/>
              </a:solidFill>
              <a:effectLst/>
              <a:uLnTx/>
              <a:uFillTx/>
              <a:latin typeface="GarageGothic-Black"/>
            </a:endParaRPr>
          </a:p>
        </p:txBody>
      </p:sp>
      <p:sp>
        <p:nvSpPr>
          <p:cNvPr id="5" name="Tijdelijke aanduiding voor tekst 2">
            <a:extLst>
              <a:ext uri="{FF2B5EF4-FFF2-40B4-BE49-F238E27FC236}">
                <a16:creationId xmlns:a16="http://schemas.microsoft.com/office/drawing/2014/main" id="{C2DB9FEE-4718-F1BD-EDDE-4483020CCA1D}"/>
              </a:ext>
            </a:extLst>
          </p:cNvPr>
          <p:cNvSpPr txBox="1">
            <a:spLocks/>
          </p:cNvSpPr>
          <p:nvPr/>
        </p:nvSpPr>
        <p:spPr>
          <a:xfrm>
            <a:off x="153486" y="4929331"/>
            <a:ext cx="12038514" cy="549050"/>
          </a:xfrm>
          <a:prstGeom prst="rect">
            <a:avLst/>
          </a:prstGeom>
        </p:spPr>
        <p:txBody>
          <a:bodyPr numCol="1">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buFont typeface="Wingdings" panose="05000000000000000000" pitchFamily="2" charset="2"/>
              <a:buChar char="Ø"/>
            </a:pPr>
            <a:r>
              <a:rPr lang="nl-NL" dirty="0">
                <a:solidFill>
                  <a:srgbClr val="641C76"/>
                </a:solidFill>
              </a:rPr>
              <a:t>Vrouwen zeggen minder bezig te zijn met pensioen en minder op hoogte te zijn van pensioensituatie</a:t>
            </a:r>
          </a:p>
          <a:p>
            <a:pPr marL="800100" lvl="1" indent="-342900">
              <a:buFont typeface="Arial" panose="020B0604020202020204" pitchFamily="34" charset="0"/>
              <a:buChar char="•"/>
            </a:pPr>
            <a:endParaRPr lang="nl-NL" dirty="0">
              <a:solidFill>
                <a:srgbClr val="641C76"/>
              </a:solidFill>
            </a:endParaRPr>
          </a:p>
        </p:txBody>
      </p:sp>
      <p:sp>
        <p:nvSpPr>
          <p:cNvPr id="3" name="Rectangle 7">
            <a:extLst>
              <a:ext uri="{FF2B5EF4-FFF2-40B4-BE49-F238E27FC236}">
                <a16:creationId xmlns:a16="http://schemas.microsoft.com/office/drawing/2014/main" id="{C6471AC6-380C-AE82-E139-72C33077333A}"/>
              </a:ext>
            </a:extLst>
          </p:cNvPr>
          <p:cNvSpPr/>
          <p:nvPr/>
        </p:nvSpPr>
        <p:spPr bwMode="ltGray">
          <a:xfrm>
            <a:off x="9740900" y="2120607"/>
            <a:ext cx="2222500" cy="2242448"/>
          </a:xfrm>
          <a:prstGeom prst="rect">
            <a:avLst/>
          </a:prstGeom>
          <a:solidFill>
            <a:schemeClr val="tx1"/>
          </a:solidFill>
          <a:ln w="12700" cap="flat" cmpd="sng" algn="ctr">
            <a:no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defRPr/>
            </a:pPr>
            <a:r>
              <a:rPr lang="nl-NL" sz="3200" b="1" dirty="0">
                <a:solidFill>
                  <a:srgbClr val="FFFFFF"/>
                </a:solidFill>
                <a:latin typeface="Arial"/>
              </a:rPr>
              <a:t>?</a:t>
            </a:r>
          </a:p>
        </p:txBody>
      </p:sp>
    </p:spTree>
    <p:extLst>
      <p:ext uri="{BB962C8B-B14F-4D97-AF65-F5344CB8AC3E}">
        <p14:creationId xmlns:p14="http://schemas.microsoft.com/office/powerpoint/2010/main" val="122057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27" grpId="0" animBg="1"/>
      <p:bldP spid="5"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451B8-799B-CB3F-F9FE-0F4AF8F888FA}"/>
              </a:ext>
            </a:extLst>
          </p:cNvPr>
          <p:cNvSpPr>
            <a:spLocks noGrp="1"/>
          </p:cNvSpPr>
          <p:nvPr>
            <p:ph type="title"/>
          </p:nvPr>
        </p:nvSpPr>
        <p:spPr/>
        <p:txBody>
          <a:bodyPr/>
          <a:lstStyle/>
          <a:p>
            <a:r>
              <a:rPr lang="nl-NL" dirty="0"/>
              <a:t>Ik heb meer zicht dan mijn partner op ....</a:t>
            </a:r>
          </a:p>
        </p:txBody>
      </p:sp>
      <p:sp>
        <p:nvSpPr>
          <p:cNvPr id="4" name="Tijdelijke aanduiding voor inhoud 3">
            <a:extLst>
              <a:ext uri="{FF2B5EF4-FFF2-40B4-BE49-F238E27FC236}">
                <a16:creationId xmlns:a16="http://schemas.microsoft.com/office/drawing/2014/main" id="{48390EF9-C27A-F8C0-A940-07F43ECF2B1A}"/>
              </a:ext>
            </a:extLst>
          </p:cNvPr>
          <p:cNvSpPr>
            <a:spLocks noGrp="1"/>
          </p:cNvSpPr>
          <p:nvPr>
            <p:ph sz="quarter" idx="13"/>
          </p:nvPr>
        </p:nvSpPr>
        <p:spPr/>
        <p:txBody>
          <a:bodyPr/>
          <a:lstStyle/>
          <a:p>
            <a:endParaRPr lang="nl-NL"/>
          </a:p>
        </p:txBody>
      </p:sp>
      <p:sp>
        <p:nvSpPr>
          <p:cNvPr id="5" name="Tijdelijke aanduiding voor tekst 4">
            <a:extLst>
              <a:ext uri="{FF2B5EF4-FFF2-40B4-BE49-F238E27FC236}">
                <a16:creationId xmlns:a16="http://schemas.microsoft.com/office/drawing/2014/main" id="{E37C9105-7275-4A90-B9A6-6EE86D67EE85}"/>
              </a:ext>
            </a:extLst>
          </p:cNvPr>
          <p:cNvSpPr>
            <a:spLocks noGrp="1"/>
          </p:cNvSpPr>
          <p:nvPr>
            <p:ph type="body" sz="quarter" idx="10"/>
          </p:nvPr>
        </p:nvSpPr>
        <p:spPr>
          <a:xfrm>
            <a:off x="282114" y="2261204"/>
            <a:ext cx="3247020" cy="631104"/>
          </a:xfrm>
        </p:spPr>
        <p:txBody>
          <a:bodyPr/>
          <a:lstStyle/>
          <a:p>
            <a:r>
              <a:rPr lang="nl-NL" dirty="0"/>
              <a:t>Eigen pensioensituatie</a:t>
            </a:r>
          </a:p>
        </p:txBody>
      </p:sp>
      <p:pic>
        <p:nvPicPr>
          <p:cNvPr id="1026" name="Picture 2" descr="200 Who's Most Likely To Questions - Parade">
            <a:extLst>
              <a:ext uri="{FF2B5EF4-FFF2-40B4-BE49-F238E27FC236}">
                <a16:creationId xmlns:a16="http://schemas.microsoft.com/office/drawing/2014/main" id="{1ED648A6-2CFF-EBA5-F667-BB4267A3D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38" r="12312"/>
          <a:stretch/>
        </p:blipFill>
        <p:spPr bwMode="auto">
          <a:xfrm>
            <a:off x="5380550" y="1775873"/>
            <a:ext cx="5235332" cy="42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8E5081C-1099-2241-2515-A5F2F56A9370}"/>
              </a:ext>
            </a:extLst>
          </p:cNvPr>
          <p:cNvPicPr>
            <a:picLocks noChangeAspect="1"/>
          </p:cNvPicPr>
          <p:nvPr/>
        </p:nvPicPr>
        <p:blipFill>
          <a:blip r:embed="rId3">
            <a:clrChange>
              <a:clrFrom>
                <a:srgbClr val="F4F4F6"/>
              </a:clrFrom>
              <a:clrTo>
                <a:srgbClr val="F4F4F6">
                  <a:alpha val="0"/>
                </a:srgbClr>
              </a:clrTo>
            </a:clrChange>
          </a:blip>
          <a:stretch>
            <a:fillRect/>
          </a:stretch>
        </p:blipFill>
        <p:spPr>
          <a:xfrm>
            <a:off x="4469603" y="1319551"/>
            <a:ext cx="595824" cy="631103"/>
          </a:xfrm>
          <a:prstGeom prst="rect">
            <a:avLst/>
          </a:prstGeom>
        </p:spPr>
      </p:pic>
      <p:pic>
        <p:nvPicPr>
          <p:cNvPr id="7" name="Afbeelding 6">
            <a:extLst>
              <a:ext uri="{FF2B5EF4-FFF2-40B4-BE49-F238E27FC236}">
                <a16:creationId xmlns:a16="http://schemas.microsoft.com/office/drawing/2014/main" id="{7BF63B28-372A-F979-443F-E97387EA90E3}"/>
              </a:ext>
            </a:extLst>
          </p:cNvPr>
          <p:cNvPicPr>
            <a:picLocks noChangeAspect="1"/>
          </p:cNvPicPr>
          <p:nvPr/>
        </p:nvPicPr>
        <p:blipFill>
          <a:blip r:embed="rId4">
            <a:clrChange>
              <a:clrFrom>
                <a:srgbClr val="F4F4F6"/>
              </a:clrFrom>
              <a:clrTo>
                <a:srgbClr val="F4F4F6">
                  <a:alpha val="0"/>
                </a:srgbClr>
              </a:clrTo>
            </a:clrChange>
          </a:blip>
          <a:stretch>
            <a:fillRect/>
          </a:stretch>
        </p:blipFill>
        <p:spPr>
          <a:xfrm>
            <a:off x="11058072" y="1218719"/>
            <a:ext cx="486652" cy="693110"/>
          </a:xfrm>
          <a:prstGeom prst="rect">
            <a:avLst/>
          </a:prstGeom>
        </p:spPr>
      </p:pic>
      <p:sp>
        <p:nvSpPr>
          <p:cNvPr id="8" name="Tijdelijke aanduiding voor tekst 4">
            <a:extLst>
              <a:ext uri="{FF2B5EF4-FFF2-40B4-BE49-F238E27FC236}">
                <a16:creationId xmlns:a16="http://schemas.microsoft.com/office/drawing/2014/main" id="{58D8B18A-A25A-D9AC-2B04-908D4BDE29BD}"/>
              </a:ext>
            </a:extLst>
          </p:cNvPr>
          <p:cNvSpPr txBox="1">
            <a:spLocks/>
          </p:cNvSpPr>
          <p:nvPr/>
        </p:nvSpPr>
        <p:spPr>
          <a:xfrm>
            <a:off x="282114" y="3436189"/>
            <a:ext cx="3247020" cy="631104"/>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Dagelijkse geldzaken</a:t>
            </a:r>
          </a:p>
        </p:txBody>
      </p:sp>
      <p:sp>
        <p:nvSpPr>
          <p:cNvPr id="9" name="Tijdelijke aanduiding voor tekst 4">
            <a:extLst>
              <a:ext uri="{FF2B5EF4-FFF2-40B4-BE49-F238E27FC236}">
                <a16:creationId xmlns:a16="http://schemas.microsoft.com/office/drawing/2014/main" id="{60F8F087-9919-FF45-4A6D-DB8ED1B2CB98}"/>
              </a:ext>
            </a:extLst>
          </p:cNvPr>
          <p:cNvSpPr txBox="1">
            <a:spLocks/>
          </p:cNvSpPr>
          <p:nvPr/>
        </p:nvSpPr>
        <p:spPr>
          <a:xfrm>
            <a:off x="282114" y="4561382"/>
            <a:ext cx="3773750" cy="631104"/>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Toekomstgericht geldzaken</a:t>
            </a:r>
          </a:p>
        </p:txBody>
      </p:sp>
      <p:sp>
        <p:nvSpPr>
          <p:cNvPr id="10" name="Tijdelijke aanduiding voor tekst 4">
            <a:extLst>
              <a:ext uri="{FF2B5EF4-FFF2-40B4-BE49-F238E27FC236}">
                <a16:creationId xmlns:a16="http://schemas.microsoft.com/office/drawing/2014/main" id="{582B7CF7-34B9-DC2B-4D2D-1E62BDDE0E4C}"/>
              </a:ext>
            </a:extLst>
          </p:cNvPr>
          <p:cNvSpPr txBox="1">
            <a:spLocks/>
          </p:cNvSpPr>
          <p:nvPr/>
        </p:nvSpPr>
        <p:spPr>
          <a:xfrm>
            <a:off x="4455001" y="2258802"/>
            <a:ext cx="872798" cy="631104"/>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t>47%</a:t>
            </a:r>
            <a:r>
              <a:rPr lang="nl-NL" dirty="0"/>
              <a:t> </a:t>
            </a:r>
          </a:p>
        </p:txBody>
      </p:sp>
      <p:sp>
        <p:nvSpPr>
          <p:cNvPr id="11" name="Tijdelijke aanduiding voor tekst 4">
            <a:extLst>
              <a:ext uri="{FF2B5EF4-FFF2-40B4-BE49-F238E27FC236}">
                <a16:creationId xmlns:a16="http://schemas.microsoft.com/office/drawing/2014/main" id="{11B81DAB-8A28-2E5B-4F77-F6C0C5E57D47}"/>
              </a:ext>
            </a:extLst>
          </p:cNvPr>
          <p:cNvSpPr txBox="1">
            <a:spLocks/>
          </p:cNvSpPr>
          <p:nvPr/>
        </p:nvSpPr>
        <p:spPr>
          <a:xfrm>
            <a:off x="4469603" y="3419609"/>
            <a:ext cx="872798" cy="631104"/>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t>47%</a:t>
            </a:r>
            <a:r>
              <a:rPr lang="nl-NL" dirty="0"/>
              <a:t> </a:t>
            </a:r>
          </a:p>
        </p:txBody>
      </p:sp>
      <p:sp>
        <p:nvSpPr>
          <p:cNvPr id="12" name="Tijdelijke aanduiding voor tekst 4">
            <a:extLst>
              <a:ext uri="{FF2B5EF4-FFF2-40B4-BE49-F238E27FC236}">
                <a16:creationId xmlns:a16="http://schemas.microsoft.com/office/drawing/2014/main" id="{702C2DD6-5FEE-7903-7239-0C8A5AE84B0D}"/>
              </a:ext>
            </a:extLst>
          </p:cNvPr>
          <p:cNvSpPr txBox="1">
            <a:spLocks/>
          </p:cNvSpPr>
          <p:nvPr/>
        </p:nvSpPr>
        <p:spPr>
          <a:xfrm>
            <a:off x="4477376" y="4561382"/>
            <a:ext cx="872798" cy="631104"/>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t>44%</a:t>
            </a:r>
            <a:r>
              <a:rPr lang="nl-NL" dirty="0"/>
              <a:t> </a:t>
            </a:r>
          </a:p>
        </p:txBody>
      </p:sp>
      <p:sp>
        <p:nvSpPr>
          <p:cNvPr id="13" name="Tijdelijke aanduiding voor tekst 4">
            <a:extLst>
              <a:ext uri="{FF2B5EF4-FFF2-40B4-BE49-F238E27FC236}">
                <a16:creationId xmlns:a16="http://schemas.microsoft.com/office/drawing/2014/main" id="{58343821-2E17-2BF6-05B2-BE30493EA5BD}"/>
              </a:ext>
            </a:extLst>
          </p:cNvPr>
          <p:cNvSpPr txBox="1">
            <a:spLocks/>
          </p:cNvSpPr>
          <p:nvPr/>
        </p:nvSpPr>
        <p:spPr>
          <a:xfrm>
            <a:off x="10956472" y="2136210"/>
            <a:ext cx="872798" cy="631104"/>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t>24%</a:t>
            </a:r>
            <a:r>
              <a:rPr lang="nl-NL" dirty="0"/>
              <a:t> </a:t>
            </a:r>
          </a:p>
        </p:txBody>
      </p:sp>
      <p:sp>
        <p:nvSpPr>
          <p:cNvPr id="14" name="Tijdelijke aanduiding voor tekst 4">
            <a:extLst>
              <a:ext uri="{FF2B5EF4-FFF2-40B4-BE49-F238E27FC236}">
                <a16:creationId xmlns:a16="http://schemas.microsoft.com/office/drawing/2014/main" id="{C096A213-CD68-7752-5061-66D0CAB742CA}"/>
              </a:ext>
            </a:extLst>
          </p:cNvPr>
          <p:cNvSpPr txBox="1">
            <a:spLocks/>
          </p:cNvSpPr>
          <p:nvPr/>
        </p:nvSpPr>
        <p:spPr>
          <a:xfrm>
            <a:off x="10969172" y="3338250"/>
            <a:ext cx="872798" cy="631104"/>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t>26%</a:t>
            </a:r>
            <a:r>
              <a:rPr lang="nl-NL" dirty="0"/>
              <a:t> </a:t>
            </a:r>
          </a:p>
        </p:txBody>
      </p:sp>
      <p:sp>
        <p:nvSpPr>
          <p:cNvPr id="15" name="Tijdelijke aanduiding voor tekst 4">
            <a:extLst>
              <a:ext uri="{FF2B5EF4-FFF2-40B4-BE49-F238E27FC236}">
                <a16:creationId xmlns:a16="http://schemas.microsoft.com/office/drawing/2014/main" id="{15A7A6C9-C7BA-2085-D1D3-39720D831797}"/>
              </a:ext>
            </a:extLst>
          </p:cNvPr>
          <p:cNvSpPr txBox="1">
            <a:spLocks/>
          </p:cNvSpPr>
          <p:nvPr/>
        </p:nvSpPr>
        <p:spPr>
          <a:xfrm>
            <a:off x="11011058" y="4471439"/>
            <a:ext cx="872798" cy="631104"/>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t>29%</a:t>
            </a:r>
            <a:r>
              <a:rPr lang="nl-NL" dirty="0"/>
              <a:t> </a:t>
            </a:r>
          </a:p>
        </p:txBody>
      </p:sp>
      <p:sp>
        <p:nvSpPr>
          <p:cNvPr id="16" name="Rechthoek 15">
            <a:extLst>
              <a:ext uri="{FF2B5EF4-FFF2-40B4-BE49-F238E27FC236}">
                <a16:creationId xmlns:a16="http://schemas.microsoft.com/office/drawing/2014/main" id="{7BB0AA46-65B2-D86F-6013-53E21CA291FA}"/>
              </a:ext>
            </a:extLst>
          </p:cNvPr>
          <p:cNvSpPr/>
          <p:nvPr/>
        </p:nvSpPr>
        <p:spPr>
          <a:xfrm>
            <a:off x="10956472" y="2147743"/>
            <a:ext cx="701635" cy="455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744E341-6E8D-3F17-9B44-B57664754713}"/>
              </a:ext>
            </a:extLst>
          </p:cNvPr>
          <p:cNvSpPr/>
          <p:nvPr/>
        </p:nvSpPr>
        <p:spPr>
          <a:xfrm>
            <a:off x="4455001" y="2290492"/>
            <a:ext cx="701635" cy="4551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3CFF5C2C-1445-F6FB-AFE8-934E662EE4EE}"/>
              </a:ext>
            </a:extLst>
          </p:cNvPr>
          <p:cNvSpPr/>
          <p:nvPr/>
        </p:nvSpPr>
        <p:spPr>
          <a:xfrm>
            <a:off x="10969172" y="3316143"/>
            <a:ext cx="701635" cy="455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075B4532-6141-D7C6-FFFB-B867B103A309}"/>
              </a:ext>
            </a:extLst>
          </p:cNvPr>
          <p:cNvSpPr/>
          <p:nvPr/>
        </p:nvSpPr>
        <p:spPr>
          <a:xfrm>
            <a:off x="4467701" y="3458892"/>
            <a:ext cx="701635" cy="4551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0D23837C-8A34-264F-0249-F5196991FA14}"/>
              </a:ext>
            </a:extLst>
          </p:cNvPr>
          <p:cNvSpPr/>
          <p:nvPr/>
        </p:nvSpPr>
        <p:spPr>
          <a:xfrm>
            <a:off x="10981872" y="4446443"/>
            <a:ext cx="701635" cy="455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C46D6546-1C0C-39F6-BD3E-3AAC8676AB0E}"/>
              </a:ext>
            </a:extLst>
          </p:cNvPr>
          <p:cNvSpPr/>
          <p:nvPr/>
        </p:nvSpPr>
        <p:spPr>
          <a:xfrm>
            <a:off x="4480401" y="4589192"/>
            <a:ext cx="701635" cy="4551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extLst>
              <a:ext uri="{FF2B5EF4-FFF2-40B4-BE49-F238E27FC236}">
                <a16:creationId xmlns:a16="http://schemas.microsoft.com/office/drawing/2014/main" id="{8661308A-C7B7-B801-E630-05C58F9FF60A}"/>
              </a:ext>
            </a:extLst>
          </p:cNvPr>
          <p:cNvSpPr/>
          <p:nvPr/>
        </p:nvSpPr>
        <p:spPr>
          <a:xfrm>
            <a:off x="10615882" y="5523596"/>
            <a:ext cx="1558232"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1"/>
              </a:solidFill>
              <a:latin typeface="GarageGothic-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accent1"/>
                </a:solidFill>
                <a:latin typeface="GarageGothic-Black"/>
              </a:rPr>
              <a:t>Bron</a:t>
            </a:r>
            <a:r>
              <a:rPr lang="en-US" sz="1400" dirty="0">
                <a:solidFill>
                  <a:schemeClr val="accent1"/>
                </a:solidFill>
                <a:latin typeface="GarageGothic-Black"/>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latin typeface="GarageGothic-Black"/>
                <a:hlinkClick r:id="rId5"/>
              </a:rPr>
              <a:t>Pensioenmonitor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latin typeface="GarageGothic-Black"/>
                <a:hlinkClick r:id="rId5"/>
              </a:rPr>
              <a:t> – meting 2024</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spTree>
    <p:extLst>
      <p:ext uri="{BB962C8B-B14F-4D97-AF65-F5344CB8AC3E}">
        <p14:creationId xmlns:p14="http://schemas.microsoft.com/office/powerpoint/2010/main" val="340131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F48C5-4336-7D49-B650-C26CF349EA36}"/>
              </a:ext>
            </a:extLst>
          </p:cNvPr>
          <p:cNvSpPr>
            <a:spLocks noGrp="1"/>
          </p:cNvSpPr>
          <p:nvPr>
            <p:ph type="title"/>
          </p:nvPr>
        </p:nvSpPr>
        <p:spPr>
          <a:xfrm>
            <a:off x="800100" y="552449"/>
            <a:ext cx="11391900" cy="1012825"/>
          </a:xfrm>
        </p:spPr>
        <p:txBody>
          <a:bodyPr>
            <a:noAutofit/>
          </a:bodyPr>
          <a:lstStyle/>
          <a:p>
            <a:r>
              <a:rPr lang="nl-NL" sz="3600" dirty="0"/>
              <a:t>Vrouwen zeggen minder te weten over pensioen</a:t>
            </a:r>
          </a:p>
        </p:txBody>
      </p:sp>
      <p:graphicFrame>
        <p:nvGraphicFramePr>
          <p:cNvPr id="12" name="Table 11">
            <a:extLst>
              <a:ext uri="{FF2B5EF4-FFF2-40B4-BE49-F238E27FC236}">
                <a16:creationId xmlns:a16="http://schemas.microsoft.com/office/drawing/2014/main" id="{81BA7120-A509-4DBC-BE79-A21A9BAFD932}"/>
              </a:ext>
            </a:extLst>
          </p:cNvPr>
          <p:cNvGraphicFramePr>
            <a:graphicFrameLocks noGrp="1"/>
          </p:cNvGraphicFramePr>
          <p:nvPr>
            <p:extLst>
              <p:ext uri="{D42A27DB-BD31-4B8C-83A1-F6EECF244321}">
                <p14:modId xmlns:p14="http://schemas.microsoft.com/office/powerpoint/2010/main" val="1547615738"/>
              </p:ext>
            </p:extLst>
          </p:nvPr>
        </p:nvGraphicFramePr>
        <p:xfrm>
          <a:off x="7598219" y="1257467"/>
          <a:ext cx="4087050" cy="4155174"/>
        </p:xfrm>
        <a:graphic>
          <a:graphicData uri="http://schemas.openxmlformats.org/drawingml/2006/table">
            <a:tbl>
              <a:tblPr firstRow="1" bandRow="1"/>
              <a:tblGrid>
                <a:gridCol w="1331940">
                  <a:extLst>
                    <a:ext uri="{9D8B030D-6E8A-4147-A177-3AD203B41FA5}">
                      <a16:colId xmlns:a16="http://schemas.microsoft.com/office/drawing/2014/main" val="3844495758"/>
                    </a:ext>
                  </a:extLst>
                </a:gridCol>
                <a:gridCol w="1000898">
                  <a:extLst>
                    <a:ext uri="{9D8B030D-6E8A-4147-A177-3AD203B41FA5}">
                      <a16:colId xmlns:a16="http://schemas.microsoft.com/office/drawing/2014/main" val="3193620167"/>
                    </a:ext>
                  </a:extLst>
                </a:gridCol>
                <a:gridCol w="1754212">
                  <a:extLst>
                    <a:ext uri="{9D8B030D-6E8A-4147-A177-3AD203B41FA5}">
                      <a16:colId xmlns:a16="http://schemas.microsoft.com/office/drawing/2014/main" val="4029533175"/>
                    </a:ext>
                  </a:extLst>
                </a:gridCol>
              </a:tblGrid>
              <a:tr h="489448">
                <a:tc gridSpan="3">
                  <a:txBody>
                    <a:bodyPr/>
                    <a:lstStyle/>
                    <a:p>
                      <a:pPr algn="ctr"/>
                      <a:endParaRPr lang="nl-NL" sz="1800" b="1" noProof="0" dirty="0">
                        <a:solidFill>
                          <a:srgbClr val="28A532"/>
                        </a:solidFill>
                      </a:endParaRP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r>
                        <a:rPr lang="nl-NL" sz="1200" b="1" noProof="0" dirty="0">
                          <a:solidFill>
                            <a:srgbClr val="28A532"/>
                          </a:solidFill>
                        </a:rPr>
                        <a:t>(Helemaal)</a:t>
                      </a:r>
                      <a:r>
                        <a:rPr lang="nl-NL" sz="1200" b="1" baseline="0" noProof="0" dirty="0">
                          <a:solidFill>
                            <a:srgbClr val="28A532"/>
                          </a:solidFill>
                        </a:rPr>
                        <a:t> </a:t>
                      </a:r>
                      <a:r>
                        <a:rPr lang="nl-NL" sz="1200" b="1" noProof="0" dirty="0">
                          <a:solidFill>
                            <a:srgbClr val="28A532"/>
                          </a:solidFill>
                        </a:rPr>
                        <a:t>mee</a:t>
                      </a:r>
                      <a:r>
                        <a:rPr lang="nl-NL" sz="1200" b="1" baseline="0" noProof="0" dirty="0">
                          <a:solidFill>
                            <a:srgbClr val="28A532"/>
                          </a:solidFill>
                        </a:rPr>
                        <a:t> eens</a:t>
                      </a:r>
                      <a:endParaRPr lang="nl-NL" sz="1200" b="1" noProof="0" dirty="0">
                        <a:solidFill>
                          <a:srgbClr val="28A532"/>
                        </a:solidFill>
                      </a:endParaRP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nl-NL" sz="800" dirty="0"/>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409429"/>
                  </a:ext>
                </a:extLst>
              </a:tr>
              <a:tr h="577607">
                <a:tc>
                  <a:txBody>
                    <a:bodyPr/>
                    <a:lstStyle/>
                    <a:p>
                      <a:pPr algn="ctr"/>
                      <a:r>
                        <a:rPr lang="nl-NL" sz="1800" b="1" noProof="0" dirty="0"/>
                        <a:t>Totaal</a:t>
                      </a:r>
                    </a:p>
                  </a:txBody>
                  <a:tcP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NL" sz="1800" b="1" noProof="0" dirty="0">
                          <a:solidFill>
                            <a:schemeClr val="tx1"/>
                          </a:solidFill>
                        </a:rPr>
                        <a:t>Mannen</a:t>
                      </a:r>
                    </a:p>
                  </a:txBody>
                  <a:tcPr>
                    <a:lnL>
                      <a:noFill/>
                    </a:lnL>
                    <a:lnR>
                      <a:noFill/>
                    </a:lnR>
                    <a:lnT>
                      <a:noFill/>
                    </a:lnT>
                    <a:lnB w="6350" cmpd="sng">
                      <a:noFill/>
                      <a:prstDash val="dash"/>
                    </a:lnB>
                    <a:lnTlToBr w="12700" cmpd="sng">
                      <a:noFill/>
                      <a:prstDash val="solid"/>
                    </a:lnTlToBr>
                    <a:lnBlToTr w="12700" cmpd="sng">
                      <a:noFill/>
                      <a:prstDash val="solid"/>
                    </a:lnBlToTr>
                  </a:tcPr>
                </a:tc>
                <a:tc>
                  <a:txBody>
                    <a:bodyPr/>
                    <a:lstStyle/>
                    <a:p>
                      <a:pPr algn="ctr"/>
                      <a:r>
                        <a:rPr lang="nl-NL" sz="1800" b="1" noProof="0" dirty="0">
                          <a:solidFill>
                            <a:schemeClr val="tx1"/>
                          </a:solidFill>
                        </a:rPr>
                        <a:t>Vrouwen</a:t>
                      </a:r>
                    </a:p>
                  </a:txBody>
                  <a:tcPr>
                    <a:lnL>
                      <a:noFill/>
                    </a:lnL>
                    <a:lnR>
                      <a:noFill/>
                    </a:lnR>
                    <a:lnT>
                      <a:noFill/>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4074575779"/>
                  </a:ext>
                </a:extLst>
              </a:tr>
              <a:tr h="1029373">
                <a:tc>
                  <a:txBody>
                    <a:bodyPr/>
                    <a:lstStyle/>
                    <a:p>
                      <a:pPr algn="ctr"/>
                      <a:r>
                        <a:rPr lang="nl-NL" sz="2400" b="0" noProof="0" dirty="0">
                          <a:solidFill>
                            <a:schemeClr val="tx1"/>
                          </a:solidFill>
                        </a:rPr>
                        <a:t>43%</a:t>
                      </a:r>
                    </a:p>
                  </a:txBody>
                  <a:tcPr>
                    <a:lnL>
                      <a:noFill/>
                    </a:lnL>
                    <a:lnR>
                      <a:noFill/>
                    </a:lnR>
                    <a:lnT w="9525" cap="flat" cmpd="sng" algn="ctr">
                      <a:noFill/>
                      <a:prstDash val="solid"/>
                      <a:round/>
                      <a:headEnd type="none" w="med" len="med"/>
                      <a:tailEnd type="none" w="med" len="med"/>
                    </a:lnT>
                    <a:lnB w="6350" cmpd="sng">
                      <a:noFill/>
                      <a:prstDash val="dash"/>
                    </a:lnB>
                    <a:lnTlToBr w="12700" cmpd="sng">
                      <a:noFill/>
                      <a:prstDash val="solid"/>
                    </a:lnTlToBr>
                    <a:lnBlToTr w="12700" cmpd="sng">
                      <a:noFill/>
                      <a:prstDash val="solid"/>
                    </a:lnBlToTr>
                  </a:tcPr>
                </a:tc>
                <a:tc>
                  <a:txBody>
                    <a:bodyPr/>
                    <a:lstStyle/>
                    <a:p>
                      <a:pPr algn="ctr"/>
                      <a:r>
                        <a:rPr lang="nl-NL" sz="2400" b="0" noProof="0" dirty="0">
                          <a:solidFill>
                            <a:schemeClr val="tx1"/>
                          </a:solidFill>
                        </a:rPr>
                        <a:t>49%</a:t>
                      </a:r>
                    </a:p>
                  </a:txBody>
                  <a:tcPr>
                    <a:lnL>
                      <a:noFill/>
                    </a:lnL>
                    <a:lnR>
                      <a:noFill/>
                    </a:lnR>
                    <a:lnT w="9525" cap="flat" cmpd="sng" algn="ctr">
                      <a:noFill/>
                      <a:prstDash val="solid"/>
                      <a:round/>
                      <a:headEnd type="none" w="med" len="med"/>
                      <a:tailEnd type="none" w="med" len="med"/>
                    </a:lnT>
                    <a:lnB w="6350" cmpd="sng">
                      <a:noFill/>
                      <a:prstDash val="dash"/>
                    </a:lnB>
                    <a:lnTlToBr w="12700" cmpd="sng">
                      <a:noFill/>
                      <a:prstDash val="solid"/>
                    </a:lnTlToBr>
                    <a:lnBlToTr w="12700" cmpd="sng">
                      <a:noFill/>
                      <a:prstDash val="solid"/>
                    </a:lnBlToTr>
                  </a:tcPr>
                </a:tc>
                <a:tc>
                  <a:txBody>
                    <a:bodyPr/>
                    <a:lstStyle/>
                    <a:p>
                      <a:pPr algn="ctr"/>
                      <a:r>
                        <a:rPr lang="nl-NL" sz="2400" b="0" noProof="0" dirty="0">
                          <a:solidFill>
                            <a:schemeClr val="tx1"/>
                          </a:solidFill>
                        </a:rPr>
                        <a:t>37%</a:t>
                      </a:r>
                    </a:p>
                  </a:txBody>
                  <a:tcPr>
                    <a:lnL>
                      <a:noFill/>
                    </a:lnL>
                    <a:lnR>
                      <a:noFill/>
                    </a:lnR>
                    <a:lnT w="9525" cap="flat" cmpd="sng" algn="ctr">
                      <a:noFill/>
                      <a:prstDash val="solid"/>
                      <a:round/>
                      <a:headEnd type="none" w="med" len="med"/>
                      <a:tailEnd type="none" w="med" len="med"/>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2370772159"/>
                  </a:ext>
                </a:extLst>
              </a:tr>
              <a:tr h="1029373">
                <a:tc>
                  <a:txBody>
                    <a:bodyPr/>
                    <a:lstStyle/>
                    <a:p>
                      <a:pPr algn="ctr"/>
                      <a:r>
                        <a:rPr lang="nl-NL" sz="2400" b="0" noProof="0" dirty="0">
                          <a:solidFill>
                            <a:schemeClr val="tx1"/>
                          </a:solidFill>
                        </a:rPr>
                        <a:t>45%</a:t>
                      </a:r>
                    </a:p>
                  </a:txBody>
                  <a:tcPr>
                    <a:lnL>
                      <a:noFill/>
                    </a:lnL>
                    <a:lnR>
                      <a:noFill/>
                    </a:lnR>
                    <a:lnT w="6350" cmpd="sng">
                      <a:noFill/>
                      <a:prstDash val="dash"/>
                    </a:lnT>
                    <a:lnB w="6350" cmpd="sng">
                      <a:noFill/>
                      <a:prstDash val="dash"/>
                    </a:lnB>
                    <a:lnTlToBr w="12700" cmpd="sng">
                      <a:noFill/>
                      <a:prstDash val="solid"/>
                    </a:lnTlToBr>
                    <a:lnBlToTr w="12700" cmpd="sng">
                      <a:noFill/>
                      <a:prstDash val="solid"/>
                    </a:lnBlToTr>
                  </a:tcPr>
                </a:tc>
                <a:tc>
                  <a:txBody>
                    <a:bodyPr/>
                    <a:lstStyle/>
                    <a:p>
                      <a:pPr algn="ctr"/>
                      <a:r>
                        <a:rPr lang="nl-NL" sz="2400" b="0" noProof="0" dirty="0">
                          <a:solidFill>
                            <a:schemeClr val="tx1"/>
                          </a:solidFill>
                        </a:rPr>
                        <a:t>54%</a:t>
                      </a:r>
                    </a:p>
                  </a:txBody>
                  <a:tcPr>
                    <a:lnL>
                      <a:noFill/>
                    </a:lnL>
                    <a:lnR>
                      <a:noFill/>
                    </a:lnR>
                    <a:lnT w="6350" cmpd="sng">
                      <a:noFill/>
                      <a:prstDash val="dash"/>
                    </a:lnT>
                    <a:lnB w="6350" cmpd="sng">
                      <a:noFill/>
                      <a:prstDash val="dash"/>
                    </a:lnB>
                    <a:lnTlToBr w="12700" cmpd="sng">
                      <a:noFill/>
                      <a:prstDash val="solid"/>
                    </a:lnTlToBr>
                    <a:lnBlToTr w="12700" cmpd="sng">
                      <a:noFill/>
                      <a:prstDash val="solid"/>
                    </a:lnBlToTr>
                  </a:tcPr>
                </a:tc>
                <a:tc>
                  <a:txBody>
                    <a:bodyPr/>
                    <a:lstStyle/>
                    <a:p>
                      <a:pPr algn="ctr"/>
                      <a:r>
                        <a:rPr lang="nl-NL" sz="2400" b="0" noProof="0" dirty="0">
                          <a:solidFill>
                            <a:schemeClr val="tx1"/>
                          </a:solidFill>
                        </a:rPr>
                        <a:t>36%</a:t>
                      </a:r>
                    </a:p>
                  </a:txBody>
                  <a:tcP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1817820353"/>
                  </a:ext>
                </a:extLst>
              </a:tr>
              <a:tr h="1029373">
                <a:tc>
                  <a:txBody>
                    <a:bodyPr/>
                    <a:lstStyle/>
                    <a:p>
                      <a:pPr algn="ctr"/>
                      <a:r>
                        <a:rPr lang="nl-NL" sz="2400" b="0" noProof="0" dirty="0">
                          <a:solidFill>
                            <a:schemeClr val="tx1"/>
                          </a:solidFill>
                        </a:rPr>
                        <a:t>37%</a:t>
                      </a:r>
                    </a:p>
                  </a:txBody>
                  <a:tcPr>
                    <a:lnL>
                      <a:noFill/>
                    </a:lnL>
                    <a:lnR>
                      <a:noFill/>
                    </a:lnR>
                    <a:lnT w="6350" cmpd="sng">
                      <a:noFill/>
                      <a:prstDash val="dash"/>
                    </a:lnT>
                    <a:lnB w="6350" cmpd="sng">
                      <a:noFill/>
                      <a:prstDash val="dash"/>
                    </a:lnB>
                    <a:lnTlToBr w="12700" cmpd="sng">
                      <a:noFill/>
                      <a:prstDash val="solid"/>
                    </a:lnTlToBr>
                    <a:lnBlToTr w="12700" cmpd="sng">
                      <a:noFill/>
                      <a:prstDash val="solid"/>
                    </a:lnBlToTr>
                  </a:tcPr>
                </a:tc>
                <a:tc>
                  <a:txBody>
                    <a:bodyPr/>
                    <a:lstStyle/>
                    <a:p>
                      <a:pPr algn="ctr"/>
                      <a:r>
                        <a:rPr lang="nl-NL" sz="2400" b="0" noProof="0" dirty="0">
                          <a:solidFill>
                            <a:schemeClr val="tx1"/>
                          </a:solidFill>
                        </a:rPr>
                        <a:t>44%</a:t>
                      </a:r>
                    </a:p>
                  </a:txBody>
                  <a:tcPr>
                    <a:lnL>
                      <a:noFill/>
                    </a:lnL>
                    <a:lnR>
                      <a:noFill/>
                    </a:lnR>
                    <a:lnT w="6350" cmpd="sng">
                      <a:noFill/>
                      <a:prstDash val="dash"/>
                    </a:lnT>
                    <a:lnB w="6350" cmpd="sng">
                      <a:noFill/>
                      <a:prstDash val="dash"/>
                    </a:lnB>
                    <a:lnTlToBr w="12700" cmpd="sng">
                      <a:noFill/>
                      <a:prstDash val="solid"/>
                    </a:lnTlToBr>
                    <a:lnBlToTr w="12700" cmpd="sng">
                      <a:noFill/>
                      <a:prstDash val="solid"/>
                    </a:lnBlToTr>
                  </a:tcPr>
                </a:tc>
                <a:tc>
                  <a:txBody>
                    <a:bodyPr/>
                    <a:lstStyle/>
                    <a:p>
                      <a:pPr algn="ctr"/>
                      <a:r>
                        <a:rPr lang="nl-NL" sz="2400" b="0" noProof="0" dirty="0">
                          <a:solidFill>
                            <a:schemeClr val="tx1"/>
                          </a:solidFill>
                        </a:rPr>
                        <a:t>28%</a:t>
                      </a:r>
                    </a:p>
                  </a:txBody>
                  <a:tcPr>
                    <a:lnL>
                      <a:noFill/>
                    </a:lnL>
                    <a:lnR>
                      <a:noFill/>
                    </a:lnR>
                    <a:lnT w="6350" cmpd="sng">
                      <a:noFill/>
                      <a:prstDash val="dash"/>
                    </a:lnT>
                    <a:lnB w="6350" cmpd="sng">
                      <a:noFill/>
                      <a:prstDash val="dash"/>
                    </a:lnB>
                    <a:lnTlToBr w="12700" cmpd="sng">
                      <a:noFill/>
                      <a:prstDash val="solid"/>
                    </a:lnTlToBr>
                    <a:lnBlToTr w="12700" cmpd="sng">
                      <a:noFill/>
                      <a:prstDash val="solid"/>
                    </a:lnBlToTr>
                  </a:tcPr>
                </a:tc>
                <a:extLst>
                  <a:ext uri="{0D108BD9-81ED-4DB2-BD59-A6C34878D82A}">
                    <a16:rowId xmlns:a16="http://schemas.microsoft.com/office/drawing/2014/main" val="2421767410"/>
                  </a:ext>
                </a:extLst>
              </a:tr>
            </a:tbl>
          </a:graphicData>
        </a:graphic>
      </p:graphicFrame>
      <p:pic>
        <p:nvPicPr>
          <p:cNvPr id="5" name="Afbeelding 4">
            <a:extLst>
              <a:ext uri="{FF2B5EF4-FFF2-40B4-BE49-F238E27FC236}">
                <a16:creationId xmlns:a16="http://schemas.microsoft.com/office/drawing/2014/main" id="{810CFE19-D1D8-EAAA-9A42-35684C0B2A6E}"/>
              </a:ext>
            </a:extLst>
          </p:cNvPr>
          <p:cNvPicPr>
            <a:picLocks noChangeAspect="1"/>
          </p:cNvPicPr>
          <p:nvPr/>
        </p:nvPicPr>
        <p:blipFill>
          <a:blip r:embed="rId2">
            <a:clrChange>
              <a:clrFrom>
                <a:srgbClr val="F4F4F6"/>
              </a:clrFrom>
              <a:clrTo>
                <a:srgbClr val="F4F4F6">
                  <a:alpha val="0"/>
                </a:srgbClr>
              </a:clrTo>
            </a:clrChange>
          </a:blip>
          <a:stretch>
            <a:fillRect/>
          </a:stretch>
        </p:blipFill>
        <p:spPr>
          <a:xfrm>
            <a:off x="9178556" y="1139319"/>
            <a:ext cx="595824" cy="631103"/>
          </a:xfrm>
          <a:prstGeom prst="rect">
            <a:avLst/>
          </a:prstGeom>
        </p:spPr>
      </p:pic>
      <p:pic>
        <p:nvPicPr>
          <p:cNvPr id="8" name="Afbeelding 7">
            <a:extLst>
              <a:ext uri="{FF2B5EF4-FFF2-40B4-BE49-F238E27FC236}">
                <a16:creationId xmlns:a16="http://schemas.microsoft.com/office/drawing/2014/main" id="{9B87FAD6-B15F-D73E-2351-48C014A3CB7E}"/>
              </a:ext>
            </a:extLst>
          </p:cNvPr>
          <p:cNvPicPr>
            <a:picLocks noChangeAspect="1"/>
          </p:cNvPicPr>
          <p:nvPr/>
        </p:nvPicPr>
        <p:blipFill>
          <a:blip r:embed="rId3">
            <a:clrChange>
              <a:clrFrom>
                <a:srgbClr val="F4F4F6"/>
              </a:clrFrom>
              <a:clrTo>
                <a:srgbClr val="F4F4F6">
                  <a:alpha val="0"/>
                </a:srgbClr>
              </a:clrTo>
            </a:clrChange>
          </a:blip>
          <a:stretch>
            <a:fillRect/>
          </a:stretch>
        </p:blipFill>
        <p:spPr>
          <a:xfrm>
            <a:off x="10466926" y="1139319"/>
            <a:ext cx="486652" cy="693110"/>
          </a:xfrm>
          <a:prstGeom prst="rect">
            <a:avLst/>
          </a:prstGeom>
        </p:spPr>
      </p:pic>
      <p:sp>
        <p:nvSpPr>
          <p:cNvPr id="10" name="Rechthoek 9">
            <a:extLst>
              <a:ext uri="{FF2B5EF4-FFF2-40B4-BE49-F238E27FC236}">
                <a16:creationId xmlns:a16="http://schemas.microsoft.com/office/drawing/2014/main" id="{7F8A8F6B-F6EC-758E-6A8C-8D637991617E}"/>
              </a:ext>
            </a:extLst>
          </p:cNvPr>
          <p:cNvSpPr/>
          <p:nvPr/>
        </p:nvSpPr>
        <p:spPr>
          <a:xfrm>
            <a:off x="10466927" y="2298664"/>
            <a:ext cx="647430" cy="4572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2E892831-29B5-9825-F1C5-8C82E13F4F58}"/>
              </a:ext>
            </a:extLst>
          </p:cNvPr>
          <p:cNvSpPr/>
          <p:nvPr/>
        </p:nvSpPr>
        <p:spPr>
          <a:xfrm>
            <a:off x="9110663" y="2292306"/>
            <a:ext cx="663717" cy="46359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B59F8F72-A3E6-06BF-4766-68CB9D12AC44}"/>
              </a:ext>
            </a:extLst>
          </p:cNvPr>
          <p:cNvSpPr/>
          <p:nvPr/>
        </p:nvSpPr>
        <p:spPr>
          <a:xfrm>
            <a:off x="10466927" y="3341411"/>
            <a:ext cx="645691" cy="4114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1CAFF408-D1FC-880A-B1D7-DF698C79869A}"/>
              </a:ext>
            </a:extLst>
          </p:cNvPr>
          <p:cNvSpPr/>
          <p:nvPr/>
        </p:nvSpPr>
        <p:spPr>
          <a:xfrm>
            <a:off x="9110664" y="3335054"/>
            <a:ext cx="663716" cy="41779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45E9B2AB-16FF-A7E5-11ED-D0EADA5ABAF1}"/>
              </a:ext>
            </a:extLst>
          </p:cNvPr>
          <p:cNvSpPr/>
          <p:nvPr/>
        </p:nvSpPr>
        <p:spPr>
          <a:xfrm>
            <a:off x="10466928" y="4369091"/>
            <a:ext cx="663716" cy="4177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462B36D8-9F85-3360-777D-BBEB56DD5D93}"/>
              </a:ext>
            </a:extLst>
          </p:cNvPr>
          <p:cNvSpPr/>
          <p:nvPr/>
        </p:nvSpPr>
        <p:spPr>
          <a:xfrm>
            <a:off x="9110663" y="4362734"/>
            <a:ext cx="663716" cy="41779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 Placeholder 12">
            <a:extLst>
              <a:ext uri="{FF2B5EF4-FFF2-40B4-BE49-F238E27FC236}">
                <a16:creationId xmlns:a16="http://schemas.microsoft.com/office/drawing/2014/main" id="{76AC6C34-51E3-27C2-EBAE-4833DE07B527}"/>
              </a:ext>
            </a:extLst>
          </p:cNvPr>
          <p:cNvSpPr txBox="1">
            <a:spLocks/>
          </p:cNvSpPr>
          <p:nvPr/>
        </p:nvSpPr>
        <p:spPr>
          <a:xfrm>
            <a:off x="6794204" y="1539649"/>
            <a:ext cx="1801648" cy="198619"/>
          </a:xfrm>
          <a:prstGeom prst="rect">
            <a:avLst/>
          </a:prstGeom>
        </p:spPr>
        <p:txBody>
          <a:bodyPr lIns="0" tIns="0" rIns="0" bIns="0" anchor="b" anchorCtr="0"/>
          <a:lstStyle>
            <a:lvl1pPr marL="0" indent="0" algn="l" defTabSz="1232345" rtl="0" eaLnBrk="1" latinLnBrk="0" hangingPunct="1">
              <a:lnSpc>
                <a:spcPct val="90000"/>
              </a:lnSpc>
              <a:spcBef>
                <a:spcPts val="400"/>
              </a:spcBef>
              <a:spcAft>
                <a:spcPts val="0"/>
              </a:spcAft>
              <a:buFont typeface="Arial" panose="020B0604020202020204" pitchFamily="34" charset="0"/>
              <a:buNone/>
              <a:defRPr sz="1100" kern="1200" cap="none" baseline="0">
                <a:solidFill>
                  <a:schemeClr val="tx1"/>
                </a:solidFill>
                <a:latin typeface="+mn-lt"/>
                <a:ea typeface="+mn-ea"/>
                <a:cs typeface="+mn-cs"/>
              </a:defRPr>
            </a:lvl1pPr>
            <a:lvl2pPr marL="232914" indent="-228594" algn="l" defTabSz="1232345" rtl="0" eaLnBrk="1" latinLnBrk="0" hangingPunct="1">
              <a:lnSpc>
                <a:spcPct val="90000"/>
              </a:lnSpc>
              <a:spcBef>
                <a:spcPts val="400"/>
              </a:spcBef>
              <a:spcAft>
                <a:spcPts val="0"/>
              </a:spcAft>
              <a:buFont typeface="Wingdings" panose="05000000000000000000" pitchFamily="2" charset="2"/>
              <a:buChar char="§"/>
              <a:defRPr sz="1600" kern="1200">
                <a:solidFill>
                  <a:schemeClr val="tx1"/>
                </a:solidFill>
                <a:latin typeface="+mn-lt"/>
                <a:ea typeface="+mn-ea"/>
                <a:cs typeface="+mn-cs"/>
              </a:defRPr>
            </a:lvl2pPr>
            <a:lvl3pPr marL="249063" indent="-249063" algn="l" defTabSz="1232345" rtl="0" eaLnBrk="1" latinLnBrk="0" hangingPunct="1">
              <a:lnSpc>
                <a:spcPct val="90000"/>
              </a:lnSpc>
              <a:spcBef>
                <a:spcPts val="400"/>
              </a:spcBef>
              <a:spcAft>
                <a:spcPts val="0"/>
              </a:spcAft>
              <a:buFont typeface="Arial" panose="020B0604020202020204" pitchFamily="34" charset="0"/>
              <a:buChar char="•"/>
              <a:defRPr sz="1600" kern="1200">
                <a:solidFill>
                  <a:schemeClr val="tx1"/>
                </a:solidFill>
                <a:latin typeface="+mn-lt"/>
                <a:ea typeface="+mn-ea"/>
                <a:cs typeface="+mn-cs"/>
              </a:defRPr>
            </a:lvl3pPr>
            <a:lvl4pPr marL="575867" indent="-254822" algn="l" defTabSz="1232345" rtl="0" eaLnBrk="1" latinLnBrk="0" hangingPunct="1">
              <a:lnSpc>
                <a:spcPct val="90000"/>
              </a:lnSpc>
              <a:spcBef>
                <a:spcPts val="400"/>
              </a:spcBef>
              <a:spcAft>
                <a:spcPts val="0"/>
              </a:spcAft>
              <a:buFont typeface="Calibri" panose="020F0502020204030204" pitchFamily="34" charset="0"/>
              <a:buChar char="-"/>
              <a:defRPr sz="1600" kern="1200">
                <a:solidFill>
                  <a:schemeClr val="tx1"/>
                </a:solidFill>
                <a:latin typeface="+mn-lt"/>
                <a:ea typeface="+mn-ea"/>
                <a:cs typeface="+mn-cs"/>
              </a:defRPr>
            </a:lvl4pPr>
            <a:lvl5pPr marL="809092" indent="-234666" algn="l" defTabSz="1232345" rtl="0" eaLnBrk="1" latinLnBrk="0" hangingPunct="1">
              <a:lnSpc>
                <a:spcPct val="90000"/>
              </a:lnSpc>
              <a:spcBef>
                <a:spcPts val="400"/>
              </a:spcBef>
              <a:spcAft>
                <a:spcPts val="0"/>
              </a:spcAft>
              <a:buSzPct val="85000"/>
              <a:buFont typeface="Arial" panose="020B0604020202020204" pitchFamily="34" charset="0"/>
              <a:buChar char="•"/>
              <a:defRPr sz="1600" kern="1200">
                <a:solidFill>
                  <a:schemeClr val="tx1"/>
                </a:solidFill>
                <a:latin typeface="+mn-lt"/>
                <a:ea typeface="+mn-ea"/>
                <a:cs typeface="+mn-cs"/>
              </a:defRPr>
            </a:lvl5pPr>
            <a:lvl6pPr marL="3388949"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121"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292"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466"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nl-NL" sz="1800" b="1" dirty="0"/>
              <a:t>% (helemaal) eens</a:t>
            </a:r>
          </a:p>
        </p:txBody>
      </p:sp>
      <p:sp>
        <p:nvSpPr>
          <p:cNvPr id="3" name="Rectangle 21">
            <a:extLst>
              <a:ext uri="{FF2B5EF4-FFF2-40B4-BE49-F238E27FC236}">
                <a16:creationId xmlns:a16="http://schemas.microsoft.com/office/drawing/2014/main" id="{50935FD5-8836-741A-4FFA-2C0289A25794}"/>
              </a:ext>
            </a:extLst>
          </p:cNvPr>
          <p:cNvSpPr/>
          <p:nvPr/>
        </p:nvSpPr>
        <p:spPr>
          <a:xfrm>
            <a:off x="10424502" y="5474351"/>
            <a:ext cx="1558232"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1"/>
              </a:solidFill>
              <a:latin typeface="GarageGothic-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accent1"/>
                </a:solidFill>
                <a:latin typeface="GarageGothic-Black"/>
              </a:rPr>
              <a:t>Bron</a:t>
            </a:r>
            <a:r>
              <a:rPr lang="en-US" sz="1400" dirty="0">
                <a:solidFill>
                  <a:schemeClr val="accent1"/>
                </a:solidFill>
                <a:latin typeface="GarageGothic-Black"/>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latin typeface="GarageGothic-Black"/>
                <a:hlinkClick r:id="rId4"/>
              </a:rPr>
              <a:t>Pensioenmonitor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latin typeface="GarageGothic-Black"/>
                <a:hlinkClick r:id="rId4"/>
              </a:rPr>
              <a:t> – meting 2024</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sp>
        <p:nvSpPr>
          <p:cNvPr id="7" name="Tijdelijke aanduiding voor tekst 4">
            <a:extLst>
              <a:ext uri="{FF2B5EF4-FFF2-40B4-BE49-F238E27FC236}">
                <a16:creationId xmlns:a16="http://schemas.microsoft.com/office/drawing/2014/main" id="{6717C2CC-C8FD-FE14-BB5D-B366A2479A2E}"/>
              </a:ext>
            </a:extLst>
          </p:cNvPr>
          <p:cNvSpPr txBox="1">
            <a:spLocks/>
          </p:cNvSpPr>
          <p:nvPr/>
        </p:nvSpPr>
        <p:spPr>
          <a:xfrm>
            <a:off x="800100" y="2248867"/>
            <a:ext cx="7177691" cy="1004701"/>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chemeClr val="tx1"/>
                </a:solidFill>
              </a:rPr>
              <a:t>Ik weet hoeveel inkomen ik na mijn pensionering ongeveer zal krijgen</a:t>
            </a:r>
          </a:p>
        </p:txBody>
      </p:sp>
      <p:sp>
        <p:nvSpPr>
          <p:cNvPr id="18" name="Tijdelijke aanduiding voor tekst 4">
            <a:extLst>
              <a:ext uri="{FF2B5EF4-FFF2-40B4-BE49-F238E27FC236}">
                <a16:creationId xmlns:a16="http://schemas.microsoft.com/office/drawing/2014/main" id="{01237C8A-6D04-EBA4-A64A-F4D16704FCD0}"/>
              </a:ext>
            </a:extLst>
          </p:cNvPr>
          <p:cNvSpPr txBox="1">
            <a:spLocks/>
          </p:cNvSpPr>
          <p:nvPr/>
        </p:nvSpPr>
        <p:spPr>
          <a:xfrm>
            <a:off x="800100" y="3253568"/>
            <a:ext cx="7177691" cy="1004701"/>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chemeClr val="tx1"/>
                </a:solidFill>
              </a:rPr>
              <a:t>Ik ben goed op de hoogte van de mogelijkheden om meer pensioen op te bouwen</a:t>
            </a:r>
          </a:p>
        </p:txBody>
      </p:sp>
      <p:sp>
        <p:nvSpPr>
          <p:cNvPr id="19" name="Tijdelijke aanduiding voor tekst 4">
            <a:extLst>
              <a:ext uri="{FF2B5EF4-FFF2-40B4-BE49-F238E27FC236}">
                <a16:creationId xmlns:a16="http://schemas.microsoft.com/office/drawing/2014/main" id="{A145A79B-74FE-5641-22FE-136284B884CC}"/>
              </a:ext>
            </a:extLst>
          </p:cNvPr>
          <p:cNvSpPr txBox="1">
            <a:spLocks/>
          </p:cNvSpPr>
          <p:nvPr/>
        </p:nvSpPr>
        <p:spPr>
          <a:xfrm>
            <a:off x="800100" y="4333104"/>
            <a:ext cx="6536872" cy="1004701"/>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0" dirty="0">
                <a:solidFill>
                  <a:schemeClr val="tx1"/>
                </a:solidFill>
              </a:rPr>
              <a:t>Ik weet goed hoe pensioenen in Nederland geregeld zijn</a:t>
            </a:r>
          </a:p>
        </p:txBody>
      </p:sp>
      <p:cxnSp>
        <p:nvCxnSpPr>
          <p:cNvPr id="21" name="Rechte verbindingslijn 20">
            <a:extLst>
              <a:ext uri="{FF2B5EF4-FFF2-40B4-BE49-F238E27FC236}">
                <a16:creationId xmlns:a16="http://schemas.microsoft.com/office/drawing/2014/main" id="{AB1EE1F2-B571-300D-80F8-D9031AEDEA3C}"/>
              </a:ext>
            </a:extLst>
          </p:cNvPr>
          <p:cNvCxnSpPr>
            <a:cxnSpLocks/>
          </p:cNvCxnSpPr>
          <p:nvPr/>
        </p:nvCxnSpPr>
        <p:spPr>
          <a:xfrm>
            <a:off x="901700" y="3116942"/>
            <a:ext cx="102289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E361E66E-78B1-B02B-72AD-A2D3583B85FF}"/>
              </a:ext>
            </a:extLst>
          </p:cNvPr>
          <p:cNvCxnSpPr>
            <a:cxnSpLocks/>
          </p:cNvCxnSpPr>
          <p:nvPr/>
        </p:nvCxnSpPr>
        <p:spPr>
          <a:xfrm>
            <a:off x="883674" y="4140199"/>
            <a:ext cx="102289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F979835E-ED85-C679-816D-EFEF58D82220}"/>
              </a:ext>
            </a:extLst>
          </p:cNvPr>
          <p:cNvCxnSpPr>
            <a:cxnSpLocks/>
          </p:cNvCxnSpPr>
          <p:nvPr/>
        </p:nvCxnSpPr>
        <p:spPr>
          <a:xfrm>
            <a:off x="923471" y="2169886"/>
            <a:ext cx="102289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7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1604B-781F-A030-16B8-74D671C7CDA4}"/>
              </a:ext>
            </a:extLst>
          </p:cNvPr>
          <p:cNvSpPr>
            <a:spLocks noGrp="1"/>
          </p:cNvSpPr>
          <p:nvPr>
            <p:ph type="title"/>
          </p:nvPr>
        </p:nvSpPr>
        <p:spPr>
          <a:xfrm>
            <a:off x="1092574" y="347575"/>
            <a:ext cx="10693400" cy="1012825"/>
          </a:xfrm>
        </p:spPr>
        <p:txBody>
          <a:bodyPr/>
          <a:lstStyle/>
          <a:p>
            <a:r>
              <a:rPr lang="nl-NL" dirty="0"/>
              <a:t>Objectieve kennis: minder grote verschillen</a:t>
            </a:r>
          </a:p>
        </p:txBody>
      </p:sp>
      <p:grpSp>
        <p:nvGrpSpPr>
          <p:cNvPr id="10" name="Groep 9">
            <a:extLst>
              <a:ext uri="{FF2B5EF4-FFF2-40B4-BE49-F238E27FC236}">
                <a16:creationId xmlns:a16="http://schemas.microsoft.com/office/drawing/2014/main" id="{B459DEB5-8A22-4D99-F080-85B653907F56}"/>
              </a:ext>
            </a:extLst>
          </p:cNvPr>
          <p:cNvGrpSpPr/>
          <p:nvPr/>
        </p:nvGrpSpPr>
        <p:grpSpPr>
          <a:xfrm>
            <a:off x="1092574" y="1992392"/>
            <a:ext cx="2298690" cy="882662"/>
            <a:chOff x="1324698" y="2487534"/>
            <a:chExt cx="2344546" cy="2935548"/>
          </a:xfrm>
        </p:grpSpPr>
        <p:sp>
          <p:nvSpPr>
            <p:cNvPr id="6" name="Rounded Rectangle 122">
              <a:extLst>
                <a:ext uri="{FF2B5EF4-FFF2-40B4-BE49-F238E27FC236}">
                  <a16:creationId xmlns:a16="http://schemas.microsoft.com/office/drawing/2014/main" id="{84131AB6-687E-3830-BC16-9C6017FFAED3}"/>
                </a:ext>
              </a:extLst>
            </p:cNvPr>
            <p:cNvSpPr/>
            <p:nvPr/>
          </p:nvSpPr>
          <p:spPr>
            <a:xfrm>
              <a:off x="1324698" y="2487534"/>
              <a:ext cx="2344546" cy="2132669"/>
            </a:xfrm>
            <a:prstGeom prst="rect">
              <a:avLst/>
            </a:prstGeom>
            <a:solidFill>
              <a:srgbClr val="28A5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23">
              <a:extLst>
                <a:ext uri="{FF2B5EF4-FFF2-40B4-BE49-F238E27FC236}">
                  <a16:creationId xmlns:a16="http://schemas.microsoft.com/office/drawing/2014/main" id="{02FB2ED4-A19B-55CB-7C79-BF6AC35ABB72}"/>
                </a:ext>
              </a:extLst>
            </p:cNvPr>
            <p:cNvSpPr txBox="1"/>
            <p:nvPr/>
          </p:nvSpPr>
          <p:spPr>
            <a:xfrm>
              <a:off x="1620311" y="2864083"/>
              <a:ext cx="1494252" cy="2558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Goed 14%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4" name="Groep 13">
            <a:extLst>
              <a:ext uri="{FF2B5EF4-FFF2-40B4-BE49-F238E27FC236}">
                <a16:creationId xmlns:a16="http://schemas.microsoft.com/office/drawing/2014/main" id="{3B76FF92-3417-4F6E-943F-11B626ECECBB}"/>
              </a:ext>
            </a:extLst>
          </p:cNvPr>
          <p:cNvGrpSpPr/>
          <p:nvPr/>
        </p:nvGrpSpPr>
        <p:grpSpPr>
          <a:xfrm>
            <a:off x="3390492" y="1997007"/>
            <a:ext cx="3816504" cy="641253"/>
            <a:chOff x="1324698" y="2487534"/>
            <a:chExt cx="2344546" cy="2132669"/>
          </a:xfrm>
          <a:solidFill>
            <a:schemeClr val="accent2">
              <a:lumMod val="60000"/>
              <a:lumOff val="40000"/>
            </a:schemeClr>
          </a:solidFill>
        </p:grpSpPr>
        <p:sp>
          <p:nvSpPr>
            <p:cNvPr id="15" name="Rounded Rectangle 122">
              <a:extLst>
                <a:ext uri="{FF2B5EF4-FFF2-40B4-BE49-F238E27FC236}">
                  <a16:creationId xmlns:a16="http://schemas.microsoft.com/office/drawing/2014/main" id="{07CB5AE7-A31C-7A93-48E1-33723BE1DFE4}"/>
                </a:ext>
              </a:extLst>
            </p:cNvPr>
            <p:cNvSpPr/>
            <p:nvPr/>
          </p:nvSpPr>
          <p:spPr>
            <a:xfrm>
              <a:off x="1324698" y="2487534"/>
              <a:ext cx="2344546" cy="213266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23">
              <a:extLst>
                <a:ext uri="{FF2B5EF4-FFF2-40B4-BE49-F238E27FC236}">
                  <a16:creationId xmlns:a16="http://schemas.microsoft.com/office/drawing/2014/main" id="{EDA9E77D-9ED1-5120-716F-A720637BC3D5}"/>
                </a:ext>
              </a:extLst>
            </p:cNvPr>
            <p:cNvSpPr txBox="1"/>
            <p:nvPr/>
          </p:nvSpPr>
          <p:spPr>
            <a:xfrm>
              <a:off x="1749844" y="2864083"/>
              <a:ext cx="1494252" cy="1330679"/>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Fout: 73%</a:t>
              </a:r>
              <a:endParaRPr kumimoji="0" lang="nl-NL" sz="105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7" name="Groep 16">
            <a:extLst>
              <a:ext uri="{FF2B5EF4-FFF2-40B4-BE49-F238E27FC236}">
                <a16:creationId xmlns:a16="http://schemas.microsoft.com/office/drawing/2014/main" id="{6D855A73-2E5E-93B7-186D-2BA38A6EBB40}"/>
              </a:ext>
            </a:extLst>
          </p:cNvPr>
          <p:cNvGrpSpPr/>
          <p:nvPr/>
        </p:nvGrpSpPr>
        <p:grpSpPr>
          <a:xfrm>
            <a:off x="7123092" y="1997007"/>
            <a:ext cx="1947677" cy="641253"/>
            <a:chOff x="1219151" y="2487534"/>
            <a:chExt cx="2450093" cy="2132669"/>
          </a:xfrm>
        </p:grpSpPr>
        <p:sp>
          <p:nvSpPr>
            <p:cNvPr id="18" name="Rounded Rectangle 122">
              <a:extLst>
                <a:ext uri="{FF2B5EF4-FFF2-40B4-BE49-F238E27FC236}">
                  <a16:creationId xmlns:a16="http://schemas.microsoft.com/office/drawing/2014/main" id="{9E9C80B9-0968-9321-60A1-D62430202BBF}"/>
                </a:ext>
              </a:extLst>
            </p:cNvPr>
            <p:cNvSpPr/>
            <p:nvPr/>
          </p:nvSpPr>
          <p:spPr>
            <a:xfrm>
              <a:off x="1324698" y="2487534"/>
              <a:ext cx="2344546" cy="213266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TextBox 23">
              <a:extLst>
                <a:ext uri="{FF2B5EF4-FFF2-40B4-BE49-F238E27FC236}">
                  <a16:creationId xmlns:a16="http://schemas.microsoft.com/office/drawing/2014/main" id="{CF530FD3-2D9B-1A6F-A661-AEA36093B2FA}"/>
                </a:ext>
              </a:extLst>
            </p:cNvPr>
            <p:cNvSpPr txBox="1"/>
            <p:nvPr/>
          </p:nvSpPr>
          <p:spPr>
            <a:xfrm>
              <a:off x="1219151" y="2864083"/>
              <a:ext cx="2437159" cy="13306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Weet niet: 13%</a:t>
              </a:r>
            </a:p>
          </p:txBody>
        </p:sp>
      </p:grpSp>
      <p:sp>
        <p:nvSpPr>
          <p:cNvPr id="20" name="Tijdelijke aanduiding voor tekst 4">
            <a:extLst>
              <a:ext uri="{FF2B5EF4-FFF2-40B4-BE49-F238E27FC236}">
                <a16:creationId xmlns:a16="http://schemas.microsoft.com/office/drawing/2014/main" id="{AFD2844E-E3B2-119A-94B8-A96173719DB9}"/>
              </a:ext>
            </a:extLst>
          </p:cNvPr>
          <p:cNvSpPr txBox="1">
            <a:spLocks/>
          </p:cNvSpPr>
          <p:nvPr/>
        </p:nvSpPr>
        <p:spPr>
          <a:xfrm>
            <a:off x="3303288" y="1481453"/>
            <a:ext cx="3247020" cy="631104"/>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solidFill>
                  <a:schemeClr val="tx1"/>
                </a:solidFill>
              </a:rPr>
              <a:t>Vraag: hoe hoog is AOW?</a:t>
            </a:r>
          </a:p>
        </p:txBody>
      </p:sp>
      <p:pic>
        <p:nvPicPr>
          <p:cNvPr id="22" name="Afbeelding 21">
            <a:extLst>
              <a:ext uri="{FF2B5EF4-FFF2-40B4-BE49-F238E27FC236}">
                <a16:creationId xmlns:a16="http://schemas.microsoft.com/office/drawing/2014/main" id="{F228B0E8-CD43-42C2-F762-490DE9017789}"/>
              </a:ext>
            </a:extLst>
          </p:cNvPr>
          <p:cNvPicPr>
            <a:picLocks noChangeAspect="1"/>
          </p:cNvPicPr>
          <p:nvPr/>
        </p:nvPicPr>
        <p:blipFill>
          <a:blip r:embed="rId2">
            <a:clrChange>
              <a:clrFrom>
                <a:srgbClr val="F4F4F6"/>
              </a:clrFrom>
              <a:clrTo>
                <a:srgbClr val="F4F4F6">
                  <a:alpha val="0"/>
                </a:srgbClr>
              </a:clrTo>
            </a:clrChange>
          </a:blip>
          <a:stretch>
            <a:fillRect/>
          </a:stretch>
        </p:blipFill>
        <p:spPr>
          <a:xfrm>
            <a:off x="342103" y="1942324"/>
            <a:ext cx="595824" cy="631103"/>
          </a:xfrm>
          <a:prstGeom prst="rect">
            <a:avLst/>
          </a:prstGeom>
        </p:spPr>
      </p:pic>
      <p:pic>
        <p:nvPicPr>
          <p:cNvPr id="23" name="Afbeelding 22">
            <a:extLst>
              <a:ext uri="{FF2B5EF4-FFF2-40B4-BE49-F238E27FC236}">
                <a16:creationId xmlns:a16="http://schemas.microsoft.com/office/drawing/2014/main" id="{CF4F95F4-80A8-6F9C-09B2-40F195939258}"/>
              </a:ext>
            </a:extLst>
          </p:cNvPr>
          <p:cNvPicPr>
            <a:picLocks noChangeAspect="1"/>
          </p:cNvPicPr>
          <p:nvPr/>
        </p:nvPicPr>
        <p:blipFill>
          <a:blip r:embed="rId3">
            <a:clrChange>
              <a:clrFrom>
                <a:srgbClr val="F4F4F6"/>
              </a:clrFrom>
              <a:clrTo>
                <a:srgbClr val="F4F4F6">
                  <a:alpha val="0"/>
                </a:srgbClr>
              </a:clrTo>
            </a:clrChange>
          </a:blip>
          <a:stretch>
            <a:fillRect/>
          </a:stretch>
        </p:blipFill>
        <p:spPr>
          <a:xfrm>
            <a:off x="351921" y="2735890"/>
            <a:ext cx="486652" cy="693110"/>
          </a:xfrm>
          <a:prstGeom prst="rect">
            <a:avLst/>
          </a:prstGeom>
        </p:spPr>
      </p:pic>
      <p:sp>
        <p:nvSpPr>
          <p:cNvPr id="24" name="Tijdelijke aanduiding voor tekst 4">
            <a:extLst>
              <a:ext uri="{FF2B5EF4-FFF2-40B4-BE49-F238E27FC236}">
                <a16:creationId xmlns:a16="http://schemas.microsoft.com/office/drawing/2014/main" id="{CF0F48C0-0BE2-C65E-EACC-0A3926E72672}"/>
              </a:ext>
            </a:extLst>
          </p:cNvPr>
          <p:cNvSpPr txBox="1">
            <a:spLocks/>
          </p:cNvSpPr>
          <p:nvPr/>
        </p:nvSpPr>
        <p:spPr>
          <a:xfrm>
            <a:off x="3137263" y="3892008"/>
            <a:ext cx="6017234" cy="631104"/>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lang="nl-NL" sz="2400" b="1" kern="1200" smtClean="0">
                <a:solidFill>
                  <a:schemeClr val="accent2"/>
                </a:solidFill>
                <a:effectLst/>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solidFill>
                  <a:schemeClr val="tx1"/>
                </a:solidFill>
              </a:rPr>
              <a:t>Vraag: hoe hoog inkomen na pensioen?</a:t>
            </a:r>
          </a:p>
        </p:txBody>
      </p:sp>
      <p:grpSp>
        <p:nvGrpSpPr>
          <p:cNvPr id="25" name="Groep 24">
            <a:extLst>
              <a:ext uri="{FF2B5EF4-FFF2-40B4-BE49-F238E27FC236}">
                <a16:creationId xmlns:a16="http://schemas.microsoft.com/office/drawing/2014/main" id="{CE332E92-93F3-A4F9-E0F4-74119C41F7A1}"/>
              </a:ext>
            </a:extLst>
          </p:cNvPr>
          <p:cNvGrpSpPr/>
          <p:nvPr/>
        </p:nvGrpSpPr>
        <p:grpSpPr>
          <a:xfrm>
            <a:off x="1092574" y="2804590"/>
            <a:ext cx="2210714" cy="866156"/>
            <a:chOff x="1324698" y="2487534"/>
            <a:chExt cx="2344546" cy="2880653"/>
          </a:xfrm>
        </p:grpSpPr>
        <p:sp>
          <p:nvSpPr>
            <p:cNvPr id="26" name="Rounded Rectangle 122">
              <a:extLst>
                <a:ext uri="{FF2B5EF4-FFF2-40B4-BE49-F238E27FC236}">
                  <a16:creationId xmlns:a16="http://schemas.microsoft.com/office/drawing/2014/main" id="{849560DA-A029-D79C-808E-B4F6ED22AB5B}"/>
                </a:ext>
              </a:extLst>
            </p:cNvPr>
            <p:cNvSpPr/>
            <p:nvPr/>
          </p:nvSpPr>
          <p:spPr>
            <a:xfrm>
              <a:off x="1324698" y="2487534"/>
              <a:ext cx="2344546" cy="2132669"/>
            </a:xfrm>
            <a:prstGeom prst="rect">
              <a:avLst/>
            </a:prstGeom>
            <a:solidFill>
              <a:srgbClr val="28A5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Box 23">
              <a:extLst>
                <a:ext uri="{FF2B5EF4-FFF2-40B4-BE49-F238E27FC236}">
                  <a16:creationId xmlns:a16="http://schemas.microsoft.com/office/drawing/2014/main" id="{EF02486E-B59B-BFEE-C305-9A338572233C}"/>
                </a:ext>
              </a:extLst>
            </p:cNvPr>
            <p:cNvSpPr txBox="1"/>
            <p:nvPr/>
          </p:nvSpPr>
          <p:spPr>
            <a:xfrm>
              <a:off x="1674403" y="2809188"/>
              <a:ext cx="1589422" cy="2558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Goed 12%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8" name="Groep 27">
            <a:extLst>
              <a:ext uri="{FF2B5EF4-FFF2-40B4-BE49-F238E27FC236}">
                <a16:creationId xmlns:a16="http://schemas.microsoft.com/office/drawing/2014/main" id="{3200194E-D6D7-5AEE-78E9-D80E8B59F27D}"/>
              </a:ext>
            </a:extLst>
          </p:cNvPr>
          <p:cNvGrpSpPr/>
          <p:nvPr/>
        </p:nvGrpSpPr>
        <p:grpSpPr>
          <a:xfrm>
            <a:off x="3303743" y="2807787"/>
            <a:ext cx="3238126" cy="641253"/>
            <a:chOff x="1324698" y="2487534"/>
            <a:chExt cx="2344546" cy="2132669"/>
          </a:xfrm>
          <a:solidFill>
            <a:schemeClr val="accent2">
              <a:lumMod val="60000"/>
              <a:lumOff val="40000"/>
            </a:schemeClr>
          </a:solidFill>
        </p:grpSpPr>
        <p:sp>
          <p:nvSpPr>
            <p:cNvPr id="29" name="Rounded Rectangle 122">
              <a:extLst>
                <a:ext uri="{FF2B5EF4-FFF2-40B4-BE49-F238E27FC236}">
                  <a16:creationId xmlns:a16="http://schemas.microsoft.com/office/drawing/2014/main" id="{B21604EF-6A23-DD3E-FB33-79E9D7CD11F1}"/>
                </a:ext>
              </a:extLst>
            </p:cNvPr>
            <p:cNvSpPr/>
            <p:nvPr/>
          </p:nvSpPr>
          <p:spPr>
            <a:xfrm>
              <a:off x="1324698" y="2487534"/>
              <a:ext cx="2344546" cy="213266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TextBox 23">
              <a:extLst>
                <a:ext uri="{FF2B5EF4-FFF2-40B4-BE49-F238E27FC236}">
                  <a16:creationId xmlns:a16="http://schemas.microsoft.com/office/drawing/2014/main" id="{D25DBF45-CEAC-FD6E-CA3A-7828F19D2279}"/>
                </a:ext>
              </a:extLst>
            </p:cNvPr>
            <p:cNvSpPr txBox="1"/>
            <p:nvPr/>
          </p:nvSpPr>
          <p:spPr>
            <a:xfrm>
              <a:off x="1749844" y="2864083"/>
              <a:ext cx="1494252" cy="1330679"/>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Fout: 66%</a:t>
              </a:r>
              <a:endParaRPr kumimoji="0" lang="nl-NL" sz="105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31" name="Groep 30">
            <a:extLst>
              <a:ext uri="{FF2B5EF4-FFF2-40B4-BE49-F238E27FC236}">
                <a16:creationId xmlns:a16="http://schemas.microsoft.com/office/drawing/2014/main" id="{C0B8C9F9-4FC6-74DD-4888-ED8B042EFE60}"/>
              </a:ext>
            </a:extLst>
          </p:cNvPr>
          <p:cNvGrpSpPr/>
          <p:nvPr/>
        </p:nvGrpSpPr>
        <p:grpSpPr>
          <a:xfrm>
            <a:off x="6425121" y="2809205"/>
            <a:ext cx="2620057" cy="641253"/>
            <a:chOff x="1219151" y="2487534"/>
            <a:chExt cx="2450093" cy="2132669"/>
          </a:xfrm>
        </p:grpSpPr>
        <p:sp>
          <p:nvSpPr>
            <p:cNvPr id="32" name="Rounded Rectangle 122">
              <a:extLst>
                <a:ext uri="{FF2B5EF4-FFF2-40B4-BE49-F238E27FC236}">
                  <a16:creationId xmlns:a16="http://schemas.microsoft.com/office/drawing/2014/main" id="{3FC1F0E6-020F-1C13-F391-69A0CF81E416}"/>
                </a:ext>
              </a:extLst>
            </p:cNvPr>
            <p:cNvSpPr/>
            <p:nvPr/>
          </p:nvSpPr>
          <p:spPr>
            <a:xfrm>
              <a:off x="1324698" y="2487534"/>
              <a:ext cx="2344546" cy="213266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23">
              <a:extLst>
                <a:ext uri="{FF2B5EF4-FFF2-40B4-BE49-F238E27FC236}">
                  <a16:creationId xmlns:a16="http://schemas.microsoft.com/office/drawing/2014/main" id="{68B8F36B-E4F0-5B9A-39FB-D641AA66028F}"/>
                </a:ext>
              </a:extLst>
            </p:cNvPr>
            <p:cNvSpPr txBox="1"/>
            <p:nvPr/>
          </p:nvSpPr>
          <p:spPr>
            <a:xfrm>
              <a:off x="1219151" y="2864083"/>
              <a:ext cx="2437159" cy="13306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Weet niet: 22%</a:t>
              </a:r>
            </a:p>
          </p:txBody>
        </p:sp>
      </p:grpSp>
      <p:grpSp>
        <p:nvGrpSpPr>
          <p:cNvPr id="34" name="Groep 33">
            <a:extLst>
              <a:ext uri="{FF2B5EF4-FFF2-40B4-BE49-F238E27FC236}">
                <a16:creationId xmlns:a16="http://schemas.microsoft.com/office/drawing/2014/main" id="{D0997C2D-E875-0BBA-5B0F-534F5BF181C3}"/>
              </a:ext>
            </a:extLst>
          </p:cNvPr>
          <p:cNvGrpSpPr/>
          <p:nvPr/>
        </p:nvGrpSpPr>
        <p:grpSpPr>
          <a:xfrm>
            <a:off x="1092574" y="4405390"/>
            <a:ext cx="2298690" cy="882662"/>
            <a:chOff x="1324698" y="2487534"/>
            <a:chExt cx="2344546" cy="2935548"/>
          </a:xfrm>
        </p:grpSpPr>
        <p:sp>
          <p:nvSpPr>
            <p:cNvPr id="35" name="Rounded Rectangle 122">
              <a:extLst>
                <a:ext uri="{FF2B5EF4-FFF2-40B4-BE49-F238E27FC236}">
                  <a16:creationId xmlns:a16="http://schemas.microsoft.com/office/drawing/2014/main" id="{09413764-40C8-FB14-BA4C-FD78C04CE2C7}"/>
                </a:ext>
              </a:extLst>
            </p:cNvPr>
            <p:cNvSpPr/>
            <p:nvPr/>
          </p:nvSpPr>
          <p:spPr>
            <a:xfrm>
              <a:off x="1324698" y="2487534"/>
              <a:ext cx="2344546" cy="2132669"/>
            </a:xfrm>
            <a:prstGeom prst="rect">
              <a:avLst/>
            </a:prstGeom>
            <a:solidFill>
              <a:srgbClr val="28A5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TextBox 23">
              <a:extLst>
                <a:ext uri="{FF2B5EF4-FFF2-40B4-BE49-F238E27FC236}">
                  <a16:creationId xmlns:a16="http://schemas.microsoft.com/office/drawing/2014/main" id="{935021A6-A09D-44E1-BA3E-D5E0FF296018}"/>
                </a:ext>
              </a:extLst>
            </p:cNvPr>
            <p:cNvSpPr txBox="1"/>
            <p:nvPr/>
          </p:nvSpPr>
          <p:spPr>
            <a:xfrm>
              <a:off x="1620311" y="2864083"/>
              <a:ext cx="1494252" cy="2558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Goed 30%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37" name="Groep 36">
            <a:extLst>
              <a:ext uri="{FF2B5EF4-FFF2-40B4-BE49-F238E27FC236}">
                <a16:creationId xmlns:a16="http://schemas.microsoft.com/office/drawing/2014/main" id="{51756CC4-F8DB-1663-9B4C-3558FD35C14A}"/>
              </a:ext>
            </a:extLst>
          </p:cNvPr>
          <p:cNvGrpSpPr/>
          <p:nvPr/>
        </p:nvGrpSpPr>
        <p:grpSpPr>
          <a:xfrm>
            <a:off x="3385514" y="4408191"/>
            <a:ext cx="3579662" cy="641253"/>
            <a:chOff x="1324698" y="2487534"/>
            <a:chExt cx="2344546" cy="2132669"/>
          </a:xfrm>
          <a:solidFill>
            <a:schemeClr val="accent2">
              <a:lumMod val="60000"/>
              <a:lumOff val="40000"/>
            </a:schemeClr>
          </a:solidFill>
        </p:grpSpPr>
        <p:sp>
          <p:nvSpPr>
            <p:cNvPr id="38" name="Rounded Rectangle 122">
              <a:extLst>
                <a:ext uri="{FF2B5EF4-FFF2-40B4-BE49-F238E27FC236}">
                  <a16:creationId xmlns:a16="http://schemas.microsoft.com/office/drawing/2014/main" id="{B4D413F8-A74B-6632-5144-A3D1F764BEA4}"/>
                </a:ext>
              </a:extLst>
            </p:cNvPr>
            <p:cNvSpPr/>
            <p:nvPr/>
          </p:nvSpPr>
          <p:spPr>
            <a:xfrm>
              <a:off x="1324698" y="2487534"/>
              <a:ext cx="2344546" cy="213266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23">
              <a:extLst>
                <a:ext uri="{FF2B5EF4-FFF2-40B4-BE49-F238E27FC236}">
                  <a16:creationId xmlns:a16="http://schemas.microsoft.com/office/drawing/2014/main" id="{3EB0C077-2B0B-E451-EBC3-60CF3C5D66BF}"/>
                </a:ext>
              </a:extLst>
            </p:cNvPr>
            <p:cNvSpPr txBox="1"/>
            <p:nvPr/>
          </p:nvSpPr>
          <p:spPr>
            <a:xfrm>
              <a:off x="1749844" y="2864083"/>
              <a:ext cx="1494252" cy="1330679"/>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Fout: 53%</a:t>
              </a:r>
              <a:endParaRPr kumimoji="0" lang="nl-NL" sz="105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0" name="Groep 39">
            <a:extLst>
              <a:ext uri="{FF2B5EF4-FFF2-40B4-BE49-F238E27FC236}">
                <a16:creationId xmlns:a16="http://schemas.microsoft.com/office/drawing/2014/main" id="{F3802C6B-EE59-ED29-2306-95CF2F2DF0A7}"/>
              </a:ext>
            </a:extLst>
          </p:cNvPr>
          <p:cNvGrpSpPr/>
          <p:nvPr/>
        </p:nvGrpSpPr>
        <p:grpSpPr>
          <a:xfrm>
            <a:off x="6870876" y="4408191"/>
            <a:ext cx="2189008" cy="641253"/>
            <a:chOff x="1219151" y="2487534"/>
            <a:chExt cx="2450093" cy="2132669"/>
          </a:xfrm>
        </p:grpSpPr>
        <p:sp>
          <p:nvSpPr>
            <p:cNvPr id="41" name="Rounded Rectangle 122">
              <a:extLst>
                <a:ext uri="{FF2B5EF4-FFF2-40B4-BE49-F238E27FC236}">
                  <a16:creationId xmlns:a16="http://schemas.microsoft.com/office/drawing/2014/main" id="{5DCDF0BA-8C31-F2DF-0D4E-8785E4F13FB0}"/>
                </a:ext>
              </a:extLst>
            </p:cNvPr>
            <p:cNvSpPr/>
            <p:nvPr/>
          </p:nvSpPr>
          <p:spPr>
            <a:xfrm>
              <a:off x="1324698" y="2487534"/>
              <a:ext cx="2344546" cy="213266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TextBox 23">
              <a:extLst>
                <a:ext uri="{FF2B5EF4-FFF2-40B4-BE49-F238E27FC236}">
                  <a16:creationId xmlns:a16="http://schemas.microsoft.com/office/drawing/2014/main" id="{B232CD7C-3472-B24F-3EF9-B3AD8DD61ACE}"/>
                </a:ext>
              </a:extLst>
            </p:cNvPr>
            <p:cNvSpPr txBox="1"/>
            <p:nvPr/>
          </p:nvSpPr>
          <p:spPr>
            <a:xfrm>
              <a:off x="1219151" y="2864083"/>
              <a:ext cx="2437159" cy="13306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Weet niet: 18%</a:t>
              </a:r>
            </a:p>
          </p:txBody>
        </p:sp>
      </p:grpSp>
      <p:grpSp>
        <p:nvGrpSpPr>
          <p:cNvPr id="43" name="Groep 42">
            <a:extLst>
              <a:ext uri="{FF2B5EF4-FFF2-40B4-BE49-F238E27FC236}">
                <a16:creationId xmlns:a16="http://schemas.microsoft.com/office/drawing/2014/main" id="{DEB81F8C-D82F-841E-79B5-16412B6C8A41}"/>
              </a:ext>
            </a:extLst>
          </p:cNvPr>
          <p:cNvGrpSpPr/>
          <p:nvPr/>
        </p:nvGrpSpPr>
        <p:grpSpPr>
          <a:xfrm>
            <a:off x="1092574" y="5188661"/>
            <a:ext cx="1955426" cy="868832"/>
            <a:chOff x="1324698" y="2487534"/>
            <a:chExt cx="2344546" cy="2889553"/>
          </a:xfrm>
        </p:grpSpPr>
        <p:sp>
          <p:nvSpPr>
            <p:cNvPr id="44" name="Rounded Rectangle 122">
              <a:extLst>
                <a:ext uri="{FF2B5EF4-FFF2-40B4-BE49-F238E27FC236}">
                  <a16:creationId xmlns:a16="http://schemas.microsoft.com/office/drawing/2014/main" id="{7B63AB54-3263-E590-C44D-A47F7513D9AA}"/>
                </a:ext>
              </a:extLst>
            </p:cNvPr>
            <p:cNvSpPr/>
            <p:nvPr/>
          </p:nvSpPr>
          <p:spPr>
            <a:xfrm>
              <a:off x="1324698" y="2487534"/>
              <a:ext cx="2344546" cy="2132669"/>
            </a:xfrm>
            <a:prstGeom prst="rect">
              <a:avLst/>
            </a:prstGeom>
            <a:solidFill>
              <a:srgbClr val="28A5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TextBox 23">
              <a:extLst>
                <a:ext uri="{FF2B5EF4-FFF2-40B4-BE49-F238E27FC236}">
                  <a16:creationId xmlns:a16="http://schemas.microsoft.com/office/drawing/2014/main" id="{8205CBDD-795E-778B-FC28-419A16C45746}"/>
                </a:ext>
              </a:extLst>
            </p:cNvPr>
            <p:cNvSpPr txBox="1"/>
            <p:nvPr/>
          </p:nvSpPr>
          <p:spPr>
            <a:xfrm>
              <a:off x="1531519" y="2818088"/>
              <a:ext cx="1756560" cy="2558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Goed 25%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1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20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6" name="Groep 45">
            <a:extLst>
              <a:ext uri="{FF2B5EF4-FFF2-40B4-BE49-F238E27FC236}">
                <a16:creationId xmlns:a16="http://schemas.microsoft.com/office/drawing/2014/main" id="{B7FBF580-2D34-DE94-08FA-21BFCBF28F9A}"/>
              </a:ext>
            </a:extLst>
          </p:cNvPr>
          <p:cNvGrpSpPr/>
          <p:nvPr/>
        </p:nvGrpSpPr>
        <p:grpSpPr>
          <a:xfrm>
            <a:off x="3047001" y="5180576"/>
            <a:ext cx="3747204" cy="641253"/>
            <a:chOff x="1324698" y="2487534"/>
            <a:chExt cx="2344546" cy="2132669"/>
          </a:xfrm>
          <a:solidFill>
            <a:schemeClr val="accent2">
              <a:lumMod val="60000"/>
              <a:lumOff val="40000"/>
            </a:schemeClr>
          </a:solidFill>
        </p:grpSpPr>
        <p:sp>
          <p:nvSpPr>
            <p:cNvPr id="47" name="Rounded Rectangle 122">
              <a:extLst>
                <a:ext uri="{FF2B5EF4-FFF2-40B4-BE49-F238E27FC236}">
                  <a16:creationId xmlns:a16="http://schemas.microsoft.com/office/drawing/2014/main" id="{8DEBF634-5C85-EEA7-A233-9F4317E62C4C}"/>
                </a:ext>
              </a:extLst>
            </p:cNvPr>
            <p:cNvSpPr/>
            <p:nvPr/>
          </p:nvSpPr>
          <p:spPr>
            <a:xfrm>
              <a:off x="1324698" y="2487534"/>
              <a:ext cx="2344546" cy="213266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TextBox 23">
              <a:extLst>
                <a:ext uri="{FF2B5EF4-FFF2-40B4-BE49-F238E27FC236}">
                  <a16:creationId xmlns:a16="http://schemas.microsoft.com/office/drawing/2014/main" id="{133CE24B-A7FB-9F49-E5F8-AD4BB5ADDE0E}"/>
                </a:ext>
              </a:extLst>
            </p:cNvPr>
            <p:cNvSpPr txBox="1"/>
            <p:nvPr/>
          </p:nvSpPr>
          <p:spPr>
            <a:xfrm>
              <a:off x="1749844" y="2864083"/>
              <a:ext cx="1494252" cy="1330679"/>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Fout: 49%</a:t>
              </a:r>
              <a:endParaRPr kumimoji="0" lang="nl-NL" sz="105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9" name="Groep 48">
            <a:extLst>
              <a:ext uri="{FF2B5EF4-FFF2-40B4-BE49-F238E27FC236}">
                <a16:creationId xmlns:a16="http://schemas.microsoft.com/office/drawing/2014/main" id="{DE60CC9F-1B72-5083-D62B-CAC5C368A185}"/>
              </a:ext>
            </a:extLst>
          </p:cNvPr>
          <p:cNvGrpSpPr/>
          <p:nvPr/>
        </p:nvGrpSpPr>
        <p:grpSpPr>
          <a:xfrm>
            <a:off x="6436008" y="5180576"/>
            <a:ext cx="2634762" cy="641253"/>
            <a:chOff x="1219151" y="2487534"/>
            <a:chExt cx="2450093" cy="2132669"/>
          </a:xfrm>
        </p:grpSpPr>
        <p:sp>
          <p:nvSpPr>
            <p:cNvPr id="50" name="Rounded Rectangle 122">
              <a:extLst>
                <a:ext uri="{FF2B5EF4-FFF2-40B4-BE49-F238E27FC236}">
                  <a16:creationId xmlns:a16="http://schemas.microsoft.com/office/drawing/2014/main" id="{F680098A-B2EF-C37F-3F12-E0A18317ACF8}"/>
                </a:ext>
              </a:extLst>
            </p:cNvPr>
            <p:cNvSpPr/>
            <p:nvPr/>
          </p:nvSpPr>
          <p:spPr>
            <a:xfrm>
              <a:off x="1324698" y="2487534"/>
              <a:ext cx="2344546" cy="213266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TextBox 23">
              <a:extLst>
                <a:ext uri="{FF2B5EF4-FFF2-40B4-BE49-F238E27FC236}">
                  <a16:creationId xmlns:a16="http://schemas.microsoft.com/office/drawing/2014/main" id="{FEB2456B-24EA-45B3-59A5-EF5E85C7A8B5}"/>
                </a:ext>
              </a:extLst>
            </p:cNvPr>
            <p:cNvSpPr txBox="1"/>
            <p:nvPr/>
          </p:nvSpPr>
          <p:spPr>
            <a:xfrm>
              <a:off x="1219151" y="2864083"/>
              <a:ext cx="2437159" cy="13306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effectLst/>
                  <a:uLnTx/>
                  <a:uFillTx/>
                  <a:latin typeface="GarageGothic-Black"/>
                  <a:ea typeface="+mn-ea"/>
                  <a:cs typeface="+mn-cs"/>
                </a:rPr>
                <a:t>Weet niet: 26%</a:t>
              </a:r>
            </a:p>
          </p:txBody>
        </p:sp>
      </p:grpSp>
      <p:pic>
        <p:nvPicPr>
          <p:cNvPr id="52" name="Afbeelding 51">
            <a:extLst>
              <a:ext uri="{FF2B5EF4-FFF2-40B4-BE49-F238E27FC236}">
                <a16:creationId xmlns:a16="http://schemas.microsoft.com/office/drawing/2014/main" id="{65B11835-7B6B-80B9-2D32-7FDEC3ADFABE}"/>
              </a:ext>
            </a:extLst>
          </p:cNvPr>
          <p:cNvPicPr>
            <a:picLocks noChangeAspect="1"/>
          </p:cNvPicPr>
          <p:nvPr/>
        </p:nvPicPr>
        <p:blipFill>
          <a:blip r:embed="rId2">
            <a:clrChange>
              <a:clrFrom>
                <a:srgbClr val="F4F4F6"/>
              </a:clrFrom>
              <a:clrTo>
                <a:srgbClr val="F4F4F6">
                  <a:alpha val="0"/>
                </a:srgbClr>
              </a:clrTo>
            </a:clrChange>
          </a:blip>
          <a:stretch>
            <a:fillRect/>
          </a:stretch>
        </p:blipFill>
        <p:spPr>
          <a:xfrm>
            <a:off x="342103" y="4357276"/>
            <a:ext cx="595824" cy="631103"/>
          </a:xfrm>
          <a:prstGeom prst="rect">
            <a:avLst/>
          </a:prstGeom>
        </p:spPr>
      </p:pic>
      <p:pic>
        <p:nvPicPr>
          <p:cNvPr id="53" name="Afbeelding 52">
            <a:extLst>
              <a:ext uri="{FF2B5EF4-FFF2-40B4-BE49-F238E27FC236}">
                <a16:creationId xmlns:a16="http://schemas.microsoft.com/office/drawing/2014/main" id="{BA931A8C-5537-5C65-0FB4-A88F18AB0706}"/>
              </a:ext>
            </a:extLst>
          </p:cNvPr>
          <p:cNvPicPr>
            <a:picLocks noChangeAspect="1"/>
          </p:cNvPicPr>
          <p:nvPr/>
        </p:nvPicPr>
        <p:blipFill>
          <a:blip r:embed="rId3">
            <a:clrChange>
              <a:clrFrom>
                <a:srgbClr val="F4F4F6"/>
              </a:clrFrom>
              <a:clrTo>
                <a:srgbClr val="F4F4F6">
                  <a:alpha val="0"/>
                </a:srgbClr>
              </a:clrTo>
            </a:clrChange>
          </a:blip>
          <a:stretch>
            <a:fillRect/>
          </a:stretch>
        </p:blipFill>
        <p:spPr>
          <a:xfrm>
            <a:off x="351921" y="5150842"/>
            <a:ext cx="486652" cy="693110"/>
          </a:xfrm>
          <a:prstGeom prst="rect">
            <a:avLst/>
          </a:prstGeom>
        </p:spPr>
      </p:pic>
      <p:sp>
        <p:nvSpPr>
          <p:cNvPr id="56" name="Rectangle 21">
            <a:extLst>
              <a:ext uri="{FF2B5EF4-FFF2-40B4-BE49-F238E27FC236}">
                <a16:creationId xmlns:a16="http://schemas.microsoft.com/office/drawing/2014/main" id="{66867ED6-4D33-1BD1-A6FE-16105F9D2882}"/>
              </a:ext>
            </a:extLst>
          </p:cNvPr>
          <p:cNvSpPr/>
          <p:nvPr/>
        </p:nvSpPr>
        <p:spPr>
          <a:xfrm>
            <a:off x="10424502" y="5474351"/>
            <a:ext cx="1558232"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1"/>
              </a:solidFill>
              <a:latin typeface="GarageGothic-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accent1"/>
                </a:solidFill>
                <a:latin typeface="GarageGothic-Black"/>
              </a:rPr>
              <a:t>Bron</a:t>
            </a:r>
            <a:r>
              <a:rPr lang="en-US" sz="1400" dirty="0">
                <a:solidFill>
                  <a:schemeClr val="accent1"/>
                </a:solidFill>
                <a:latin typeface="GarageGothic-Black"/>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latin typeface="GarageGothic-Black"/>
                <a:hlinkClick r:id="rId4"/>
              </a:rPr>
              <a:t>Pensioenmonitor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latin typeface="GarageGothic-Black"/>
                <a:hlinkClick r:id="rId4"/>
              </a:rPr>
              <a:t> – meting 2024</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spTree>
    <p:extLst>
      <p:ext uri="{BB962C8B-B14F-4D97-AF65-F5344CB8AC3E}">
        <p14:creationId xmlns:p14="http://schemas.microsoft.com/office/powerpoint/2010/main" val="96730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350A4551-3D08-D841-FE0E-85FB8340D22A}"/>
              </a:ext>
            </a:extLst>
          </p:cNvPr>
          <p:cNvSpPr>
            <a:spLocks noGrp="1"/>
          </p:cNvSpPr>
          <p:nvPr>
            <p:ph sz="quarter" idx="13"/>
          </p:nvPr>
        </p:nvSpPr>
        <p:spPr/>
        <p:txBody>
          <a:bodyPr/>
          <a:lstStyle/>
          <a:p>
            <a:endParaRPr lang="nl-NL"/>
          </a:p>
        </p:txBody>
      </p:sp>
      <p:pic>
        <p:nvPicPr>
          <p:cNvPr id="9" name="Afbeelding 8">
            <a:extLst>
              <a:ext uri="{FF2B5EF4-FFF2-40B4-BE49-F238E27FC236}">
                <a16:creationId xmlns:a16="http://schemas.microsoft.com/office/drawing/2014/main" id="{FD219046-AEA0-E4FF-98D4-226BC5D87342}"/>
              </a:ext>
            </a:extLst>
          </p:cNvPr>
          <p:cNvPicPr>
            <a:picLocks noChangeAspect="1"/>
          </p:cNvPicPr>
          <p:nvPr/>
        </p:nvPicPr>
        <p:blipFill>
          <a:blip r:embed="rId2"/>
          <a:stretch>
            <a:fillRect/>
          </a:stretch>
        </p:blipFill>
        <p:spPr>
          <a:xfrm>
            <a:off x="298450" y="575468"/>
            <a:ext cx="10062014" cy="4863307"/>
          </a:xfrm>
          <a:prstGeom prst="rect">
            <a:avLst/>
          </a:prstGeom>
        </p:spPr>
      </p:pic>
      <p:sp>
        <p:nvSpPr>
          <p:cNvPr id="12" name="Rectangle 21">
            <a:extLst>
              <a:ext uri="{FF2B5EF4-FFF2-40B4-BE49-F238E27FC236}">
                <a16:creationId xmlns:a16="http://schemas.microsoft.com/office/drawing/2014/main" id="{0CE387E5-F06C-137C-635D-F2A6A6927513}"/>
              </a:ext>
            </a:extLst>
          </p:cNvPr>
          <p:cNvSpPr/>
          <p:nvPr/>
        </p:nvSpPr>
        <p:spPr>
          <a:xfrm>
            <a:off x="10083800" y="5474351"/>
            <a:ext cx="1898934"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1"/>
              </a:solidFill>
              <a:latin typeface="GarageGothic-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accent1"/>
                </a:solidFill>
                <a:latin typeface="GarageGothic-Black"/>
              </a:rPr>
              <a:t>Bron</a:t>
            </a:r>
            <a:r>
              <a:rPr lang="en-US" sz="1400" dirty="0">
                <a:solidFill>
                  <a:schemeClr val="accent1"/>
                </a:solidFill>
                <a:latin typeface="GarageGothic-Black"/>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GarageGothic-Black"/>
                <a:ea typeface="+mn-ea"/>
                <a:cs typeface="+mn-cs"/>
              </a:rPr>
              <a:t>Bucher Koenen et al. (2024)</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spTree>
    <p:extLst>
      <p:ext uri="{BB962C8B-B14F-4D97-AF65-F5344CB8AC3E}">
        <p14:creationId xmlns:p14="http://schemas.microsoft.com/office/powerpoint/2010/main" val="190670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1604B-781F-A030-16B8-74D671C7CDA4}"/>
              </a:ext>
            </a:extLst>
          </p:cNvPr>
          <p:cNvSpPr>
            <a:spLocks noGrp="1"/>
          </p:cNvSpPr>
          <p:nvPr>
            <p:ph type="title"/>
          </p:nvPr>
        </p:nvSpPr>
        <p:spPr>
          <a:xfrm>
            <a:off x="621683" y="552449"/>
            <a:ext cx="5121729" cy="723589"/>
          </a:xfrm>
        </p:spPr>
        <p:txBody>
          <a:bodyPr/>
          <a:lstStyle/>
          <a:p>
            <a:r>
              <a:rPr lang="nl-NL" dirty="0"/>
              <a:t>Oplossingsrichtingen</a:t>
            </a:r>
          </a:p>
        </p:txBody>
      </p:sp>
      <p:sp>
        <p:nvSpPr>
          <p:cNvPr id="3" name="Tijdelijke aanduiding voor tekst 2">
            <a:extLst>
              <a:ext uri="{FF2B5EF4-FFF2-40B4-BE49-F238E27FC236}">
                <a16:creationId xmlns:a16="http://schemas.microsoft.com/office/drawing/2014/main" id="{83024EDF-B3A6-7BF8-CA72-A870CF5D6E21}"/>
              </a:ext>
            </a:extLst>
          </p:cNvPr>
          <p:cNvSpPr>
            <a:spLocks noGrp="1"/>
          </p:cNvSpPr>
          <p:nvPr>
            <p:ph type="body" sz="quarter" idx="11"/>
          </p:nvPr>
        </p:nvSpPr>
        <p:spPr>
          <a:xfrm>
            <a:off x="621683" y="1679887"/>
            <a:ext cx="5701057" cy="3902075"/>
          </a:xfrm>
        </p:spPr>
        <p:txBody>
          <a:bodyPr>
            <a:normAutofit fontScale="92500"/>
          </a:bodyPr>
          <a:lstStyle/>
          <a:p>
            <a:pPr marL="108000" indent="0">
              <a:lnSpc>
                <a:spcPct val="114000"/>
              </a:lnSpc>
              <a:buNone/>
            </a:pPr>
            <a:r>
              <a:rPr lang="nl-NL" sz="2400" b="1" dirty="0"/>
              <a:t>Beleid en regelgeving</a:t>
            </a:r>
          </a:p>
          <a:p>
            <a:pPr>
              <a:lnSpc>
                <a:spcPct val="114000"/>
              </a:lnSpc>
            </a:pPr>
            <a:r>
              <a:rPr lang="nl-NL" sz="2400" dirty="0"/>
              <a:t>Pensioenpremies altijd doorbetalen bij ouderschapsverlof (65%)</a:t>
            </a:r>
          </a:p>
          <a:p>
            <a:pPr>
              <a:lnSpc>
                <a:spcPct val="114000"/>
              </a:lnSpc>
            </a:pPr>
            <a:r>
              <a:rPr lang="nl-NL" sz="2400" dirty="0"/>
              <a:t>Meer flexibiliteit voor vrouwen vanuit werkgevers (60%)</a:t>
            </a:r>
          </a:p>
          <a:p>
            <a:pPr>
              <a:lnSpc>
                <a:spcPct val="114000"/>
              </a:lnSpc>
            </a:pPr>
            <a:r>
              <a:rPr lang="nl-NL" sz="2400" dirty="0"/>
              <a:t>Mogelijkheden verbeteren om bij te dragen aan pensioenopbouw partner (59%)</a:t>
            </a:r>
          </a:p>
          <a:p>
            <a:pPr>
              <a:lnSpc>
                <a:spcPct val="114000"/>
              </a:lnSpc>
            </a:pPr>
            <a:r>
              <a:rPr lang="nl-NL" sz="2400" dirty="0"/>
              <a:t>Gelijktrekken ouderschapsverlof (meer vaderschapsverlof) (56%)</a:t>
            </a:r>
          </a:p>
          <a:p>
            <a:pPr>
              <a:lnSpc>
                <a:spcPct val="114000"/>
              </a:lnSpc>
            </a:pPr>
            <a:r>
              <a:rPr lang="nl-NL" sz="2400" dirty="0"/>
              <a:t>Gratis kinderopvang (49%)</a:t>
            </a:r>
          </a:p>
        </p:txBody>
      </p:sp>
      <p:sp>
        <p:nvSpPr>
          <p:cNvPr id="4" name="Tijdelijke aanduiding voor inhoud 3">
            <a:extLst>
              <a:ext uri="{FF2B5EF4-FFF2-40B4-BE49-F238E27FC236}">
                <a16:creationId xmlns:a16="http://schemas.microsoft.com/office/drawing/2014/main" id="{350A4551-3D08-D841-FE0E-85FB8340D22A}"/>
              </a:ext>
            </a:extLst>
          </p:cNvPr>
          <p:cNvSpPr>
            <a:spLocks noGrp="1"/>
          </p:cNvSpPr>
          <p:nvPr>
            <p:ph sz="quarter" idx="13"/>
          </p:nvPr>
        </p:nvSpPr>
        <p:spPr/>
        <p:txBody>
          <a:bodyPr/>
          <a:lstStyle/>
          <a:p>
            <a:endParaRPr lang="nl-NL"/>
          </a:p>
        </p:txBody>
      </p:sp>
      <p:grpSp>
        <p:nvGrpSpPr>
          <p:cNvPr id="11" name="Groep 10">
            <a:extLst>
              <a:ext uri="{FF2B5EF4-FFF2-40B4-BE49-F238E27FC236}">
                <a16:creationId xmlns:a16="http://schemas.microsoft.com/office/drawing/2014/main" id="{E33584FD-ACE1-DC8E-45C0-5307553FBA13}"/>
              </a:ext>
            </a:extLst>
          </p:cNvPr>
          <p:cNvGrpSpPr/>
          <p:nvPr/>
        </p:nvGrpSpPr>
        <p:grpSpPr>
          <a:xfrm>
            <a:off x="6172200" y="0"/>
            <a:ext cx="6019800" cy="6908976"/>
            <a:chOff x="6172200" y="0"/>
            <a:chExt cx="6019800" cy="6908976"/>
          </a:xfrm>
        </p:grpSpPr>
        <p:sp>
          <p:nvSpPr>
            <p:cNvPr id="6" name="Rechthoek 5">
              <a:extLst>
                <a:ext uri="{FF2B5EF4-FFF2-40B4-BE49-F238E27FC236}">
                  <a16:creationId xmlns:a16="http://schemas.microsoft.com/office/drawing/2014/main" id="{6CA29EC5-454A-5053-03F3-4E86F3BE3F30}"/>
                </a:ext>
              </a:extLst>
            </p:cNvPr>
            <p:cNvSpPr/>
            <p:nvPr/>
          </p:nvSpPr>
          <p:spPr>
            <a:xfrm>
              <a:off x="6172200" y="0"/>
              <a:ext cx="6019800" cy="6035675"/>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764654F4-41B2-D3ED-9810-23A490252F7B}"/>
                </a:ext>
              </a:extLst>
            </p:cNvPr>
            <p:cNvSpPr/>
            <p:nvPr/>
          </p:nvSpPr>
          <p:spPr>
            <a:xfrm>
              <a:off x="6172200" y="6543850"/>
              <a:ext cx="6019800" cy="36512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Tijdelijke aanduiding voor tekst 2">
            <a:extLst>
              <a:ext uri="{FF2B5EF4-FFF2-40B4-BE49-F238E27FC236}">
                <a16:creationId xmlns:a16="http://schemas.microsoft.com/office/drawing/2014/main" id="{CEA3A556-1F49-D01B-233A-A0CDE308EDA4}"/>
              </a:ext>
            </a:extLst>
          </p:cNvPr>
          <p:cNvSpPr txBox="1">
            <a:spLocks/>
          </p:cNvSpPr>
          <p:nvPr/>
        </p:nvSpPr>
        <p:spPr>
          <a:xfrm>
            <a:off x="6621040" y="1696599"/>
            <a:ext cx="5524498" cy="3902075"/>
          </a:xfrm>
          <a:prstGeom prst="rect">
            <a:avLst/>
          </a:prstGeom>
          <a:noFill/>
        </p:spPr>
        <p:txBody>
          <a:bodyPr vert="horz" lIns="91440" tIns="45720" rIns="91440" bIns="45720" rtlCol="0">
            <a:normAutofit/>
          </a:bodyPr>
          <a:lstStyle>
            <a:lvl1pPr marL="450900" marR="0" indent="-342900" algn="l" defTabSz="914400" rtl="0" eaLnBrk="1" fontAlgn="auto" latinLnBrk="0" hangingPunct="1">
              <a:lnSpc>
                <a:spcPts val="2400"/>
              </a:lnSpc>
              <a:spcBef>
                <a:spcPts val="0"/>
              </a:spcBef>
              <a:spcAft>
                <a:spcPts val="0"/>
              </a:spcAft>
              <a:buClr>
                <a:srgbClr val="28A532"/>
              </a:buClr>
              <a:buSzTx/>
              <a:buFontTx/>
              <a:buBlip>
                <a:blip r:embed="rId3"/>
              </a:buBlip>
              <a:tabLst/>
              <a:defRPr lang="nl-NL" sz="2000" b="0" i="0" kern="1200" smtClean="0">
                <a:solidFill>
                  <a:schemeClr val="accent4"/>
                </a:solidFill>
                <a:effectLst/>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nSpc>
                <a:spcPct val="114000"/>
              </a:lnSpc>
              <a:buFontTx/>
              <a:buNone/>
            </a:pPr>
            <a:r>
              <a:rPr lang="nl-NL" sz="2200" b="1" dirty="0"/>
              <a:t>Communicatie en gedrag</a:t>
            </a:r>
          </a:p>
          <a:p>
            <a:pPr>
              <a:lnSpc>
                <a:spcPct val="114000"/>
              </a:lnSpc>
            </a:pPr>
            <a:r>
              <a:rPr lang="nl-NL" sz="2200" dirty="0"/>
              <a:t>Duidelijke communicatie over gevolgen minder pensioen bij werken (72%)</a:t>
            </a:r>
          </a:p>
          <a:p>
            <a:pPr>
              <a:lnSpc>
                <a:spcPct val="114000"/>
              </a:lnSpc>
            </a:pPr>
            <a:r>
              <a:rPr lang="nl-NL" sz="2200" dirty="0"/>
              <a:t>(Verbeterde) communicatie specifiek gericht op vrouwen (63%)</a:t>
            </a:r>
          </a:p>
        </p:txBody>
      </p:sp>
      <p:sp>
        <p:nvSpPr>
          <p:cNvPr id="13" name="Rectangle 21">
            <a:extLst>
              <a:ext uri="{FF2B5EF4-FFF2-40B4-BE49-F238E27FC236}">
                <a16:creationId xmlns:a16="http://schemas.microsoft.com/office/drawing/2014/main" id="{8DE37D94-8441-8BDD-9F89-728C0391B559}"/>
              </a:ext>
            </a:extLst>
          </p:cNvPr>
          <p:cNvSpPr/>
          <p:nvPr/>
        </p:nvSpPr>
        <p:spPr>
          <a:xfrm>
            <a:off x="10424502" y="5474351"/>
            <a:ext cx="1558232"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1"/>
              </a:solidFill>
              <a:latin typeface="GarageGothic-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accent1"/>
                </a:solidFill>
                <a:latin typeface="GarageGothic-Black"/>
              </a:rPr>
              <a:t>Bron</a:t>
            </a:r>
            <a:r>
              <a:rPr lang="en-US" sz="1400" dirty="0">
                <a:solidFill>
                  <a:schemeClr val="accent1"/>
                </a:solidFill>
                <a:latin typeface="GarageGothic-Black"/>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latin typeface="GarageGothic-Black"/>
                <a:hlinkClick r:id="rId4"/>
              </a:rPr>
              <a:t>Pensioenmonitor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latin typeface="GarageGothic-Black"/>
                <a:hlinkClick r:id="rId4"/>
              </a:rPr>
              <a:t> – meting 2024</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spTree>
    <p:extLst>
      <p:ext uri="{BB962C8B-B14F-4D97-AF65-F5344CB8AC3E}">
        <p14:creationId xmlns:p14="http://schemas.microsoft.com/office/powerpoint/2010/main" val="13113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4E9B2-560C-0D1D-B57C-EE67A973000C}"/>
              </a:ext>
            </a:extLst>
          </p:cNvPr>
          <p:cNvSpPr>
            <a:spLocks noGrp="1"/>
          </p:cNvSpPr>
          <p:nvPr>
            <p:ph type="title"/>
          </p:nvPr>
        </p:nvSpPr>
        <p:spPr/>
        <p:txBody>
          <a:bodyPr/>
          <a:lstStyle/>
          <a:p>
            <a:r>
              <a:rPr lang="nl-NL" dirty="0"/>
              <a:t>Vragen aan jullie</a:t>
            </a:r>
          </a:p>
        </p:txBody>
      </p:sp>
      <p:sp>
        <p:nvSpPr>
          <p:cNvPr id="3" name="Tijdelijke aanduiding voor tekst 2">
            <a:extLst>
              <a:ext uri="{FF2B5EF4-FFF2-40B4-BE49-F238E27FC236}">
                <a16:creationId xmlns:a16="http://schemas.microsoft.com/office/drawing/2014/main" id="{748A6242-DCB5-7916-B0B6-C4752B133415}"/>
              </a:ext>
            </a:extLst>
          </p:cNvPr>
          <p:cNvSpPr>
            <a:spLocks noGrp="1"/>
          </p:cNvSpPr>
          <p:nvPr>
            <p:ph type="body" sz="quarter" idx="11"/>
          </p:nvPr>
        </p:nvSpPr>
        <p:spPr>
          <a:xfrm>
            <a:off x="800100" y="2035174"/>
            <a:ext cx="11369253" cy="3902075"/>
          </a:xfrm>
        </p:spPr>
        <p:txBody>
          <a:bodyPr>
            <a:normAutofit/>
          </a:bodyPr>
          <a:lstStyle/>
          <a:p>
            <a:pPr marL="622350" indent="-514350">
              <a:lnSpc>
                <a:spcPct val="114000"/>
              </a:lnSpc>
              <a:buFont typeface="+mj-lt"/>
              <a:buAutoNum type="arabicPeriod"/>
            </a:pPr>
            <a:r>
              <a:rPr lang="nl-NL" sz="2800" dirty="0"/>
              <a:t>In hoeverre is er aandacht voor gender in jullie pensioencommunicatie?</a:t>
            </a:r>
          </a:p>
          <a:p>
            <a:pPr marL="622350" indent="-514350">
              <a:lnSpc>
                <a:spcPct val="114000"/>
              </a:lnSpc>
              <a:buFont typeface="+mj-lt"/>
              <a:buAutoNum type="arabicPeriod"/>
            </a:pPr>
            <a:endParaRPr lang="nl-NL" sz="2800" dirty="0"/>
          </a:p>
          <a:p>
            <a:pPr marL="622350" indent="-514350">
              <a:lnSpc>
                <a:spcPct val="114000"/>
              </a:lnSpc>
              <a:buFont typeface="+mj-lt"/>
              <a:buAutoNum type="arabicPeriod"/>
            </a:pPr>
            <a:r>
              <a:rPr lang="nl-NL" sz="2800" dirty="0"/>
              <a:t>Zou dit wel of niet anders moeten? </a:t>
            </a:r>
          </a:p>
          <a:p>
            <a:pPr marL="108000" indent="0">
              <a:lnSpc>
                <a:spcPct val="114000"/>
              </a:lnSpc>
              <a:buNone/>
            </a:pPr>
            <a:endParaRPr lang="nl-NL" sz="2800" dirty="0"/>
          </a:p>
        </p:txBody>
      </p:sp>
      <p:sp>
        <p:nvSpPr>
          <p:cNvPr id="4" name="Tijdelijke aanduiding voor inhoud 3">
            <a:extLst>
              <a:ext uri="{FF2B5EF4-FFF2-40B4-BE49-F238E27FC236}">
                <a16:creationId xmlns:a16="http://schemas.microsoft.com/office/drawing/2014/main" id="{F5606137-B17D-3B92-735D-0BEE60102AFC}"/>
              </a:ext>
            </a:extLst>
          </p:cNvPr>
          <p:cNvSpPr>
            <a:spLocks noGrp="1"/>
          </p:cNvSpPr>
          <p:nvPr>
            <p:ph sz="quarter" idx="13"/>
          </p:nvPr>
        </p:nvSpPr>
        <p:spPr/>
        <p:txBody>
          <a:bodyPr/>
          <a:lstStyle/>
          <a:p>
            <a:endParaRPr lang="nl-NL"/>
          </a:p>
        </p:txBody>
      </p:sp>
      <p:pic>
        <p:nvPicPr>
          <p:cNvPr id="6" name="Afbeelding 5">
            <a:extLst>
              <a:ext uri="{FF2B5EF4-FFF2-40B4-BE49-F238E27FC236}">
                <a16:creationId xmlns:a16="http://schemas.microsoft.com/office/drawing/2014/main" id="{C24667A3-EBCC-BFEB-2BEC-A761F30BA5BB}"/>
              </a:ext>
            </a:extLst>
          </p:cNvPr>
          <p:cNvPicPr>
            <a:picLocks noChangeAspect="1"/>
          </p:cNvPicPr>
          <p:nvPr/>
        </p:nvPicPr>
        <p:blipFill>
          <a:blip r:embed="rId2"/>
          <a:stretch>
            <a:fillRect/>
          </a:stretch>
        </p:blipFill>
        <p:spPr>
          <a:xfrm>
            <a:off x="8247237" y="2668145"/>
            <a:ext cx="3132138" cy="3354275"/>
          </a:xfrm>
          <a:prstGeom prst="rect">
            <a:avLst/>
          </a:prstGeom>
        </p:spPr>
      </p:pic>
    </p:spTree>
    <p:extLst>
      <p:ext uri="{BB962C8B-B14F-4D97-AF65-F5344CB8AC3E}">
        <p14:creationId xmlns:p14="http://schemas.microsoft.com/office/powerpoint/2010/main" val="1515563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SmartArt 2">
            <a:extLst>
              <a:ext uri="{FF2B5EF4-FFF2-40B4-BE49-F238E27FC236}">
                <a16:creationId xmlns:a16="http://schemas.microsoft.com/office/drawing/2014/main" id="{E7451D26-FB42-5E32-45DD-5633B5F23D4E}"/>
              </a:ext>
            </a:extLst>
          </p:cNvPr>
          <p:cNvSpPr>
            <a:spLocks noGrp="1"/>
          </p:cNvSpPr>
          <p:nvPr>
            <p:ph type="dgm" sz="quarter" idx="11"/>
          </p:nvPr>
        </p:nvSpPr>
        <p:spPr/>
      </p:sp>
      <p:grpSp>
        <p:nvGrpSpPr>
          <p:cNvPr id="11" name="Groep 10">
            <a:extLst>
              <a:ext uri="{FF2B5EF4-FFF2-40B4-BE49-F238E27FC236}">
                <a16:creationId xmlns:a16="http://schemas.microsoft.com/office/drawing/2014/main" id="{471FA46C-85AA-2C96-E4E2-E6EC4C69BB4E}"/>
              </a:ext>
            </a:extLst>
          </p:cNvPr>
          <p:cNvGrpSpPr/>
          <p:nvPr/>
        </p:nvGrpSpPr>
        <p:grpSpPr>
          <a:xfrm>
            <a:off x="1" y="0"/>
            <a:ext cx="12192000" cy="6858000"/>
            <a:chOff x="1" y="0"/>
            <a:chExt cx="12192000" cy="6858000"/>
          </a:xfrm>
          <a:solidFill>
            <a:srgbClr val="00A1DF"/>
          </a:solidFill>
        </p:grpSpPr>
        <p:pic>
          <p:nvPicPr>
            <p:cNvPr id="8" name="Afbeelding 7">
              <a:extLst>
                <a:ext uri="{FF2B5EF4-FFF2-40B4-BE49-F238E27FC236}">
                  <a16:creationId xmlns:a16="http://schemas.microsoft.com/office/drawing/2014/main" id="{30EBA4B1-BD60-DE00-4118-D090809DB7EB}"/>
                </a:ext>
              </a:extLst>
            </p:cNvPr>
            <p:cNvPicPr>
              <a:picLocks noChangeAspect="1"/>
            </p:cNvPicPr>
            <p:nvPr/>
          </p:nvPicPr>
          <p:blipFill rotWithShape="1">
            <a:blip r:embed="rId2"/>
            <a:srcRect t="10118"/>
            <a:stretch/>
          </p:blipFill>
          <p:spPr>
            <a:xfrm>
              <a:off x="1" y="0"/>
              <a:ext cx="12192000" cy="6858000"/>
            </a:xfrm>
            <a:prstGeom prst="rect">
              <a:avLst/>
            </a:prstGeom>
            <a:grpFill/>
          </p:spPr>
        </p:pic>
        <p:sp>
          <p:nvSpPr>
            <p:cNvPr id="9" name="Rechthoek 8">
              <a:extLst>
                <a:ext uri="{FF2B5EF4-FFF2-40B4-BE49-F238E27FC236}">
                  <a16:creationId xmlns:a16="http://schemas.microsoft.com/office/drawing/2014/main" id="{6C4BC0C4-5F68-0035-B09B-2DE5DD85D709}"/>
                </a:ext>
              </a:extLst>
            </p:cNvPr>
            <p:cNvSpPr/>
            <p:nvPr/>
          </p:nvSpPr>
          <p:spPr>
            <a:xfrm>
              <a:off x="1250509" y="1133052"/>
              <a:ext cx="5391592" cy="520424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7B9960F0-89EC-D3E1-EEAB-F8AAFD66F5DC}"/>
                </a:ext>
              </a:extLst>
            </p:cNvPr>
            <p:cNvSpPr/>
            <p:nvPr/>
          </p:nvSpPr>
          <p:spPr>
            <a:xfrm>
              <a:off x="704408" y="0"/>
              <a:ext cx="11487591" cy="92985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Ondertitel 3">
            <a:extLst>
              <a:ext uri="{FF2B5EF4-FFF2-40B4-BE49-F238E27FC236}">
                <a16:creationId xmlns:a16="http://schemas.microsoft.com/office/drawing/2014/main" id="{116B5BFB-6B85-5F18-0F8D-FE88FDA83214}"/>
              </a:ext>
            </a:extLst>
          </p:cNvPr>
          <p:cNvSpPr txBox="1">
            <a:spLocks/>
          </p:cNvSpPr>
          <p:nvPr/>
        </p:nvSpPr>
        <p:spPr>
          <a:xfrm>
            <a:off x="1530497" y="2136726"/>
            <a:ext cx="7397603" cy="2282874"/>
          </a:xfrm>
          <a:prstGeom prst="rect">
            <a:avLst/>
          </a:prstGeom>
          <a:noFill/>
        </p:spPr>
        <p:txBody>
          <a:bodyPr vert="horz" lIns="91440" tIns="45720" rIns="91440" bIns="45720" rtlCol="0">
            <a:normAutofit fontScale="92500" lnSpcReduction="1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5400" b="1" dirty="0">
                <a:solidFill>
                  <a:schemeClr val="accent2"/>
                </a:solidFill>
              </a:rPr>
              <a:t>Thema 2:</a:t>
            </a:r>
            <a:r>
              <a:rPr lang="nl-NL" sz="5400" dirty="0">
                <a:solidFill>
                  <a:schemeClr val="tx1"/>
                </a:solidFill>
              </a:rPr>
              <a:t> </a:t>
            </a:r>
          </a:p>
          <a:p>
            <a:r>
              <a:rPr lang="nl-NL" sz="5400" b="1" dirty="0"/>
              <a:t>Pensioenactivatie-</a:t>
            </a:r>
          </a:p>
          <a:p>
            <a:r>
              <a:rPr lang="nl-NL" sz="5400" b="1" dirty="0"/>
              <a:t>en communicatie</a:t>
            </a:r>
          </a:p>
        </p:txBody>
      </p:sp>
    </p:spTree>
    <p:extLst>
      <p:ext uri="{BB962C8B-B14F-4D97-AF65-F5344CB8AC3E}">
        <p14:creationId xmlns:p14="http://schemas.microsoft.com/office/powerpoint/2010/main" val="394382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AD7F3-C126-1093-A534-EA7740C01D21}"/>
              </a:ext>
            </a:extLst>
          </p:cNvPr>
          <p:cNvSpPr>
            <a:spLocks noGrp="1"/>
          </p:cNvSpPr>
          <p:nvPr>
            <p:ph type="title"/>
          </p:nvPr>
        </p:nvSpPr>
        <p:spPr/>
        <p:txBody>
          <a:bodyPr>
            <a:normAutofit fontScale="90000"/>
          </a:bodyPr>
          <a:lstStyle/>
          <a:p>
            <a:r>
              <a:rPr lang="nl-NL" dirty="0"/>
              <a:t>Vraag aan jullie: </a:t>
            </a:r>
            <a:br>
              <a:rPr lang="nl-NL" dirty="0"/>
            </a:br>
            <a:r>
              <a:rPr lang="nl-NL" dirty="0">
                <a:solidFill>
                  <a:schemeClr val="accent4"/>
                </a:solidFill>
              </a:rPr>
              <a:t>Is de pensioenadviseur in 2034 overbodig? </a:t>
            </a:r>
          </a:p>
        </p:txBody>
      </p:sp>
      <p:sp>
        <p:nvSpPr>
          <p:cNvPr id="4" name="Tijdelijke aanduiding voor inhoud 3">
            <a:extLst>
              <a:ext uri="{FF2B5EF4-FFF2-40B4-BE49-F238E27FC236}">
                <a16:creationId xmlns:a16="http://schemas.microsoft.com/office/drawing/2014/main" id="{3CBC7C6E-766D-BE0A-978F-DE72094B97C1}"/>
              </a:ext>
            </a:extLst>
          </p:cNvPr>
          <p:cNvSpPr>
            <a:spLocks noGrp="1"/>
          </p:cNvSpPr>
          <p:nvPr>
            <p:ph sz="quarter" idx="13"/>
          </p:nvPr>
        </p:nvSpPr>
        <p:spPr/>
        <p:txBody>
          <a:bodyPr/>
          <a:lstStyle/>
          <a:p>
            <a:endParaRPr lang="nl-NL"/>
          </a:p>
        </p:txBody>
      </p:sp>
      <p:pic>
        <p:nvPicPr>
          <p:cNvPr id="6" name="Afbeelding 5">
            <a:extLst>
              <a:ext uri="{FF2B5EF4-FFF2-40B4-BE49-F238E27FC236}">
                <a16:creationId xmlns:a16="http://schemas.microsoft.com/office/drawing/2014/main" id="{E463BE54-1A67-F549-2891-D2C102B4106D}"/>
              </a:ext>
            </a:extLst>
          </p:cNvPr>
          <p:cNvPicPr>
            <a:picLocks noChangeAspect="1"/>
          </p:cNvPicPr>
          <p:nvPr/>
        </p:nvPicPr>
        <p:blipFill rotWithShape="1">
          <a:blip r:embed="rId3">
            <a:duotone>
              <a:schemeClr val="accent2">
                <a:shade val="45000"/>
                <a:satMod val="135000"/>
              </a:schemeClr>
              <a:prstClr val="white"/>
            </a:duotone>
          </a:blip>
          <a:srcRect l="7934" t="27092" r="9159" b="23406"/>
          <a:stretch/>
        </p:blipFill>
        <p:spPr>
          <a:xfrm>
            <a:off x="812625" y="1952073"/>
            <a:ext cx="10247262" cy="4073950"/>
          </a:xfrm>
          <a:prstGeom prst="rect">
            <a:avLst/>
          </a:prstGeom>
        </p:spPr>
      </p:pic>
    </p:spTree>
    <p:extLst>
      <p:ext uri="{BB962C8B-B14F-4D97-AF65-F5344CB8AC3E}">
        <p14:creationId xmlns:p14="http://schemas.microsoft.com/office/powerpoint/2010/main" val="421258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FC830-E845-9699-DC95-F1983897DB82}"/>
              </a:ext>
            </a:extLst>
          </p:cNvPr>
          <p:cNvSpPr>
            <a:spLocks noGrp="1"/>
          </p:cNvSpPr>
          <p:nvPr>
            <p:ph type="title"/>
          </p:nvPr>
        </p:nvSpPr>
        <p:spPr/>
        <p:txBody>
          <a:bodyPr/>
          <a:lstStyle/>
          <a:p>
            <a:r>
              <a:rPr lang="nl-NL" dirty="0"/>
              <a:t>Tijdsplanning (90 minuten)</a:t>
            </a:r>
          </a:p>
        </p:txBody>
      </p:sp>
      <p:sp>
        <p:nvSpPr>
          <p:cNvPr id="7" name="Tijdelijke aanduiding voor tekst 6">
            <a:extLst>
              <a:ext uri="{FF2B5EF4-FFF2-40B4-BE49-F238E27FC236}">
                <a16:creationId xmlns:a16="http://schemas.microsoft.com/office/drawing/2014/main" id="{E30B511E-5078-0AE0-97AE-AED6213A040E}"/>
              </a:ext>
            </a:extLst>
          </p:cNvPr>
          <p:cNvSpPr>
            <a:spLocks noGrp="1"/>
          </p:cNvSpPr>
          <p:nvPr>
            <p:ph type="body" sz="quarter" idx="11"/>
          </p:nvPr>
        </p:nvSpPr>
        <p:spPr>
          <a:xfrm>
            <a:off x="800100" y="1181186"/>
            <a:ext cx="11391900" cy="5146676"/>
          </a:xfrm>
        </p:spPr>
        <p:txBody>
          <a:bodyPr>
            <a:noAutofit/>
          </a:bodyPr>
          <a:lstStyle/>
          <a:p>
            <a:pPr marL="342900" lvl="0"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Introductie: </a:t>
            </a:r>
          </a:p>
          <a:p>
            <a:pPr lvl="2"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5 min (slide 1-6) (Rick/ Dörthe)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Thema 1: gender pensioenkloof, resultaten pensioenmonitor: </a:t>
            </a:r>
          </a:p>
          <a:p>
            <a:pPr lvl="2"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15 min. (slide 7-16) (Rick/ Dörthe)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lvl="0"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Rondvraag wat speelt erin </a:t>
            </a:r>
            <a:r>
              <a:rPr lang="nl-NL" sz="1400" dirty="0">
                <a:latin typeface="Verdana" panose="020B0604030504040204" pitchFamily="34" charset="0"/>
                <a:ea typeface="Calibri" panose="020F0502020204030204" pitchFamily="34" charset="0"/>
                <a:cs typeface="Times New Roman" panose="02020603050405020304" pitchFamily="18" charset="0"/>
              </a:rPr>
              <a:t>praktijk: </a:t>
            </a:r>
          </a:p>
          <a:p>
            <a:pPr lvl="2" indent="-342900">
              <a:lnSpc>
                <a:spcPct val="107000"/>
              </a:lnSpc>
              <a:buFont typeface="Verdana" panose="020B0604030504040204" pitchFamily="34" charset="0"/>
              <a:buChar char="-"/>
            </a:pPr>
            <a:r>
              <a:rPr lang="nl-NL" sz="1400" dirty="0">
                <a:latin typeface="Verdana" panose="020B0604030504040204" pitchFamily="34" charset="0"/>
                <a:ea typeface="Calibri" panose="020F0502020204030204" pitchFamily="34" charset="0"/>
                <a:cs typeface="Times New Roman" panose="02020603050405020304" pitchFamily="18" charset="0"/>
              </a:rPr>
              <a:t>5-10 min. </a:t>
            </a:r>
            <a:r>
              <a:rPr lang="nl-NL" sz="1400" dirty="0">
                <a:effectLst/>
                <a:latin typeface="Verdana" panose="020B0604030504040204" pitchFamily="34" charset="0"/>
                <a:ea typeface="Calibri" panose="020F0502020204030204" pitchFamily="34" charset="0"/>
                <a:cs typeface="Times New Roman" panose="02020603050405020304" pitchFamily="18" charset="0"/>
              </a:rPr>
              <a:t>(slide 17) (Rick/ Dörthe)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Thema 2: pensioenactivatie en communicatie, mini-college: </a:t>
            </a:r>
          </a:p>
          <a:p>
            <a:pPr lvl="2"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20 min. (slide 18-28) (Thomas)</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Uitleg opdracht: </a:t>
            </a:r>
          </a:p>
          <a:p>
            <a:pPr lvl="2"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5 min. (slide 29-32) (Rick/ Dörthe) </a:t>
            </a:r>
          </a:p>
          <a:p>
            <a:pPr marL="342900" lvl="0"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Opdracht in groepjes: </a:t>
            </a:r>
          </a:p>
          <a:p>
            <a:pPr lvl="2"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15 min</a:t>
            </a:r>
            <a:r>
              <a:rPr lang="nl-NL" sz="1400" dirty="0">
                <a:latin typeface="Verdana" panose="020B0604030504040204" pitchFamily="34" charset="0"/>
                <a:ea typeface="Calibri" panose="020F0502020204030204" pitchFamily="34" charset="0"/>
                <a:cs typeface="Times New Roman" panose="02020603050405020304" pitchFamily="18" charset="0"/>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Terugkoppeling plenair: </a:t>
            </a:r>
          </a:p>
          <a:p>
            <a:pPr lvl="2" indent="-342900">
              <a:lnSpc>
                <a:spcPct val="107000"/>
              </a:lnSpc>
              <a:buFont typeface="Verdana" panose="020B0604030504040204" pitchFamily="34" charset="0"/>
              <a:buChar char="-"/>
            </a:pPr>
            <a:r>
              <a:rPr lang="nl-NL" sz="1400" dirty="0">
                <a:effectLst/>
                <a:latin typeface="Verdana" panose="020B0604030504040204" pitchFamily="34" charset="0"/>
                <a:ea typeface="Calibri" panose="020F0502020204030204" pitchFamily="34" charset="0"/>
                <a:cs typeface="Times New Roman" panose="02020603050405020304" pitchFamily="18" charset="0"/>
              </a:rPr>
              <a:t>15 min (Rick, Dörthe en Thomas)</a:t>
            </a:r>
          </a:p>
          <a:p>
            <a:pPr marL="342900" lvl="0" indent="-342900">
              <a:lnSpc>
                <a:spcPct val="107000"/>
              </a:lnSpc>
              <a:buFont typeface="Verdana" panose="020B0604030504040204" pitchFamily="34" charset="0"/>
              <a:buChar char="-"/>
            </a:pPr>
            <a:r>
              <a:rPr lang="nl-NL" sz="1400" i="1" dirty="0">
                <a:effectLst/>
                <a:latin typeface="Verdana" panose="020B0604030504040204" pitchFamily="34" charset="0"/>
                <a:ea typeface="Calibri" panose="020F0502020204030204" pitchFamily="34" charset="0"/>
                <a:cs typeface="Times New Roman" panose="02020603050405020304" pitchFamily="18" charset="0"/>
              </a:rPr>
              <a:t>Wat kunnen we nog meer doen om kloof te dichten: </a:t>
            </a:r>
          </a:p>
          <a:p>
            <a:pPr lvl="2" indent="-342900">
              <a:lnSpc>
                <a:spcPct val="107000"/>
              </a:lnSpc>
              <a:buFont typeface="Verdana" panose="020B0604030504040204" pitchFamily="34" charset="0"/>
              <a:buChar char="-"/>
            </a:pPr>
            <a:r>
              <a:rPr lang="nl-NL" sz="1400" i="1" dirty="0">
                <a:effectLst/>
                <a:latin typeface="Verdana" panose="020B0604030504040204" pitchFamily="34" charset="0"/>
                <a:ea typeface="Calibri" panose="020F0502020204030204" pitchFamily="34" charset="0"/>
                <a:cs typeface="Times New Roman" panose="02020603050405020304" pitchFamily="18" charset="0"/>
              </a:rPr>
              <a:t>5 -10 min (Rick/ Dörthe) (slide 33 en 34) (optie: kunnen we ook overslaan als we te weinig tijd hebben)</a:t>
            </a:r>
          </a:p>
          <a:p>
            <a:pPr marL="342900" lvl="0" indent="-342900">
              <a:lnSpc>
                <a:spcPct val="107000"/>
              </a:lnSpc>
              <a:buFont typeface="Verdana" panose="020B0604030504040204" pitchFamily="34" charset="0"/>
              <a:buChar char="-"/>
            </a:pPr>
            <a:r>
              <a:rPr lang="nl-NL" sz="1400" i="1" dirty="0">
                <a:effectLst/>
                <a:latin typeface="Verdana" panose="020B0604030504040204" pitchFamily="34" charset="0"/>
                <a:ea typeface="Calibri" panose="020F0502020204030204" pitchFamily="34" charset="0"/>
                <a:cs typeface="Times New Roman" panose="02020603050405020304" pitchFamily="18" charset="0"/>
              </a:rPr>
              <a:t>Thema 3: Pensioen en vertrouwen:  </a:t>
            </a:r>
          </a:p>
          <a:p>
            <a:pPr lvl="2" indent="-342900">
              <a:lnSpc>
                <a:spcPct val="107000"/>
              </a:lnSpc>
              <a:buFont typeface="Verdana" panose="020B0604030504040204" pitchFamily="34" charset="0"/>
              <a:buChar char="-"/>
            </a:pPr>
            <a:r>
              <a:rPr lang="nl-NL" sz="1400" i="1" dirty="0">
                <a:effectLst/>
                <a:latin typeface="Verdana" panose="020B0604030504040204" pitchFamily="34" charset="0"/>
                <a:ea typeface="Calibri" panose="020F0502020204030204" pitchFamily="34" charset="0"/>
                <a:cs typeface="Times New Roman" panose="02020603050405020304" pitchFamily="18" charset="0"/>
              </a:rPr>
              <a:t>5-10 min. (Thomas): kunnen we ook overslaan als we te weinig tijd hebben)</a:t>
            </a:r>
          </a:p>
          <a:p>
            <a:endParaRPr lang="nl-NL" sz="1400" dirty="0"/>
          </a:p>
        </p:txBody>
      </p:sp>
      <p:sp>
        <p:nvSpPr>
          <p:cNvPr id="8" name="Tijdelijke aanduiding voor inhoud 7">
            <a:extLst>
              <a:ext uri="{FF2B5EF4-FFF2-40B4-BE49-F238E27FC236}">
                <a16:creationId xmlns:a16="http://schemas.microsoft.com/office/drawing/2014/main" id="{EC5C2310-1B12-1E91-DD5C-546EF11B248F}"/>
              </a:ext>
            </a:extLst>
          </p:cNvPr>
          <p:cNvSpPr>
            <a:spLocks noGrp="1"/>
          </p:cNvSpPr>
          <p:nvPr>
            <p:ph sz="quarter" idx="13"/>
          </p:nvPr>
        </p:nvSpPr>
        <p:spPr/>
        <p:txBody>
          <a:bodyPr/>
          <a:lstStyle/>
          <a:p>
            <a:endParaRPr lang="nl-NL"/>
          </a:p>
        </p:txBody>
      </p:sp>
    </p:spTree>
    <p:extLst>
      <p:ext uri="{BB962C8B-B14F-4D97-AF65-F5344CB8AC3E}">
        <p14:creationId xmlns:p14="http://schemas.microsoft.com/office/powerpoint/2010/main" val="1876065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5CDB0D9-A69F-57F7-A494-11A66EA0E169}"/>
              </a:ext>
            </a:extLst>
          </p:cNvPr>
          <p:cNvSpPr>
            <a:spLocks noGrp="1"/>
          </p:cNvSpPr>
          <p:nvPr>
            <p:ph type="title"/>
          </p:nvPr>
        </p:nvSpPr>
        <p:spPr/>
        <p:txBody>
          <a:bodyPr/>
          <a:lstStyle/>
          <a:p>
            <a:r>
              <a:rPr lang="nl-NL" dirty="0"/>
              <a:t>Pensioenadvies: Online tool vs. adviseur</a:t>
            </a:r>
          </a:p>
        </p:txBody>
      </p:sp>
      <p:sp>
        <p:nvSpPr>
          <p:cNvPr id="10" name="Tijdelijke aanduiding voor tekst 9">
            <a:extLst>
              <a:ext uri="{FF2B5EF4-FFF2-40B4-BE49-F238E27FC236}">
                <a16:creationId xmlns:a16="http://schemas.microsoft.com/office/drawing/2014/main" id="{1621E22C-DD49-858C-137F-DACBA4629A51}"/>
              </a:ext>
            </a:extLst>
          </p:cNvPr>
          <p:cNvSpPr>
            <a:spLocks noGrp="1"/>
          </p:cNvSpPr>
          <p:nvPr>
            <p:ph type="body" sz="quarter" idx="11"/>
          </p:nvPr>
        </p:nvSpPr>
        <p:spPr>
          <a:xfrm>
            <a:off x="695747" y="1274304"/>
            <a:ext cx="9987686" cy="4472446"/>
          </a:xfrm>
        </p:spPr>
        <p:txBody>
          <a:bodyPr/>
          <a:lstStyle/>
          <a:p>
            <a:r>
              <a:rPr lang="nl-NL" dirty="0"/>
              <a:t>Keuzebegeleiding bij pensioen is belangrijk, verschillende manieren om dit te doen</a:t>
            </a:r>
          </a:p>
        </p:txBody>
      </p:sp>
      <p:pic>
        <p:nvPicPr>
          <p:cNvPr id="16" name="Tijdelijke aanduiding voor inhoud 15" descr="Brainstormgroep silhouet">
            <a:extLst>
              <a:ext uri="{FF2B5EF4-FFF2-40B4-BE49-F238E27FC236}">
                <a16:creationId xmlns:a16="http://schemas.microsoft.com/office/drawing/2014/main" id="{A869DEF6-2270-766E-1389-0512857574FF}"/>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4427976" y="1852483"/>
            <a:ext cx="1213753" cy="1213753"/>
          </a:xfrm>
        </p:spPr>
      </p:pic>
      <p:sp>
        <p:nvSpPr>
          <p:cNvPr id="12" name="Pijl: rechts 11">
            <a:extLst>
              <a:ext uri="{FF2B5EF4-FFF2-40B4-BE49-F238E27FC236}">
                <a16:creationId xmlns:a16="http://schemas.microsoft.com/office/drawing/2014/main" id="{CF876D45-DD01-3250-EF64-DD899A16DB6D}"/>
              </a:ext>
            </a:extLst>
          </p:cNvPr>
          <p:cNvSpPr/>
          <p:nvPr/>
        </p:nvSpPr>
        <p:spPr>
          <a:xfrm>
            <a:off x="10251133" y="711104"/>
            <a:ext cx="448733" cy="2597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Rectangle 21">
            <a:extLst>
              <a:ext uri="{FF2B5EF4-FFF2-40B4-BE49-F238E27FC236}">
                <a16:creationId xmlns:a16="http://schemas.microsoft.com/office/drawing/2014/main" id="{028C2204-1072-3112-6F9C-E196768C41E4}"/>
              </a:ext>
            </a:extLst>
          </p:cNvPr>
          <p:cNvSpPr/>
          <p:nvPr/>
        </p:nvSpPr>
        <p:spPr>
          <a:xfrm>
            <a:off x="10827359" y="161553"/>
            <a:ext cx="1332281"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accent2"/>
                </a:solidFill>
                <a:latin typeface="GarageGothic-Black"/>
              </a:rPr>
              <a:t>Meer </a:t>
            </a:r>
            <a:r>
              <a:rPr lang="en-AU" sz="1400" dirty="0" err="1">
                <a:solidFill>
                  <a:schemeClr val="accent2"/>
                </a:solidFill>
                <a:latin typeface="GarageGothic-Black"/>
              </a:rPr>
              <a:t>weten</a:t>
            </a:r>
            <a:r>
              <a:rPr lang="en-AU" sz="1400" dirty="0">
                <a:solidFill>
                  <a:schemeClr val="accent2"/>
                </a:solidFill>
                <a:latin typeface="GarageGothic-Black"/>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err="1">
                <a:solidFill>
                  <a:schemeClr val="accent2"/>
                </a:solidFill>
                <a:latin typeface="GarageGothic-Black"/>
              </a:rPr>
              <a:t>Klik</a:t>
            </a:r>
            <a:r>
              <a:rPr lang="en-AU" sz="1400" dirty="0">
                <a:solidFill>
                  <a:schemeClr val="accent2"/>
                </a:solidFill>
                <a:latin typeface="GarageGothic-Black"/>
              </a:rPr>
              <a:t> </a:t>
            </a:r>
            <a:r>
              <a:rPr lang="en-AU" sz="1400" dirty="0" err="1">
                <a:solidFill>
                  <a:schemeClr val="accent2"/>
                </a:solidFill>
                <a:latin typeface="GarageGothic-Black"/>
              </a:rPr>
              <a:t>hier</a:t>
            </a:r>
            <a:endParaRPr kumimoji="0" lang="en-AU" sz="1400" i="0" u="none" strike="noStrike" kern="1200" cap="none" spc="0" normalizeH="0" baseline="0" noProof="0" dirty="0">
              <a:ln>
                <a:noFill/>
              </a:ln>
              <a:solidFill>
                <a:schemeClr val="accent2"/>
              </a:solidFill>
              <a:effectLst/>
              <a:uLnTx/>
              <a:uFillTx/>
              <a:latin typeface="GarageGothic-Black"/>
              <a:ea typeface="+mn-ea"/>
              <a:cs typeface="+mn-cs"/>
            </a:endParaRPr>
          </a:p>
        </p:txBody>
      </p:sp>
      <p:sp>
        <p:nvSpPr>
          <p:cNvPr id="14" name="Rectangle 21">
            <a:extLst>
              <a:ext uri="{FF2B5EF4-FFF2-40B4-BE49-F238E27FC236}">
                <a16:creationId xmlns:a16="http://schemas.microsoft.com/office/drawing/2014/main" id="{3AA20785-B7CE-A89F-17A1-D07077CF189B}"/>
              </a:ext>
            </a:extLst>
          </p:cNvPr>
          <p:cNvSpPr/>
          <p:nvPr/>
        </p:nvSpPr>
        <p:spPr>
          <a:xfrm>
            <a:off x="10670838" y="711104"/>
            <a:ext cx="1558232"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lgn="ctr">
              <a:defRPr/>
            </a:pPr>
            <a:r>
              <a:rPr lang="en-US" sz="1400" dirty="0">
                <a:solidFill>
                  <a:schemeClr val="accent1"/>
                </a:solidFill>
                <a:latin typeface="GarageGothic-Black"/>
                <a:hlinkClick r:id="rId5"/>
              </a:rPr>
              <a:t>Van der Werf </a:t>
            </a:r>
            <a:r>
              <a:rPr lang="en-US" sz="1400" dirty="0" err="1">
                <a:solidFill>
                  <a:schemeClr val="accent1"/>
                </a:solidFill>
                <a:latin typeface="GarageGothic-Black"/>
                <a:hlinkClick r:id="rId5"/>
              </a:rPr>
              <a:t>en</a:t>
            </a:r>
            <a:r>
              <a:rPr lang="en-US" sz="1400" dirty="0">
                <a:solidFill>
                  <a:schemeClr val="accent1"/>
                </a:solidFill>
                <a:latin typeface="GarageGothic-Black"/>
                <a:hlinkClick r:id="rId5"/>
              </a:rPr>
              <a:t> Brüggen (2024)</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pic>
        <p:nvPicPr>
          <p:cNvPr id="17" name="Afbeelding 16">
            <a:extLst>
              <a:ext uri="{FF2B5EF4-FFF2-40B4-BE49-F238E27FC236}">
                <a16:creationId xmlns:a16="http://schemas.microsoft.com/office/drawing/2014/main" id="{342467C9-5C16-86B5-BE05-4588B75761D8}"/>
              </a:ext>
            </a:extLst>
          </p:cNvPr>
          <p:cNvPicPr>
            <a:picLocks noChangeAspect="1"/>
          </p:cNvPicPr>
          <p:nvPr/>
        </p:nvPicPr>
        <p:blipFill rotWithShape="1">
          <a:blip r:embed="rId6"/>
          <a:srcRect l="14007" t="19978" r="12952" b="20174"/>
          <a:stretch/>
        </p:blipFill>
        <p:spPr>
          <a:xfrm>
            <a:off x="8777824" y="2040872"/>
            <a:ext cx="1115991" cy="914421"/>
          </a:xfrm>
          <a:prstGeom prst="rect">
            <a:avLst/>
          </a:prstGeom>
        </p:spPr>
      </p:pic>
      <p:pic>
        <p:nvPicPr>
          <p:cNvPr id="1026" name="Picture 2" descr="Online Tools Icon Vector Illustration Logo Stock Vector (Royalty Free)  1574786659 | Shutterstock">
            <a:extLst>
              <a:ext uri="{FF2B5EF4-FFF2-40B4-BE49-F238E27FC236}">
                <a16:creationId xmlns:a16="http://schemas.microsoft.com/office/drawing/2014/main" id="{95FAF661-1429-1E93-CB52-2436BD71F1C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117" t="13220" r="10585" b="21246"/>
          <a:stretch/>
        </p:blipFill>
        <p:spPr bwMode="auto">
          <a:xfrm>
            <a:off x="1508567" y="1939815"/>
            <a:ext cx="1212490" cy="10790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nline Tools Icon Vector Illustration Logo Stock Vector (Royalty Free)  1574786659 | Shutterstock">
            <a:extLst>
              <a:ext uri="{FF2B5EF4-FFF2-40B4-BE49-F238E27FC236}">
                <a16:creationId xmlns:a16="http://schemas.microsoft.com/office/drawing/2014/main" id="{D890F5C0-900E-1595-3189-1B5AC5D6D47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117" t="13220" r="10585" b="21246"/>
          <a:stretch/>
        </p:blipFill>
        <p:spPr bwMode="auto">
          <a:xfrm>
            <a:off x="5641729" y="1986021"/>
            <a:ext cx="1213752" cy="10802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Online Tools Icon Vector Illustration Logo Stock Vector (Royalty Free)  1574786659 | Shutterstock">
            <a:extLst>
              <a:ext uri="{FF2B5EF4-FFF2-40B4-BE49-F238E27FC236}">
                <a16:creationId xmlns:a16="http://schemas.microsoft.com/office/drawing/2014/main" id="{34D44E15-D207-94A8-9C4D-1AD8BC3A35D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117" t="13220" r="10585" b="21246"/>
          <a:stretch/>
        </p:blipFill>
        <p:spPr bwMode="auto">
          <a:xfrm>
            <a:off x="9887099" y="2040872"/>
            <a:ext cx="1138031" cy="1012825"/>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089309F8-1383-3405-5A74-8C0B7F85BB3E}"/>
              </a:ext>
            </a:extLst>
          </p:cNvPr>
          <p:cNvSpPr txBox="1"/>
          <p:nvPr/>
        </p:nvSpPr>
        <p:spPr>
          <a:xfrm>
            <a:off x="8938260" y="4176822"/>
            <a:ext cx="2768053" cy="590058"/>
          </a:xfrm>
          <a:prstGeom prst="rect">
            <a:avLst/>
          </a:prstGeom>
        </p:spPr>
        <p:txBody>
          <a:bodyPr vert="horz" wrap="square" lIns="91440" tIns="45720" rIns="91440" bIns="45720" rtlCol="0" anchor="b">
            <a:normAutofit/>
          </a:bodyPr>
          <a:lstStyle/>
          <a:p>
            <a:pPr algn="l"/>
            <a:r>
              <a:rPr lang="nl-NL" dirty="0">
                <a:solidFill>
                  <a:schemeClr val="bg1"/>
                </a:solidFill>
              </a:rPr>
              <a:t>-</a:t>
            </a:r>
          </a:p>
        </p:txBody>
      </p:sp>
      <p:sp>
        <p:nvSpPr>
          <p:cNvPr id="22" name="Tekstvak 21">
            <a:extLst>
              <a:ext uri="{FF2B5EF4-FFF2-40B4-BE49-F238E27FC236}">
                <a16:creationId xmlns:a16="http://schemas.microsoft.com/office/drawing/2014/main" id="{19E81405-8455-FF02-D78B-6F6468957571}"/>
              </a:ext>
            </a:extLst>
          </p:cNvPr>
          <p:cNvSpPr txBox="1"/>
          <p:nvPr/>
        </p:nvSpPr>
        <p:spPr>
          <a:xfrm>
            <a:off x="8299048" y="3113948"/>
            <a:ext cx="3586509" cy="2215499"/>
          </a:xfrm>
          <a:prstGeom prst="rect">
            <a:avLst/>
          </a:prstGeom>
        </p:spPr>
        <p:txBody>
          <a:bodyPr vert="horz" wrap="square" lIns="91440" tIns="45720" rIns="91440" bIns="45720" rtlCol="0" anchor="t">
            <a:normAutofit lnSpcReduction="10000"/>
          </a:bodyPr>
          <a:lstStyle/>
          <a:p>
            <a:pPr marL="285750" indent="-285750" algn="l">
              <a:buFont typeface="Arial" panose="020B0604020202020204" pitchFamily="34" charset="0"/>
              <a:buChar char="•"/>
            </a:pPr>
            <a:r>
              <a:rPr lang="nl-NL" dirty="0">
                <a:solidFill>
                  <a:schemeClr val="accent2"/>
                </a:solidFill>
              </a:rPr>
              <a:t>Meer interactie met tool</a:t>
            </a:r>
          </a:p>
          <a:p>
            <a:pPr marL="285750" indent="-285750" algn="l">
              <a:buFont typeface="Arial" panose="020B0604020202020204" pitchFamily="34" charset="0"/>
              <a:buChar char="•"/>
            </a:pPr>
            <a:r>
              <a:rPr lang="nl-NL" dirty="0">
                <a:solidFill>
                  <a:schemeClr val="accent2"/>
                </a:solidFill>
              </a:rPr>
              <a:t>Beter begrip van financiële consequenties van gemaakte keuzes</a:t>
            </a:r>
          </a:p>
          <a:p>
            <a:pPr marL="285750" indent="-285750" algn="l">
              <a:buFont typeface="Arial" panose="020B0604020202020204" pitchFamily="34" charset="0"/>
              <a:buChar char="•"/>
            </a:pPr>
            <a:r>
              <a:rPr lang="nl-NL" dirty="0">
                <a:solidFill>
                  <a:schemeClr val="accent2"/>
                </a:solidFill>
              </a:rPr>
              <a:t>Vinden zichzelf deskundig</a:t>
            </a:r>
          </a:p>
          <a:p>
            <a:pPr marL="285750" indent="-285750" algn="l">
              <a:buFont typeface="Arial" panose="020B0604020202020204" pitchFamily="34" charset="0"/>
              <a:buChar char="•"/>
            </a:pPr>
            <a:r>
              <a:rPr lang="nl-NL" dirty="0">
                <a:solidFill>
                  <a:schemeClr val="accent2"/>
                </a:solidFill>
              </a:rPr>
              <a:t>Voelde meest waardevol</a:t>
            </a:r>
          </a:p>
          <a:p>
            <a:pPr marL="285750" indent="-285750" algn="l">
              <a:buFont typeface="Arial" panose="020B0604020202020204" pitchFamily="34" charset="0"/>
              <a:buChar char="•"/>
            </a:pPr>
            <a:r>
              <a:rPr lang="nl-NL" dirty="0">
                <a:solidFill>
                  <a:schemeClr val="accent2"/>
                </a:solidFill>
              </a:rPr>
              <a:t>Hogere bereidheid aanvullende stappen te ondernemen</a:t>
            </a:r>
          </a:p>
        </p:txBody>
      </p:sp>
      <p:sp>
        <p:nvSpPr>
          <p:cNvPr id="23" name="Tekstvak 22">
            <a:extLst>
              <a:ext uri="{FF2B5EF4-FFF2-40B4-BE49-F238E27FC236}">
                <a16:creationId xmlns:a16="http://schemas.microsoft.com/office/drawing/2014/main" id="{22CC34DC-C3D9-812A-C5A1-E2B3DBF15B7C}"/>
              </a:ext>
            </a:extLst>
          </p:cNvPr>
          <p:cNvSpPr txBox="1"/>
          <p:nvPr/>
        </p:nvSpPr>
        <p:spPr>
          <a:xfrm>
            <a:off x="4600163" y="3226332"/>
            <a:ext cx="3058956" cy="1402049"/>
          </a:xfrm>
          <a:prstGeom prst="rect">
            <a:avLst/>
          </a:prstGeom>
        </p:spPr>
        <p:txBody>
          <a:bodyPr vert="horz" wrap="square" lIns="91440" tIns="45720" rIns="91440" bIns="45720" rtlCol="0" anchor="t">
            <a:normAutofit/>
          </a:bodyPr>
          <a:lstStyle/>
          <a:p>
            <a:pPr marL="285750" indent="-285750" algn="l">
              <a:buFont typeface="Arial" panose="020B0604020202020204" pitchFamily="34" charset="0"/>
              <a:buChar char="•"/>
            </a:pPr>
            <a:r>
              <a:rPr lang="nl-NL" dirty="0">
                <a:solidFill>
                  <a:schemeClr val="accent2"/>
                </a:solidFill>
              </a:rPr>
              <a:t>Minst populair</a:t>
            </a:r>
          </a:p>
          <a:p>
            <a:pPr marL="285750" indent="-285750" algn="l">
              <a:buFont typeface="Arial" panose="020B0604020202020204" pitchFamily="34" charset="0"/>
              <a:buChar char="•"/>
            </a:pPr>
            <a:r>
              <a:rPr lang="nl-NL" dirty="0">
                <a:solidFill>
                  <a:schemeClr val="accent2"/>
                </a:solidFill>
              </a:rPr>
              <a:t>Scoort meestal tussen allebei andere methodes </a:t>
            </a:r>
          </a:p>
        </p:txBody>
      </p:sp>
      <p:sp>
        <p:nvSpPr>
          <p:cNvPr id="24" name="Tekstvak 23">
            <a:extLst>
              <a:ext uri="{FF2B5EF4-FFF2-40B4-BE49-F238E27FC236}">
                <a16:creationId xmlns:a16="http://schemas.microsoft.com/office/drawing/2014/main" id="{0B1B577F-FFCA-DDCA-51C9-4A4833DD3079}"/>
              </a:ext>
            </a:extLst>
          </p:cNvPr>
          <p:cNvSpPr txBox="1"/>
          <p:nvPr/>
        </p:nvSpPr>
        <p:spPr>
          <a:xfrm>
            <a:off x="1004943" y="3226332"/>
            <a:ext cx="2687381" cy="971510"/>
          </a:xfrm>
          <a:prstGeom prst="rect">
            <a:avLst/>
          </a:prstGeom>
        </p:spPr>
        <p:txBody>
          <a:bodyPr vert="horz" wrap="square" lIns="91440" tIns="45720" rIns="91440" bIns="45720" rtlCol="0" anchor="t">
            <a:normAutofit/>
          </a:bodyPr>
          <a:lstStyle/>
          <a:p>
            <a:pPr marL="285750" indent="-285750" algn="l">
              <a:buFont typeface="Arial" panose="020B0604020202020204" pitchFamily="34" charset="0"/>
              <a:buChar char="•"/>
            </a:pPr>
            <a:r>
              <a:rPr lang="nl-NL" dirty="0">
                <a:solidFill>
                  <a:schemeClr val="accent2"/>
                </a:solidFill>
              </a:rPr>
              <a:t>Deelnemers vinden zichzelf meest deskundig</a:t>
            </a:r>
          </a:p>
        </p:txBody>
      </p:sp>
      <p:sp>
        <p:nvSpPr>
          <p:cNvPr id="25" name="Tekstvak 24">
            <a:extLst>
              <a:ext uri="{FF2B5EF4-FFF2-40B4-BE49-F238E27FC236}">
                <a16:creationId xmlns:a16="http://schemas.microsoft.com/office/drawing/2014/main" id="{4155DA6A-70E0-45E2-6EE8-306FDBDE0850}"/>
              </a:ext>
            </a:extLst>
          </p:cNvPr>
          <p:cNvSpPr txBox="1"/>
          <p:nvPr/>
        </p:nvSpPr>
        <p:spPr>
          <a:xfrm>
            <a:off x="1078698" y="5064536"/>
            <a:ext cx="8808401" cy="858157"/>
          </a:xfrm>
          <a:prstGeom prst="rect">
            <a:avLst/>
          </a:prstGeom>
        </p:spPr>
        <p:txBody>
          <a:bodyPr vert="horz" wrap="square" lIns="91440" tIns="45720" rIns="91440" bIns="45720" rtlCol="0" anchor="b">
            <a:normAutofit/>
          </a:bodyPr>
          <a:lstStyle/>
          <a:p>
            <a:pPr marL="363538" indent="-363538" algn="l"/>
            <a:r>
              <a:rPr lang="nl-NL" sz="2000" dirty="0">
                <a:solidFill>
                  <a:schemeClr val="accent1"/>
                </a:solidFill>
                <a:sym typeface="Wingdings" panose="05000000000000000000" pitchFamily="2" charset="2"/>
              </a:rPr>
              <a:t> Type keuzebegeleiding maakte niet uit voor pensioenkeuzes en niet voor vertrouwen in de gemaakte keuzes</a:t>
            </a:r>
            <a:endParaRPr lang="nl-NL" sz="2000" dirty="0">
              <a:solidFill>
                <a:schemeClr val="accent1"/>
              </a:solidFill>
            </a:endParaRPr>
          </a:p>
        </p:txBody>
      </p:sp>
    </p:spTree>
    <p:extLst>
      <p:ext uri="{BB962C8B-B14F-4D97-AF65-F5344CB8AC3E}">
        <p14:creationId xmlns:p14="http://schemas.microsoft.com/office/powerpoint/2010/main" val="46735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B541A-FBE7-DB76-9CAF-27769BEC8B7C}"/>
              </a:ext>
            </a:extLst>
          </p:cNvPr>
          <p:cNvSpPr>
            <a:spLocks noGrp="1"/>
          </p:cNvSpPr>
          <p:nvPr>
            <p:ph type="title"/>
          </p:nvPr>
        </p:nvSpPr>
        <p:spPr/>
        <p:txBody>
          <a:bodyPr>
            <a:normAutofit/>
          </a:bodyPr>
          <a:lstStyle/>
          <a:p>
            <a:r>
              <a:rPr lang="nl-NL" dirty="0" err="1"/>
              <a:t>Nudges</a:t>
            </a:r>
            <a:r>
              <a:rPr lang="nl-NL" dirty="0"/>
              <a:t> in apps: Goed of slecht? </a:t>
            </a:r>
          </a:p>
        </p:txBody>
      </p:sp>
      <p:sp>
        <p:nvSpPr>
          <p:cNvPr id="14" name="Tijdelijke aanduiding voor tekst 13">
            <a:extLst>
              <a:ext uri="{FF2B5EF4-FFF2-40B4-BE49-F238E27FC236}">
                <a16:creationId xmlns:a16="http://schemas.microsoft.com/office/drawing/2014/main" id="{7DD52935-38A1-C739-DB63-CFC7D098B2CB}"/>
              </a:ext>
            </a:extLst>
          </p:cNvPr>
          <p:cNvSpPr>
            <a:spLocks noGrp="1"/>
          </p:cNvSpPr>
          <p:nvPr>
            <p:ph type="body" sz="quarter" idx="11"/>
          </p:nvPr>
        </p:nvSpPr>
        <p:spPr>
          <a:xfrm>
            <a:off x="2886052" y="1570097"/>
            <a:ext cx="6419895" cy="4395728"/>
          </a:xfrm>
        </p:spPr>
        <p:txBody>
          <a:bodyPr>
            <a:normAutofit fontScale="92500" lnSpcReduction="20000"/>
          </a:bodyPr>
          <a:lstStyle/>
          <a:p>
            <a:pPr>
              <a:lnSpc>
                <a:spcPct val="124000"/>
              </a:lnSpc>
            </a:pPr>
            <a:r>
              <a:rPr lang="nl-NL" sz="2400" dirty="0"/>
              <a:t>Eenvoudig doel = verkoop van product -&gt; </a:t>
            </a:r>
            <a:r>
              <a:rPr lang="nl-NL" sz="2400" dirty="0" err="1"/>
              <a:t>nudges</a:t>
            </a:r>
            <a:r>
              <a:rPr lang="nl-NL" sz="2400" dirty="0"/>
              <a:t> zijn makkelijk te gebruiken (maar niet altijd maatschappelijk verantwoord)</a:t>
            </a:r>
          </a:p>
          <a:p>
            <a:pPr>
              <a:lnSpc>
                <a:spcPct val="124000"/>
              </a:lnSpc>
            </a:pPr>
            <a:r>
              <a:rPr lang="nl-NL" sz="2400" dirty="0" err="1"/>
              <a:t>Nudges</a:t>
            </a:r>
            <a:r>
              <a:rPr lang="nl-NL" sz="2400" dirty="0"/>
              <a:t> in sectoren als gezondheidszorg (en pensioen) is lastiger: </a:t>
            </a:r>
          </a:p>
          <a:p>
            <a:pPr marL="800100" lvl="1" indent="-342900">
              <a:lnSpc>
                <a:spcPct val="124000"/>
              </a:lnSpc>
              <a:buFont typeface="Arial" panose="020B0604020202020204" pitchFamily="34" charset="0"/>
              <a:buChar char="•"/>
            </a:pPr>
            <a:r>
              <a:rPr lang="nl-NL" sz="2400" dirty="0">
                <a:sym typeface="Wingdings" panose="05000000000000000000" pitchFamily="2" charset="2"/>
              </a:rPr>
              <a:t>Privacy is relevant</a:t>
            </a:r>
          </a:p>
          <a:p>
            <a:pPr marL="800100" lvl="1" indent="-342900">
              <a:lnSpc>
                <a:spcPct val="124000"/>
              </a:lnSpc>
              <a:buFont typeface="Arial" panose="020B0604020202020204" pitchFamily="34" charset="0"/>
              <a:buChar char="•"/>
            </a:pPr>
            <a:r>
              <a:rPr lang="nl-NL" sz="2400" dirty="0">
                <a:sym typeface="Wingdings" panose="05000000000000000000" pitchFamily="2" charset="2"/>
              </a:rPr>
              <a:t>Niet-passend keuzes zijn onomkeerbaar</a:t>
            </a:r>
          </a:p>
          <a:p>
            <a:pPr marL="800100" lvl="1" indent="-342900">
              <a:lnSpc>
                <a:spcPct val="124000"/>
              </a:lnSpc>
              <a:buFont typeface="Arial" panose="020B0604020202020204" pitchFamily="34" charset="0"/>
              <a:buChar char="•"/>
            </a:pPr>
            <a:r>
              <a:rPr lang="nl-NL" sz="2400" dirty="0">
                <a:sym typeface="Wingdings" panose="05000000000000000000" pitchFamily="2" charset="2"/>
              </a:rPr>
              <a:t>Weerstand groot als bijv. standaardinstellingen worden gewijzigd</a:t>
            </a:r>
          </a:p>
          <a:p>
            <a:pPr>
              <a:lnSpc>
                <a:spcPct val="124000"/>
              </a:lnSpc>
            </a:pPr>
            <a:r>
              <a:rPr lang="nl-NL" sz="2400" dirty="0" err="1"/>
              <a:t>Nudges</a:t>
            </a:r>
            <a:r>
              <a:rPr lang="nl-NL" sz="2400" dirty="0"/>
              <a:t> vooral effectief als ze inspelen op onbewust gewoontepatroon van gebruikers </a:t>
            </a:r>
          </a:p>
          <a:p>
            <a:pPr marL="685800" indent="-342900">
              <a:lnSpc>
                <a:spcPct val="124000"/>
              </a:lnSpc>
              <a:buFont typeface="Arial" panose="020B0604020202020204" pitchFamily="34" charset="0"/>
              <a:buChar char="•"/>
            </a:pPr>
            <a:endParaRPr lang="nl-NL" sz="2400" dirty="0"/>
          </a:p>
        </p:txBody>
      </p:sp>
      <p:pic>
        <p:nvPicPr>
          <p:cNvPr id="9" name="Tijdelijke aanduiding voor inhoud 8" descr="Afbeelding met Graphics, kunst, clipart, tekening&#10;&#10;Automatisch gegenereerde beschrijving">
            <a:extLst>
              <a:ext uri="{FF2B5EF4-FFF2-40B4-BE49-F238E27FC236}">
                <a16:creationId xmlns:a16="http://schemas.microsoft.com/office/drawing/2014/main" id="{2766DFD0-22B3-8ABB-C7CF-F911D1AA8300}"/>
              </a:ext>
            </a:extLst>
          </p:cNvPr>
          <p:cNvPicPr>
            <a:picLocks noGrp="1" noChangeAspect="1"/>
          </p:cNvPicPr>
          <p:nvPr>
            <p:ph sz="quarter" idx="13"/>
          </p:nvPr>
        </p:nvPicPr>
        <p:blipFill rotWithShape="1">
          <a:blip r:embed="rId3"/>
          <a:srcRect t="41815"/>
          <a:stretch/>
        </p:blipFill>
        <p:spPr>
          <a:xfrm>
            <a:off x="227128" y="2315598"/>
            <a:ext cx="2496118" cy="1452363"/>
          </a:xfrm>
        </p:spPr>
      </p:pic>
      <p:sp>
        <p:nvSpPr>
          <p:cNvPr id="6" name="Pijl: rechts 5">
            <a:extLst>
              <a:ext uri="{FF2B5EF4-FFF2-40B4-BE49-F238E27FC236}">
                <a16:creationId xmlns:a16="http://schemas.microsoft.com/office/drawing/2014/main" id="{F99D97AD-9984-51FC-DAAC-5285165639D2}"/>
              </a:ext>
            </a:extLst>
          </p:cNvPr>
          <p:cNvSpPr/>
          <p:nvPr/>
        </p:nvSpPr>
        <p:spPr>
          <a:xfrm>
            <a:off x="10004797" y="5474351"/>
            <a:ext cx="448733" cy="2597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tangle 21">
            <a:extLst>
              <a:ext uri="{FF2B5EF4-FFF2-40B4-BE49-F238E27FC236}">
                <a16:creationId xmlns:a16="http://schemas.microsoft.com/office/drawing/2014/main" id="{E9706958-AFEE-8D90-CA5C-6683AC5AB603}"/>
              </a:ext>
            </a:extLst>
          </p:cNvPr>
          <p:cNvSpPr/>
          <p:nvPr/>
        </p:nvSpPr>
        <p:spPr>
          <a:xfrm>
            <a:off x="10581023" y="4924800"/>
            <a:ext cx="1332281"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accent2"/>
                </a:solidFill>
                <a:latin typeface="GarageGothic-Black"/>
              </a:rPr>
              <a:t>Meer </a:t>
            </a:r>
            <a:r>
              <a:rPr lang="en-AU" sz="1400" dirty="0" err="1">
                <a:solidFill>
                  <a:schemeClr val="accent2"/>
                </a:solidFill>
                <a:latin typeface="GarageGothic-Black"/>
              </a:rPr>
              <a:t>weten</a:t>
            </a:r>
            <a:r>
              <a:rPr lang="en-AU" sz="1400" dirty="0">
                <a:solidFill>
                  <a:schemeClr val="accent2"/>
                </a:solidFill>
                <a:latin typeface="GarageGothic-Black"/>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err="1">
                <a:solidFill>
                  <a:schemeClr val="accent2"/>
                </a:solidFill>
                <a:latin typeface="GarageGothic-Black"/>
              </a:rPr>
              <a:t>Klik</a:t>
            </a:r>
            <a:r>
              <a:rPr lang="en-AU" sz="1400" dirty="0">
                <a:solidFill>
                  <a:schemeClr val="accent2"/>
                </a:solidFill>
                <a:latin typeface="GarageGothic-Black"/>
              </a:rPr>
              <a:t> </a:t>
            </a:r>
            <a:r>
              <a:rPr lang="en-AU" sz="1400" dirty="0" err="1">
                <a:solidFill>
                  <a:schemeClr val="accent2"/>
                </a:solidFill>
                <a:latin typeface="GarageGothic-Black"/>
              </a:rPr>
              <a:t>hier</a:t>
            </a:r>
            <a:endParaRPr kumimoji="0" lang="en-AU" sz="1400" i="0" u="none" strike="noStrike" kern="1200" cap="none" spc="0" normalizeH="0" baseline="0" noProof="0" dirty="0">
              <a:ln>
                <a:noFill/>
              </a:ln>
              <a:solidFill>
                <a:schemeClr val="accent2"/>
              </a:solidFill>
              <a:effectLst/>
              <a:uLnTx/>
              <a:uFillTx/>
              <a:latin typeface="GarageGothic-Black"/>
              <a:ea typeface="+mn-ea"/>
              <a:cs typeface="+mn-cs"/>
            </a:endParaRPr>
          </a:p>
        </p:txBody>
      </p:sp>
      <p:sp>
        <p:nvSpPr>
          <p:cNvPr id="8" name="Rectangle 21">
            <a:extLst>
              <a:ext uri="{FF2B5EF4-FFF2-40B4-BE49-F238E27FC236}">
                <a16:creationId xmlns:a16="http://schemas.microsoft.com/office/drawing/2014/main" id="{7B76DDDF-EA0A-C9FC-4B09-35B7813BEE56}"/>
              </a:ext>
            </a:extLst>
          </p:cNvPr>
          <p:cNvSpPr/>
          <p:nvPr/>
        </p:nvSpPr>
        <p:spPr>
          <a:xfrm>
            <a:off x="10424502" y="5474351"/>
            <a:ext cx="1558232"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lgn="ctr">
              <a:defRPr/>
            </a:pPr>
            <a:r>
              <a:rPr lang="en-US" sz="1400" dirty="0">
                <a:solidFill>
                  <a:schemeClr val="accent1"/>
                </a:solidFill>
                <a:latin typeface="GarageGothic-Black"/>
                <a:hlinkClick r:id="rId4"/>
              </a:rPr>
              <a:t>Reeck et al. (2023)</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pic>
        <p:nvPicPr>
          <p:cNvPr id="11" name="Afbeelding 10" descr="Afbeelding met Graphics, kunst, clipart, tekening&#10;&#10;Automatisch gegenereerde beschrijving">
            <a:extLst>
              <a:ext uri="{FF2B5EF4-FFF2-40B4-BE49-F238E27FC236}">
                <a16:creationId xmlns:a16="http://schemas.microsoft.com/office/drawing/2014/main" id="{7B1C77B1-5413-5D71-C6BC-C00650093667}"/>
              </a:ext>
            </a:extLst>
          </p:cNvPr>
          <p:cNvPicPr>
            <a:picLocks noChangeAspect="1"/>
          </p:cNvPicPr>
          <p:nvPr/>
        </p:nvPicPr>
        <p:blipFill rotWithShape="1">
          <a:blip r:embed="rId3"/>
          <a:srcRect b="55378"/>
          <a:stretch/>
        </p:blipFill>
        <p:spPr>
          <a:xfrm>
            <a:off x="9428057" y="2428087"/>
            <a:ext cx="2750612" cy="1227383"/>
          </a:xfrm>
          <a:prstGeom prst="rect">
            <a:avLst/>
          </a:prstGeom>
        </p:spPr>
      </p:pic>
    </p:spTree>
    <p:extLst>
      <p:ext uri="{BB962C8B-B14F-4D97-AF65-F5344CB8AC3E}">
        <p14:creationId xmlns:p14="http://schemas.microsoft.com/office/powerpoint/2010/main" val="403617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CC5EE64A-A526-D1FE-9195-B871D91EF3DE}"/>
              </a:ext>
            </a:extLst>
          </p:cNvPr>
          <p:cNvSpPr>
            <a:spLocks noGrp="1"/>
          </p:cNvSpPr>
          <p:nvPr>
            <p:ph sz="quarter" idx="13"/>
          </p:nvPr>
        </p:nvSpPr>
        <p:spPr/>
        <p:txBody>
          <a:bodyPr/>
          <a:lstStyle/>
          <a:p>
            <a:endParaRPr lang="nl-NL"/>
          </a:p>
        </p:txBody>
      </p:sp>
      <p:sp>
        <p:nvSpPr>
          <p:cNvPr id="6" name="Pijl: rechts 5">
            <a:extLst>
              <a:ext uri="{FF2B5EF4-FFF2-40B4-BE49-F238E27FC236}">
                <a16:creationId xmlns:a16="http://schemas.microsoft.com/office/drawing/2014/main" id="{F99D97AD-9984-51FC-DAAC-5285165639D2}"/>
              </a:ext>
            </a:extLst>
          </p:cNvPr>
          <p:cNvSpPr/>
          <p:nvPr/>
        </p:nvSpPr>
        <p:spPr>
          <a:xfrm>
            <a:off x="9765916" y="5569226"/>
            <a:ext cx="448733" cy="2597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tangle 21">
            <a:extLst>
              <a:ext uri="{FF2B5EF4-FFF2-40B4-BE49-F238E27FC236}">
                <a16:creationId xmlns:a16="http://schemas.microsoft.com/office/drawing/2014/main" id="{E9706958-AFEE-8D90-CA5C-6683AC5AB603}"/>
              </a:ext>
            </a:extLst>
          </p:cNvPr>
          <p:cNvSpPr/>
          <p:nvPr/>
        </p:nvSpPr>
        <p:spPr>
          <a:xfrm>
            <a:off x="10537477" y="5214542"/>
            <a:ext cx="1332281"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accent2"/>
                </a:solidFill>
                <a:latin typeface="GarageGothic-Black"/>
              </a:rPr>
              <a:t>Meer </a:t>
            </a:r>
            <a:r>
              <a:rPr lang="en-AU" sz="1400" dirty="0" err="1">
                <a:solidFill>
                  <a:schemeClr val="accent2"/>
                </a:solidFill>
                <a:latin typeface="GarageGothic-Black"/>
              </a:rPr>
              <a:t>weten</a:t>
            </a:r>
            <a:r>
              <a:rPr lang="en-AU" sz="1400" dirty="0">
                <a:solidFill>
                  <a:schemeClr val="accent2"/>
                </a:solidFill>
                <a:latin typeface="GarageGothic-Black"/>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err="1">
                <a:solidFill>
                  <a:schemeClr val="accent2"/>
                </a:solidFill>
                <a:latin typeface="GarageGothic-Black"/>
              </a:rPr>
              <a:t>Klik</a:t>
            </a:r>
            <a:r>
              <a:rPr lang="en-AU" sz="1400" dirty="0">
                <a:solidFill>
                  <a:schemeClr val="accent2"/>
                </a:solidFill>
                <a:latin typeface="GarageGothic-Black"/>
              </a:rPr>
              <a:t> </a:t>
            </a:r>
            <a:r>
              <a:rPr lang="en-AU" sz="1400" dirty="0" err="1">
                <a:solidFill>
                  <a:schemeClr val="accent2"/>
                </a:solidFill>
                <a:latin typeface="GarageGothic-Black"/>
              </a:rPr>
              <a:t>hier</a:t>
            </a:r>
            <a:endParaRPr kumimoji="0" lang="en-AU" sz="1400" i="0" u="none" strike="noStrike" kern="1200" cap="none" spc="0" normalizeH="0" baseline="0" noProof="0" dirty="0">
              <a:ln>
                <a:noFill/>
              </a:ln>
              <a:solidFill>
                <a:schemeClr val="accent2"/>
              </a:solidFill>
              <a:effectLst/>
              <a:uLnTx/>
              <a:uFillTx/>
              <a:latin typeface="GarageGothic-Black"/>
              <a:ea typeface="+mn-ea"/>
              <a:cs typeface="+mn-cs"/>
            </a:endParaRPr>
          </a:p>
        </p:txBody>
      </p:sp>
      <p:sp>
        <p:nvSpPr>
          <p:cNvPr id="8" name="Rectangle 21">
            <a:extLst>
              <a:ext uri="{FF2B5EF4-FFF2-40B4-BE49-F238E27FC236}">
                <a16:creationId xmlns:a16="http://schemas.microsoft.com/office/drawing/2014/main" id="{7B76DDDF-EA0A-C9FC-4B09-35B7813BEE56}"/>
              </a:ext>
            </a:extLst>
          </p:cNvPr>
          <p:cNvSpPr/>
          <p:nvPr/>
        </p:nvSpPr>
        <p:spPr>
          <a:xfrm>
            <a:off x="10424502" y="5474351"/>
            <a:ext cx="1558232"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lgn="ctr">
              <a:defRPr/>
            </a:pPr>
            <a:r>
              <a:rPr lang="en-US" sz="1400" dirty="0">
                <a:solidFill>
                  <a:schemeClr val="accent1"/>
                </a:solidFill>
                <a:latin typeface="GarageGothic-Black"/>
                <a:hlinkClick r:id="rId3"/>
              </a:rPr>
              <a:t>Reeck et al. (2023)</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grpSp>
        <p:nvGrpSpPr>
          <p:cNvPr id="13" name="Groep 12">
            <a:extLst>
              <a:ext uri="{FF2B5EF4-FFF2-40B4-BE49-F238E27FC236}">
                <a16:creationId xmlns:a16="http://schemas.microsoft.com/office/drawing/2014/main" id="{6CEF794B-1EF3-7D3C-954D-CC1FF7EDE091}"/>
              </a:ext>
            </a:extLst>
          </p:cNvPr>
          <p:cNvGrpSpPr/>
          <p:nvPr/>
        </p:nvGrpSpPr>
        <p:grpSpPr>
          <a:xfrm>
            <a:off x="457200" y="1070723"/>
            <a:ext cx="11734800" cy="4080319"/>
            <a:chOff x="433720" y="1927077"/>
            <a:chExt cx="11734800" cy="4080319"/>
          </a:xfrm>
        </p:grpSpPr>
        <p:pic>
          <p:nvPicPr>
            <p:cNvPr id="11" name="Afbeelding 10">
              <a:extLst>
                <a:ext uri="{FF2B5EF4-FFF2-40B4-BE49-F238E27FC236}">
                  <a16:creationId xmlns:a16="http://schemas.microsoft.com/office/drawing/2014/main" id="{63556CD9-123C-1AC0-B1C6-24AFE88DACED}"/>
                </a:ext>
              </a:extLst>
            </p:cNvPr>
            <p:cNvPicPr>
              <a:picLocks noChangeAspect="1"/>
            </p:cNvPicPr>
            <p:nvPr/>
          </p:nvPicPr>
          <p:blipFill rotWithShape="1">
            <a:blip r:embed="rId4"/>
            <a:srcRect b="19978"/>
            <a:stretch/>
          </p:blipFill>
          <p:spPr>
            <a:xfrm>
              <a:off x="433720" y="1990577"/>
              <a:ext cx="11734800" cy="4016819"/>
            </a:xfrm>
            <a:prstGeom prst="rect">
              <a:avLst/>
            </a:prstGeom>
          </p:spPr>
        </p:pic>
        <p:sp>
          <p:nvSpPr>
            <p:cNvPr id="12" name="Rechthoek 11">
              <a:extLst>
                <a:ext uri="{FF2B5EF4-FFF2-40B4-BE49-F238E27FC236}">
                  <a16:creationId xmlns:a16="http://schemas.microsoft.com/office/drawing/2014/main" id="{40D822D4-D118-B20B-C218-94F09CF3B953}"/>
                </a:ext>
              </a:extLst>
            </p:cNvPr>
            <p:cNvSpPr/>
            <p:nvPr/>
          </p:nvSpPr>
          <p:spPr>
            <a:xfrm>
              <a:off x="644159" y="1927077"/>
              <a:ext cx="6373330" cy="13264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4" name="Rechthoek 13">
            <a:extLst>
              <a:ext uri="{FF2B5EF4-FFF2-40B4-BE49-F238E27FC236}">
                <a16:creationId xmlns:a16="http://schemas.microsoft.com/office/drawing/2014/main" id="{3369E7C4-D9D0-638D-8AEF-E00CD5C75580}"/>
              </a:ext>
            </a:extLst>
          </p:cNvPr>
          <p:cNvSpPr/>
          <p:nvPr/>
        </p:nvSpPr>
        <p:spPr>
          <a:xfrm>
            <a:off x="8230009" y="3153536"/>
            <a:ext cx="1280396" cy="65252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5067319A-9A84-03F7-B073-EBEE0E4AE8B3}"/>
              </a:ext>
            </a:extLst>
          </p:cNvPr>
          <p:cNvSpPr/>
          <p:nvPr/>
        </p:nvSpPr>
        <p:spPr>
          <a:xfrm>
            <a:off x="8382409" y="3979329"/>
            <a:ext cx="1280396" cy="65252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982AC454-F95C-9AED-60C5-C27A7753CC66}"/>
              </a:ext>
            </a:extLst>
          </p:cNvPr>
          <p:cNvSpPr/>
          <p:nvPr/>
        </p:nvSpPr>
        <p:spPr>
          <a:xfrm>
            <a:off x="8382408" y="4805122"/>
            <a:ext cx="1637919" cy="35682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55B541A-FBE7-DB76-9CAF-27769BEC8B7C}"/>
              </a:ext>
            </a:extLst>
          </p:cNvPr>
          <p:cNvSpPr>
            <a:spLocks noGrp="1"/>
          </p:cNvSpPr>
          <p:nvPr>
            <p:ph type="title"/>
          </p:nvPr>
        </p:nvSpPr>
        <p:spPr>
          <a:xfrm>
            <a:off x="800100" y="552449"/>
            <a:ext cx="11002040" cy="1012825"/>
          </a:xfrm>
        </p:spPr>
        <p:txBody>
          <a:bodyPr>
            <a:normAutofit/>
          </a:bodyPr>
          <a:lstStyle/>
          <a:p>
            <a:r>
              <a:rPr lang="nl-NL" dirty="0"/>
              <a:t>Voorbeeld van </a:t>
            </a:r>
            <a:r>
              <a:rPr lang="nl-NL" i="1" dirty="0" err="1"/>
              <a:t>defaultless</a:t>
            </a:r>
            <a:r>
              <a:rPr lang="nl-NL" i="1" dirty="0"/>
              <a:t> default</a:t>
            </a:r>
          </a:p>
        </p:txBody>
      </p:sp>
    </p:spTree>
    <p:extLst>
      <p:ext uri="{BB962C8B-B14F-4D97-AF65-F5344CB8AC3E}">
        <p14:creationId xmlns:p14="http://schemas.microsoft.com/office/powerpoint/2010/main" val="3941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B541A-FBE7-DB76-9CAF-27769BEC8B7C}"/>
              </a:ext>
            </a:extLst>
          </p:cNvPr>
          <p:cNvSpPr>
            <a:spLocks noGrp="1"/>
          </p:cNvSpPr>
          <p:nvPr>
            <p:ph type="title"/>
          </p:nvPr>
        </p:nvSpPr>
        <p:spPr/>
        <p:txBody>
          <a:bodyPr>
            <a:normAutofit/>
          </a:bodyPr>
          <a:lstStyle/>
          <a:p>
            <a:r>
              <a:rPr lang="nl-NL" dirty="0"/>
              <a:t>Activeren met negatieve of positieve emoties?</a:t>
            </a:r>
          </a:p>
        </p:txBody>
      </p:sp>
      <p:sp>
        <p:nvSpPr>
          <p:cNvPr id="9" name="Tijdelijke aanduiding voor inhoud 8">
            <a:extLst>
              <a:ext uri="{FF2B5EF4-FFF2-40B4-BE49-F238E27FC236}">
                <a16:creationId xmlns:a16="http://schemas.microsoft.com/office/drawing/2014/main" id="{76FFEE08-5C96-E649-6932-FEDF01DB485C}"/>
              </a:ext>
            </a:extLst>
          </p:cNvPr>
          <p:cNvSpPr>
            <a:spLocks noGrp="1"/>
          </p:cNvSpPr>
          <p:nvPr>
            <p:ph sz="quarter" idx="13"/>
          </p:nvPr>
        </p:nvSpPr>
        <p:spPr/>
        <p:txBody>
          <a:bodyPr/>
          <a:lstStyle/>
          <a:p>
            <a:endParaRPr lang="nl-NL"/>
          </a:p>
        </p:txBody>
      </p:sp>
      <p:sp>
        <p:nvSpPr>
          <p:cNvPr id="5" name="Tijdelijke aanduiding voor tekst 4">
            <a:extLst>
              <a:ext uri="{FF2B5EF4-FFF2-40B4-BE49-F238E27FC236}">
                <a16:creationId xmlns:a16="http://schemas.microsoft.com/office/drawing/2014/main" id="{C2BD470C-1F8E-D21F-4A0B-1C24BA4F1CF7}"/>
              </a:ext>
            </a:extLst>
          </p:cNvPr>
          <p:cNvSpPr>
            <a:spLocks noGrp="1"/>
          </p:cNvSpPr>
          <p:nvPr>
            <p:ph type="body" sz="quarter" idx="11"/>
          </p:nvPr>
        </p:nvSpPr>
        <p:spPr>
          <a:xfrm>
            <a:off x="568631" y="1604773"/>
            <a:ext cx="6441769" cy="3908425"/>
          </a:xfrm>
        </p:spPr>
        <p:txBody>
          <a:bodyPr>
            <a:normAutofit/>
          </a:bodyPr>
          <a:lstStyle/>
          <a:p>
            <a:pPr marL="108000" indent="0" algn="ctr">
              <a:lnSpc>
                <a:spcPct val="114000"/>
              </a:lnSpc>
              <a:buNone/>
            </a:pPr>
            <a:r>
              <a:rPr lang="nl-NL" sz="2400" u="sng" dirty="0"/>
              <a:t>Pensioen bekijken</a:t>
            </a:r>
          </a:p>
          <a:p>
            <a:pPr marL="108000" indent="0" algn="ctr">
              <a:lnSpc>
                <a:spcPct val="114000"/>
              </a:lnSpc>
              <a:buNone/>
            </a:pPr>
            <a:endParaRPr lang="nl-NL" sz="2400" u="sng" dirty="0"/>
          </a:p>
          <a:p>
            <a:pPr>
              <a:lnSpc>
                <a:spcPct val="114000"/>
              </a:lnSpc>
              <a:buFont typeface="Arial" panose="020B0604020202020204" pitchFamily="34" charset="0"/>
              <a:buChar char="•"/>
            </a:pPr>
            <a:r>
              <a:rPr lang="nl-NL" sz="2400" dirty="0"/>
              <a:t>Vaakst genoemde associaties met pensioenen bekijken negatief: angst, zorgen frustratie</a:t>
            </a:r>
          </a:p>
          <a:p>
            <a:pPr>
              <a:lnSpc>
                <a:spcPct val="114000"/>
              </a:lnSpc>
              <a:buFont typeface="Arial" panose="020B0604020202020204" pitchFamily="34" charset="0"/>
              <a:buChar char="•"/>
            </a:pPr>
            <a:r>
              <a:rPr lang="nl-NL" sz="2400" dirty="0"/>
              <a:t>Mensen die hun pensioen positiever inschatten, bekijken hun pensioen ook vaker</a:t>
            </a:r>
          </a:p>
          <a:p>
            <a:pPr marL="108000" indent="0">
              <a:lnSpc>
                <a:spcPct val="114000"/>
              </a:lnSpc>
              <a:buNone/>
            </a:pPr>
            <a:endParaRPr lang="nl-NL" sz="2400" dirty="0"/>
          </a:p>
        </p:txBody>
      </p:sp>
      <p:sp>
        <p:nvSpPr>
          <p:cNvPr id="10" name="Tijdelijke aanduiding voor tekst 9">
            <a:extLst>
              <a:ext uri="{FF2B5EF4-FFF2-40B4-BE49-F238E27FC236}">
                <a16:creationId xmlns:a16="http://schemas.microsoft.com/office/drawing/2014/main" id="{7C1DF68C-ED82-E066-535B-2112C88C1901}"/>
              </a:ext>
            </a:extLst>
          </p:cNvPr>
          <p:cNvSpPr>
            <a:spLocks noGrp="1"/>
          </p:cNvSpPr>
          <p:nvPr>
            <p:ph type="body" sz="quarter" idx="14"/>
          </p:nvPr>
        </p:nvSpPr>
        <p:spPr>
          <a:xfrm>
            <a:off x="7010399" y="1636966"/>
            <a:ext cx="5320354" cy="3908425"/>
          </a:xfrm>
        </p:spPr>
        <p:txBody>
          <a:bodyPr>
            <a:normAutofit/>
          </a:bodyPr>
          <a:lstStyle/>
          <a:p>
            <a:pPr marL="108000" indent="0" algn="ctr">
              <a:lnSpc>
                <a:spcPct val="114000"/>
              </a:lnSpc>
              <a:buNone/>
            </a:pPr>
            <a:r>
              <a:rPr lang="nl-NL" sz="2400" u="sng" dirty="0"/>
              <a:t>Pensioen aanpassen</a:t>
            </a:r>
          </a:p>
          <a:p>
            <a:pPr marL="108000" indent="0" algn="ctr">
              <a:lnSpc>
                <a:spcPct val="114000"/>
              </a:lnSpc>
              <a:buNone/>
            </a:pPr>
            <a:endParaRPr lang="nl-NL" sz="2400" u="sng" dirty="0"/>
          </a:p>
          <a:p>
            <a:pPr>
              <a:lnSpc>
                <a:spcPct val="114000"/>
              </a:lnSpc>
              <a:buFont typeface="Arial" panose="020B0604020202020204" pitchFamily="34" charset="0"/>
              <a:buChar char="•"/>
            </a:pPr>
            <a:r>
              <a:rPr lang="nl-NL" sz="2400" dirty="0"/>
              <a:t>Mensen die meer gevoelens hebben van voorzichtigheid en veiligheid passen hun pensioen minder snel aan</a:t>
            </a:r>
          </a:p>
          <a:p>
            <a:pPr marL="108000" indent="0">
              <a:lnSpc>
                <a:spcPct val="114000"/>
              </a:lnSpc>
              <a:buNone/>
            </a:pPr>
            <a:endParaRPr lang="nl-NL" sz="2400" dirty="0"/>
          </a:p>
        </p:txBody>
      </p:sp>
      <p:sp>
        <p:nvSpPr>
          <p:cNvPr id="6" name="Pijl: rechts 5">
            <a:extLst>
              <a:ext uri="{FF2B5EF4-FFF2-40B4-BE49-F238E27FC236}">
                <a16:creationId xmlns:a16="http://schemas.microsoft.com/office/drawing/2014/main" id="{F99D97AD-9984-51FC-DAAC-5285165639D2}"/>
              </a:ext>
            </a:extLst>
          </p:cNvPr>
          <p:cNvSpPr/>
          <p:nvPr/>
        </p:nvSpPr>
        <p:spPr>
          <a:xfrm>
            <a:off x="10891777" y="852880"/>
            <a:ext cx="323935" cy="2199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tangle 21">
            <a:extLst>
              <a:ext uri="{FF2B5EF4-FFF2-40B4-BE49-F238E27FC236}">
                <a16:creationId xmlns:a16="http://schemas.microsoft.com/office/drawing/2014/main" id="{E9706958-AFEE-8D90-CA5C-6683AC5AB603}"/>
              </a:ext>
            </a:extLst>
          </p:cNvPr>
          <p:cNvSpPr/>
          <p:nvPr/>
        </p:nvSpPr>
        <p:spPr>
          <a:xfrm>
            <a:off x="10998472" y="323338"/>
            <a:ext cx="1332281"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accent2"/>
                </a:solidFill>
                <a:latin typeface="GarageGothic-Black"/>
              </a:rPr>
              <a:t>Meer </a:t>
            </a:r>
            <a:r>
              <a:rPr lang="en-AU" sz="1400" dirty="0" err="1">
                <a:solidFill>
                  <a:schemeClr val="accent2"/>
                </a:solidFill>
                <a:latin typeface="GarageGothic-Black"/>
              </a:rPr>
              <a:t>weten</a:t>
            </a:r>
            <a:r>
              <a:rPr lang="en-AU" sz="1400" dirty="0">
                <a:solidFill>
                  <a:schemeClr val="accent2"/>
                </a:solidFill>
                <a:latin typeface="GarageGothic-Black"/>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err="1">
                <a:solidFill>
                  <a:schemeClr val="accent2"/>
                </a:solidFill>
                <a:latin typeface="GarageGothic-Black"/>
              </a:rPr>
              <a:t>Klik</a:t>
            </a:r>
            <a:r>
              <a:rPr lang="en-AU" sz="1400" dirty="0">
                <a:solidFill>
                  <a:schemeClr val="accent2"/>
                </a:solidFill>
                <a:latin typeface="GarageGothic-Black"/>
              </a:rPr>
              <a:t> </a:t>
            </a:r>
            <a:r>
              <a:rPr lang="en-AU" sz="1400" dirty="0" err="1">
                <a:solidFill>
                  <a:schemeClr val="accent2"/>
                </a:solidFill>
                <a:latin typeface="GarageGothic-Black"/>
              </a:rPr>
              <a:t>hier</a:t>
            </a:r>
            <a:endParaRPr kumimoji="0" lang="en-AU" sz="1400" i="0" u="none" strike="noStrike" kern="1200" cap="none" spc="0" normalizeH="0" baseline="0" noProof="0" dirty="0">
              <a:ln>
                <a:noFill/>
              </a:ln>
              <a:solidFill>
                <a:schemeClr val="accent2"/>
              </a:solidFill>
              <a:effectLst/>
              <a:uLnTx/>
              <a:uFillTx/>
              <a:latin typeface="GarageGothic-Black"/>
              <a:ea typeface="+mn-ea"/>
              <a:cs typeface="+mn-cs"/>
            </a:endParaRPr>
          </a:p>
        </p:txBody>
      </p:sp>
      <p:sp>
        <p:nvSpPr>
          <p:cNvPr id="8" name="Rectangle 21">
            <a:extLst>
              <a:ext uri="{FF2B5EF4-FFF2-40B4-BE49-F238E27FC236}">
                <a16:creationId xmlns:a16="http://schemas.microsoft.com/office/drawing/2014/main" id="{7B76DDDF-EA0A-C9FC-4B09-35B7813BEE56}"/>
              </a:ext>
            </a:extLst>
          </p:cNvPr>
          <p:cNvSpPr/>
          <p:nvPr/>
        </p:nvSpPr>
        <p:spPr>
          <a:xfrm>
            <a:off x="11172545" y="805010"/>
            <a:ext cx="996145"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lgn="ctr">
              <a:defRPr/>
            </a:pPr>
            <a:r>
              <a:rPr lang="en-US" sz="1400" dirty="0">
                <a:solidFill>
                  <a:schemeClr val="accent1"/>
                </a:solidFill>
                <a:latin typeface="GarageGothic-Black"/>
                <a:hlinkClick r:id="rId3"/>
              </a:rPr>
              <a:t>Van Dijk et al. (2023)</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pic>
        <p:nvPicPr>
          <p:cNvPr id="2050" name="Picture 2" descr="Hoe schrijf je geloofwaardige emoties? – Martijn de Klerk">
            <a:extLst>
              <a:ext uri="{FF2B5EF4-FFF2-40B4-BE49-F238E27FC236}">
                <a16:creationId xmlns:a16="http://schemas.microsoft.com/office/drawing/2014/main" id="{E267D6AA-C604-FB08-6737-DF720F70D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782" y="4175455"/>
            <a:ext cx="2954478" cy="984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lag van het Verenigd Koninkrijk - Wikipedia">
            <a:extLst>
              <a:ext uri="{FF2B5EF4-FFF2-40B4-BE49-F238E27FC236}">
                <a16:creationId xmlns:a16="http://schemas.microsoft.com/office/drawing/2014/main" id="{3F7EB008-FC66-A706-3136-11E3F359E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5927" y="5605054"/>
            <a:ext cx="375815" cy="2260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lag van de Verenigde Staten - Wikipedia">
            <a:extLst>
              <a:ext uri="{FF2B5EF4-FFF2-40B4-BE49-F238E27FC236}">
                <a16:creationId xmlns:a16="http://schemas.microsoft.com/office/drawing/2014/main" id="{89B86D76-2D79-12A3-D244-A6D7960946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8683" y="5592801"/>
            <a:ext cx="429010" cy="226055"/>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3895C02B-12F3-FFAC-4D5C-1CCA74838B79}"/>
              </a:ext>
            </a:extLst>
          </p:cNvPr>
          <p:cNvSpPr txBox="1"/>
          <p:nvPr/>
        </p:nvSpPr>
        <p:spPr>
          <a:xfrm>
            <a:off x="800100" y="4946094"/>
            <a:ext cx="10627615" cy="858157"/>
          </a:xfrm>
          <a:prstGeom prst="rect">
            <a:avLst/>
          </a:prstGeom>
        </p:spPr>
        <p:txBody>
          <a:bodyPr vert="horz" wrap="square" lIns="91440" tIns="45720" rIns="91440" bIns="45720" rtlCol="0" anchor="b">
            <a:normAutofit/>
          </a:bodyPr>
          <a:lstStyle/>
          <a:p>
            <a:pPr marL="342900" indent="-342900" algn="l">
              <a:buFont typeface="Wingdings" panose="05000000000000000000" pitchFamily="2" charset="2"/>
              <a:buChar char="à"/>
            </a:pPr>
            <a:r>
              <a:rPr lang="nl-NL" sz="2000" dirty="0">
                <a:solidFill>
                  <a:schemeClr val="accent1"/>
                </a:solidFill>
                <a:sym typeface="Wingdings" panose="05000000000000000000" pitchFamily="2" charset="2"/>
              </a:rPr>
              <a:t>Positieve emoties zijn nog onderbelicht </a:t>
            </a:r>
          </a:p>
          <a:p>
            <a:pPr marL="342900" indent="-342900" algn="l">
              <a:buFont typeface="Wingdings" panose="05000000000000000000" pitchFamily="2" charset="2"/>
              <a:buChar char="à"/>
            </a:pPr>
            <a:r>
              <a:rPr lang="nl-NL" sz="2000" dirty="0">
                <a:solidFill>
                  <a:schemeClr val="accent1"/>
                </a:solidFill>
                <a:sym typeface="Wingdings" panose="05000000000000000000" pitchFamily="2" charset="2"/>
              </a:rPr>
              <a:t>Emotionele verschillen tussen pensioen bekijken en pensioen aanpassen</a:t>
            </a:r>
            <a:endParaRPr lang="nl-NL" sz="2000" dirty="0">
              <a:solidFill>
                <a:schemeClr val="accent1"/>
              </a:solidFill>
            </a:endParaRPr>
          </a:p>
        </p:txBody>
      </p:sp>
      <p:sp>
        <p:nvSpPr>
          <p:cNvPr id="13" name="Tekstvak 12">
            <a:extLst>
              <a:ext uri="{FF2B5EF4-FFF2-40B4-BE49-F238E27FC236}">
                <a16:creationId xmlns:a16="http://schemas.microsoft.com/office/drawing/2014/main" id="{F85E6FD1-C797-1C6B-BCD0-E4D588503650}"/>
              </a:ext>
            </a:extLst>
          </p:cNvPr>
          <p:cNvSpPr txBox="1"/>
          <p:nvPr/>
        </p:nvSpPr>
        <p:spPr>
          <a:xfrm>
            <a:off x="11115045" y="4923599"/>
            <a:ext cx="1019455" cy="613459"/>
          </a:xfrm>
          <a:prstGeom prst="rect">
            <a:avLst/>
          </a:prstGeom>
        </p:spPr>
        <p:txBody>
          <a:bodyPr vert="horz" wrap="square" lIns="91440" tIns="45720" rIns="91440" bIns="45720" rtlCol="0" anchor="b">
            <a:normAutofit fontScale="62500" lnSpcReduction="20000"/>
          </a:bodyPr>
          <a:lstStyle/>
          <a:p>
            <a:pPr algn="l"/>
            <a:r>
              <a:rPr lang="nl-NL" i="1" dirty="0">
                <a:solidFill>
                  <a:schemeClr val="accent2"/>
                </a:solidFill>
              </a:rPr>
              <a:t>Respondenten onderzoek uit:</a:t>
            </a:r>
          </a:p>
        </p:txBody>
      </p:sp>
    </p:spTree>
    <p:extLst>
      <p:ext uri="{BB962C8B-B14F-4D97-AF65-F5344CB8AC3E}">
        <p14:creationId xmlns:p14="http://schemas.microsoft.com/office/powerpoint/2010/main" val="411022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uiExpand="1" build="p"/>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718E9-4473-2F8A-76B3-7023564C6568}"/>
              </a:ext>
            </a:extLst>
          </p:cNvPr>
          <p:cNvSpPr>
            <a:spLocks noGrp="1"/>
          </p:cNvSpPr>
          <p:nvPr>
            <p:ph type="title"/>
          </p:nvPr>
        </p:nvSpPr>
        <p:spPr/>
        <p:txBody>
          <a:bodyPr/>
          <a:lstStyle/>
          <a:p>
            <a:r>
              <a:rPr lang="nl-NL" dirty="0"/>
              <a:t>Bonusmateriaal: nog meer technieken</a:t>
            </a:r>
          </a:p>
        </p:txBody>
      </p:sp>
      <p:sp>
        <p:nvSpPr>
          <p:cNvPr id="3" name="Tijdelijke aanduiding voor inhoud 2">
            <a:extLst>
              <a:ext uri="{FF2B5EF4-FFF2-40B4-BE49-F238E27FC236}">
                <a16:creationId xmlns:a16="http://schemas.microsoft.com/office/drawing/2014/main" id="{20E61A23-41C2-2A73-E5F1-582D51CAAD39}"/>
              </a:ext>
            </a:extLst>
          </p:cNvPr>
          <p:cNvSpPr>
            <a:spLocks noGrp="1"/>
          </p:cNvSpPr>
          <p:nvPr>
            <p:ph sz="quarter" idx="13"/>
          </p:nvPr>
        </p:nvSpPr>
        <p:spPr/>
        <p:txBody>
          <a:bodyPr/>
          <a:lstStyle/>
          <a:p>
            <a:endParaRPr lang="nl-NL"/>
          </a:p>
        </p:txBody>
      </p:sp>
      <p:sp>
        <p:nvSpPr>
          <p:cNvPr id="4" name="Tijdelijke aanduiding voor tekst 3">
            <a:extLst>
              <a:ext uri="{FF2B5EF4-FFF2-40B4-BE49-F238E27FC236}">
                <a16:creationId xmlns:a16="http://schemas.microsoft.com/office/drawing/2014/main" id="{00BB84BB-81BB-F777-9159-F9B413C8D74D}"/>
              </a:ext>
            </a:extLst>
          </p:cNvPr>
          <p:cNvSpPr>
            <a:spLocks noGrp="1"/>
          </p:cNvSpPr>
          <p:nvPr>
            <p:ph type="body" sz="quarter" idx="11"/>
          </p:nvPr>
        </p:nvSpPr>
        <p:spPr/>
        <p:txBody>
          <a:bodyPr/>
          <a:lstStyle/>
          <a:p>
            <a:endParaRPr lang="nl-NL"/>
          </a:p>
        </p:txBody>
      </p:sp>
      <p:sp>
        <p:nvSpPr>
          <p:cNvPr id="5" name="Tijdelijke aanduiding voor tekst 4">
            <a:extLst>
              <a:ext uri="{FF2B5EF4-FFF2-40B4-BE49-F238E27FC236}">
                <a16:creationId xmlns:a16="http://schemas.microsoft.com/office/drawing/2014/main" id="{E01A4EA9-C41D-CCDF-EAD3-E7E3C61BB3B2}"/>
              </a:ext>
            </a:extLst>
          </p:cNvPr>
          <p:cNvSpPr>
            <a:spLocks noGrp="1"/>
          </p:cNvSpPr>
          <p:nvPr>
            <p:ph type="body" sz="quarter" idx="14"/>
          </p:nvPr>
        </p:nvSpPr>
        <p:spPr/>
        <p:txBody>
          <a:bodyPr/>
          <a:lstStyle/>
          <a:p>
            <a:endParaRPr lang="nl-NL"/>
          </a:p>
        </p:txBody>
      </p:sp>
      <p:pic>
        <p:nvPicPr>
          <p:cNvPr id="2050" name="Picture 2" descr="Bonus of meer salaris? | krake-adviesbureau.nl">
            <a:extLst>
              <a:ext uri="{FF2B5EF4-FFF2-40B4-BE49-F238E27FC236}">
                <a16:creationId xmlns:a16="http://schemas.microsoft.com/office/drawing/2014/main" id="{2D65243E-571C-D13D-C503-A193E046C54C}"/>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5844" r="1190" b="12035"/>
          <a:stretch/>
        </p:blipFill>
        <p:spPr bwMode="auto">
          <a:xfrm>
            <a:off x="0" y="1800608"/>
            <a:ext cx="12192000" cy="423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338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B836C-BFE0-DD13-698C-05B7CE75D180}"/>
              </a:ext>
            </a:extLst>
          </p:cNvPr>
          <p:cNvSpPr>
            <a:spLocks noGrp="1"/>
          </p:cNvSpPr>
          <p:nvPr>
            <p:ph type="title"/>
          </p:nvPr>
        </p:nvSpPr>
        <p:spPr>
          <a:xfrm>
            <a:off x="800100" y="433132"/>
            <a:ext cx="10693400" cy="1012825"/>
          </a:xfrm>
        </p:spPr>
        <p:txBody>
          <a:bodyPr/>
          <a:lstStyle/>
          <a:p>
            <a:r>
              <a:rPr lang="nl-NL" dirty="0"/>
              <a:t>Nieuws vanuit sociale normen</a:t>
            </a:r>
          </a:p>
        </p:txBody>
      </p:sp>
      <p:sp>
        <p:nvSpPr>
          <p:cNvPr id="4" name="Tijdelijke aanduiding voor inhoud 3">
            <a:extLst>
              <a:ext uri="{FF2B5EF4-FFF2-40B4-BE49-F238E27FC236}">
                <a16:creationId xmlns:a16="http://schemas.microsoft.com/office/drawing/2014/main" id="{540A8FC6-A568-9202-BFA4-6DFCA08F02B3}"/>
              </a:ext>
            </a:extLst>
          </p:cNvPr>
          <p:cNvSpPr>
            <a:spLocks noGrp="1"/>
          </p:cNvSpPr>
          <p:nvPr>
            <p:ph sz="quarter" idx="13"/>
          </p:nvPr>
        </p:nvSpPr>
        <p:spPr/>
        <p:txBody>
          <a:bodyPr/>
          <a:lstStyle/>
          <a:p>
            <a:endParaRPr lang="nl-NL"/>
          </a:p>
        </p:txBody>
      </p:sp>
      <p:sp>
        <p:nvSpPr>
          <p:cNvPr id="8" name="Rechthoek: afgeronde hoeken 7">
            <a:extLst>
              <a:ext uri="{FF2B5EF4-FFF2-40B4-BE49-F238E27FC236}">
                <a16:creationId xmlns:a16="http://schemas.microsoft.com/office/drawing/2014/main" id="{068F4B58-0645-1931-CF02-97767D0AEC8E}"/>
              </a:ext>
            </a:extLst>
          </p:cNvPr>
          <p:cNvSpPr/>
          <p:nvPr/>
        </p:nvSpPr>
        <p:spPr>
          <a:xfrm>
            <a:off x="5540190" y="1160315"/>
            <a:ext cx="2649156" cy="142368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nl-NL" dirty="0"/>
              <a:t>‘</a:t>
            </a:r>
            <a:r>
              <a:rPr lang="nl-NL" b="1" dirty="0" err="1"/>
              <a:t>Targeted</a:t>
            </a:r>
            <a:r>
              <a:rPr lang="nl-NL" b="1" dirty="0"/>
              <a:t> (statische)’ </a:t>
            </a:r>
            <a:r>
              <a:rPr lang="nl-NL" dirty="0"/>
              <a:t>sociale normen </a:t>
            </a:r>
          </a:p>
        </p:txBody>
      </p:sp>
      <p:sp>
        <p:nvSpPr>
          <p:cNvPr id="10" name="Rechthoek: afgeronde hoeken 9">
            <a:extLst>
              <a:ext uri="{FF2B5EF4-FFF2-40B4-BE49-F238E27FC236}">
                <a16:creationId xmlns:a16="http://schemas.microsoft.com/office/drawing/2014/main" id="{542A031C-CBE7-4737-68AA-440EB2B71478}"/>
              </a:ext>
            </a:extLst>
          </p:cNvPr>
          <p:cNvSpPr/>
          <p:nvPr/>
        </p:nvSpPr>
        <p:spPr>
          <a:xfrm>
            <a:off x="812625" y="2431601"/>
            <a:ext cx="2649156" cy="142368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nl-NL" b="1" dirty="0"/>
              <a:t>‘Gewone (statische)’ </a:t>
            </a:r>
            <a:r>
              <a:rPr lang="nl-NL" dirty="0"/>
              <a:t>sociale normen </a:t>
            </a:r>
          </a:p>
        </p:txBody>
      </p:sp>
      <p:cxnSp>
        <p:nvCxnSpPr>
          <p:cNvPr id="12" name="Rechte verbindingslijn met pijl 11">
            <a:extLst>
              <a:ext uri="{FF2B5EF4-FFF2-40B4-BE49-F238E27FC236}">
                <a16:creationId xmlns:a16="http://schemas.microsoft.com/office/drawing/2014/main" id="{97E6BB2D-C0DE-88B8-4C93-760C5B4EF707}"/>
              </a:ext>
            </a:extLst>
          </p:cNvPr>
          <p:cNvCxnSpPr>
            <a:stCxn id="10" idx="3"/>
            <a:endCxn id="8" idx="1"/>
          </p:cNvCxnSpPr>
          <p:nvPr/>
        </p:nvCxnSpPr>
        <p:spPr>
          <a:xfrm flipV="1">
            <a:off x="3461781" y="1872158"/>
            <a:ext cx="2078409" cy="1271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hthoek: ezelsoor 14">
            <a:extLst>
              <a:ext uri="{FF2B5EF4-FFF2-40B4-BE49-F238E27FC236}">
                <a16:creationId xmlns:a16="http://schemas.microsoft.com/office/drawing/2014/main" id="{CE9D574E-E48C-38FB-B301-03E0D3B64839}"/>
              </a:ext>
            </a:extLst>
          </p:cNvPr>
          <p:cNvSpPr/>
          <p:nvPr/>
        </p:nvSpPr>
        <p:spPr>
          <a:xfrm>
            <a:off x="800100" y="4155311"/>
            <a:ext cx="2926948" cy="1423686"/>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r>
              <a:rPr lang="nl-NL" sz="1600" dirty="0"/>
              <a:t>Voorbeelden: </a:t>
            </a:r>
          </a:p>
          <a:p>
            <a:pPr marL="285750" indent="-285750">
              <a:buFont typeface="Arial" panose="020B0604020202020204" pitchFamily="34" charset="0"/>
              <a:buChar char="•"/>
            </a:pPr>
            <a:r>
              <a:rPr lang="nl-NL" sz="1600" dirty="0"/>
              <a:t>20% van de deelnemers ...</a:t>
            </a:r>
          </a:p>
          <a:p>
            <a:pPr marL="285750" indent="-285750">
              <a:buFont typeface="Arial" panose="020B0604020202020204" pitchFamily="34" charset="0"/>
              <a:buChar char="•"/>
            </a:pPr>
            <a:r>
              <a:rPr lang="nl-NL" sz="1600" dirty="0"/>
              <a:t>200.000 deelnemers hebben ... gedaan</a:t>
            </a:r>
          </a:p>
        </p:txBody>
      </p:sp>
      <p:sp>
        <p:nvSpPr>
          <p:cNvPr id="16" name="Rechthoek: ezelsoor 15">
            <a:extLst>
              <a:ext uri="{FF2B5EF4-FFF2-40B4-BE49-F238E27FC236}">
                <a16:creationId xmlns:a16="http://schemas.microsoft.com/office/drawing/2014/main" id="{3FF7F6FA-A76C-544C-63B2-61357B695165}"/>
              </a:ext>
            </a:extLst>
          </p:cNvPr>
          <p:cNvSpPr/>
          <p:nvPr/>
        </p:nvSpPr>
        <p:spPr>
          <a:xfrm>
            <a:off x="8548346" y="960699"/>
            <a:ext cx="3643654" cy="1898247"/>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r>
              <a:rPr lang="nl-NL" sz="1600" dirty="0"/>
              <a:t>Voorbeeld: “20% van alle vrouwen” </a:t>
            </a:r>
          </a:p>
          <a:p>
            <a:r>
              <a:rPr lang="nl-NL" sz="1600" dirty="0"/>
              <a:t>(aan vrouw)</a:t>
            </a:r>
          </a:p>
          <a:p>
            <a:pPr marL="285750" indent="-285750">
              <a:buFont typeface="Arial" panose="020B0604020202020204" pitchFamily="34" charset="0"/>
              <a:buChar char="•"/>
            </a:pPr>
            <a:r>
              <a:rPr lang="nl-NL" sz="1600" dirty="0"/>
              <a:t>Dit werkt door sociale identificatie</a:t>
            </a:r>
          </a:p>
          <a:p>
            <a:pPr marL="285750" indent="-285750">
              <a:buFont typeface="Arial" panose="020B0604020202020204" pitchFamily="34" charset="0"/>
              <a:buChar char="•"/>
            </a:pPr>
            <a:r>
              <a:rPr lang="nl-NL" sz="1600" dirty="0"/>
              <a:t>Moet wel echt de juiste target zijn</a:t>
            </a:r>
          </a:p>
          <a:p>
            <a:pPr marL="285750" indent="-285750" algn="ctr">
              <a:buFont typeface="Arial" panose="020B0604020202020204" pitchFamily="34" charset="0"/>
              <a:buChar char="•"/>
            </a:pPr>
            <a:endParaRPr lang="nl-NL" dirty="0"/>
          </a:p>
        </p:txBody>
      </p:sp>
      <p:sp>
        <p:nvSpPr>
          <p:cNvPr id="18" name="Tekstvak 17">
            <a:extLst>
              <a:ext uri="{FF2B5EF4-FFF2-40B4-BE49-F238E27FC236}">
                <a16:creationId xmlns:a16="http://schemas.microsoft.com/office/drawing/2014/main" id="{2BA81AEE-3E15-B2EB-2D70-8F65CC8E7E5E}"/>
              </a:ext>
            </a:extLst>
          </p:cNvPr>
          <p:cNvSpPr txBox="1"/>
          <p:nvPr/>
        </p:nvSpPr>
        <p:spPr>
          <a:xfrm>
            <a:off x="1172295" y="1432570"/>
            <a:ext cx="1374135" cy="788464"/>
          </a:xfrm>
          <a:prstGeom prst="rect">
            <a:avLst/>
          </a:prstGeom>
        </p:spPr>
        <p:txBody>
          <a:bodyPr vert="horz" wrap="none" lIns="91440" tIns="45720" rIns="91440" bIns="45720" rtlCol="0" anchor="b">
            <a:normAutofit/>
          </a:bodyPr>
          <a:lstStyle/>
          <a:p>
            <a:pPr algn="l"/>
            <a:r>
              <a:rPr lang="nl-NL" dirty="0">
                <a:solidFill>
                  <a:srgbClr val="FF0000"/>
                </a:solidFill>
              </a:rPr>
              <a:t>Blijft belangrijk: </a:t>
            </a:r>
          </a:p>
          <a:p>
            <a:pPr algn="l"/>
            <a:r>
              <a:rPr lang="nl-NL" dirty="0">
                <a:solidFill>
                  <a:srgbClr val="FF0000"/>
                </a:solidFill>
              </a:rPr>
              <a:t>Niet liegen</a:t>
            </a:r>
          </a:p>
        </p:txBody>
      </p:sp>
      <p:pic>
        <p:nvPicPr>
          <p:cNvPr id="1026" name="Picture 2" descr="360+ Pinocchio Stockillustraties, royalty-free vector illustraties en  clipart - iStock | Liegen, Pinokkio, Leugenaar">
            <a:extLst>
              <a:ext uri="{FF2B5EF4-FFF2-40B4-BE49-F238E27FC236}">
                <a16:creationId xmlns:a16="http://schemas.microsoft.com/office/drawing/2014/main" id="{7989019F-7590-D15A-1031-1D6706690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4201"/>
            <a:ext cx="1266691" cy="133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28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6"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B836C-BFE0-DD13-698C-05B7CE75D180}"/>
              </a:ext>
            </a:extLst>
          </p:cNvPr>
          <p:cNvSpPr>
            <a:spLocks noGrp="1"/>
          </p:cNvSpPr>
          <p:nvPr>
            <p:ph type="title"/>
          </p:nvPr>
        </p:nvSpPr>
        <p:spPr>
          <a:xfrm>
            <a:off x="800100" y="433132"/>
            <a:ext cx="10693400" cy="1012825"/>
          </a:xfrm>
        </p:spPr>
        <p:txBody>
          <a:bodyPr/>
          <a:lstStyle/>
          <a:p>
            <a:r>
              <a:rPr lang="nl-NL" dirty="0"/>
              <a:t>Nieuws vanuit sociale normen</a:t>
            </a:r>
          </a:p>
        </p:txBody>
      </p:sp>
      <p:sp>
        <p:nvSpPr>
          <p:cNvPr id="4" name="Tijdelijke aanduiding voor inhoud 3">
            <a:extLst>
              <a:ext uri="{FF2B5EF4-FFF2-40B4-BE49-F238E27FC236}">
                <a16:creationId xmlns:a16="http://schemas.microsoft.com/office/drawing/2014/main" id="{540A8FC6-A568-9202-BFA4-6DFCA08F02B3}"/>
              </a:ext>
            </a:extLst>
          </p:cNvPr>
          <p:cNvSpPr>
            <a:spLocks noGrp="1"/>
          </p:cNvSpPr>
          <p:nvPr>
            <p:ph sz="quarter" idx="13"/>
          </p:nvPr>
        </p:nvSpPr>
        <p:spPr/>
        <p:txBody>
          <a:bodyPr/>
          <a:lstStyle/>
          <a:p>
            <a:endParaRPr lang="nl-NL"/>
          </a:p>
        </p:txBody>
      </p:sp>
      <p:sp>
        <p:nvSpPr>
          <p:cNvPr id="8" name="Rechthoek: afgeronde hoeken 7">
            <a:extLst>
              <a:ext uri="{FF2B5EF4-FFF2-40B4-BE49-F238E27FC236}">
                <a16:creationId xmlns:a16="http://schemas.microsoft.com/office/drawing/2014/main" id="{068F4B58-0645-1931-CF02-97767D0AEC8E}"/>
              </a:ext>
            </a:extLst>
          </p:cNvPr>
          <p:cNvSpPr/>
          <p:nvPr/>
        </p:nvSpPr>
        <p:spPr>
          <a:xfrm>
            <a:off x="5540190" y="1160315"/>
            <a:ext cx="2649156" cy="142368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nl-NL" dirty="0"/>
              <a:t>‘</a:t>
            </a:r>
            <a:r>
              <a:rPr lang="nl-NL" b="1" dirty="0" err="1"/>
              <a:t>Targeted</a:t>
            </a:r>
            <a:r>
              <a:rPr lang="nl-NL" b="1" dirty="0"/>
              <a:t> (statische)’ </a:t>
            </a:r>
            <a:r>
              <a:rPr lang="nl-NL" dirty="0"/>
              <a:t>sociale normen </a:t>
            </a:r>
          </a:p>
        </p:txBody>
      </p:sp>
      <p:sp>
        <p:nvSpPr>
          <p:cNvPr id="10" name="Rechthoek: afgeronde hoeken 9">
            <a:extLst>
              <a:ext uri="{FF2B5EF4-FFF2-40B4-BE49-F238E27FC236}">
                <a16:creationId xmlns:a16="http://schemas.microsoft.com/office/drawing/2014/main" id="{542A031C-CBE7-4737-68AA-440EB2B71478}"/>
              </a:ext>
            </a:extLst>
          </p:cNvPr>
          <p:cNvSpPr/>
          <p:nvPr/>
        </p:nvSpPr>
        <p:spPr>
          <a:xfrm>
            <a:off x="812625" y="2431601"/>
            <a:ext cx="2649156" cy="142368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nl-NL" b="1" dirty="0"/>
              <a:t>‘Gewone (statische)’ </a:t>
            </a:r>
            <a:r>
              <a:rPr lang="nl-NL" dirty="0"/>
              <a:t>sociale normen </a:t>
            </a:r>
          </a:p>
        </p:txBody>
      </p:sp>
      <p:cxnSp>
        <p:nvCxnSpPr>
          <p:cNvPr id="12" name="Rechte verbindingslijn met pijl 11">
            <a:extLst>
              <a:ext uri="{FF2B5EF4-FFF2-40B4-BE49-F238E27FC236}">
                <a16:creationId xmlns:a16="http://schemas.microsoft.com/office/drawing/2014/main" id="{97E6BB2D-C0DE-88B8-4C93-760C5B4EF707}"/>
              </a:ext>
            </a:extLst>
          </p:cNvPr>
          <p:cNvCxnSpPr>
            <a:stCxn id="10" idx="3"/>
            <a:endCxn id="8" idx="1"/>
          </p:cNvCxnSpPr>
          <p:nvPr/>
        </p:nvCxnSpPr>
        <p:spPr>
          <a:xfrm flipV="1">
            <a:off x="3461781" y="1872158"/>
            <a:ext cx="2078409" cy="1271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hthoek: ezelsoor 14">
            <a:extLst>
              <a:ext uri="{FF2B5EF4-FFF2-40B4-BE49-F238E27FC236}">
                <a16:creationId xmlns:a16="http://schemas.microsoft.com/office/drawing/2014/main" id="{CE9D574E-E48C-38FB-B301-03E0D3B64839}"/>
              </a:ext>
            </a:extLst>
          </p:cNvPr>
          <p:cNvSpPr/>
          <p:nvPr/>
        </p:nvSpPr>
        <p:spPr>
          <a:xfrm>
            <a:off x="800100" y="4155311"/>
            <a:ext cx="2926948" cy="1423686"/>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r>
              <a:rPr lang="nl-NL" dirty="0"/>
              <a:t>Voorbeelden: </a:t>
            </a:r>
          </a:p>
          <a:p>
            <a:pPr marL="285750" indent="-285750">
              <a:buFont typeface="Arial" panose="020B0604020202020204" pitchFamily="34" charset="0"/>
              <a:buChar char="•"/>
            </a:pPr>
            <a:r>
              <a:rPr lang="nl-NL" dirty="0"/>
              <a:t>20% van de deelnemers ...</a:t>
            </a:r>
          </a:p>
          <a:p>
            <a:pPr marL="285750" indent="-285750">
              <a:buFont typeface="Arial" panose="020B0604020202020204" pitchFamily="34" charset="0"/>
              <a:buChar char="•"/>
            </a:pPr>
            <a:r>
              <a:rPr lang="nl-NL" dirty="0"/>
              <a:t>200.000 deelnemers hebben ... gedaan</a:t>
            </a:r>
          </a:p>
        </p:txBody>
      </p:sp>
      <p:sp>
        <p:nvSpPr>
          <p:cNvPr id="16" name="Rechthoek: ezelsoor 15">
            <a:extLst>
              <a:ext uri="{FF2B5EF4-FFF2-40B4-BE49-F238E27FC236}">
                <a16:creationId xmlns:a16="http://schemas.microsoft.com/office/drawing/2014/main" id="{3FF7F6FA-A76C-544C-63B2-61357B695165}"/>
              </a:ext>
            </a:extLst>
          </p:cNvPr>
          <p:cNvSpPr/>
          <p:nvPr/>
        </p:nvSpPr>
        <p:spPr>
          <a:xfrm>
            <a:off x="8548346" y="960699"/>
            <a:ext cx="3477749" cy="1898247"/>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Voorbeeld: “20% van alle vrouwen” (aan vrouw)</a:t>
            </a:r>
          </a:p>
          <a:p>
            <a:pPr marL="285750" indent="-285750">
              <a:buFont typeface="Arial" panose="020B0604020202020204" pitchFamily="34" charset="0"/>
              <a:buChar char="•"/>
            </a:pPr>
            <a:r>
              <a:rPr lang="nl-NL" sz="1600" dirty="0"/>
              <a:t> werkt door sociale identificatie</a:t>
            </a:r>
          </a:p>
          <a:p>
            <a:pPr marL="285750" indent="-285750">
              <a:buFont typeface="Arial" panose="020B0604020202020204" pitchFamily="34" charset="0"/>
              <a:buChar char="•"/>
            </a:pPr>
            <a:r>
              <a:rPr lang="nl-NL" sz="1600" dirty="0"/>
              <a:t>Moet wel echt de juiste target zijn</a:t>
            </a:r>
          </a:p>
          <a:p>
            <a:pPr marL="285750" indent="-285750" algn="ctr">
              <a:buFont typeface="Arial" panose="020B0604020202020204" pitchFamily="34" charset="0"/>
              <a:buChar char="•"/>
            </a:pPr>
            <a:endParaRPr lang="nl-NL" dirty="0"/>
          </a:p>
        </p:txBody>
      </p:sp>
      <p:sp>
        <p:nvSpPr>
          <p:cNvPr id="18" name="Tekstvak 17">
            <a:extLst>
              <a:ext uri="{FF2B5EF4-FFF2-40B4-BE49-F238E27FC236}">
                <a16:creationId xmlns:a16="http://schemas.microsoft.com/office/drawing/2014/main" id="{2BA81AEE-3E15-B2EB-2D70-8F65CC8E7E5E}"/>
              </a:ext>
            </a:extLst>
          </p:cNvPr>
          <p:cNvSpPr txBox="1"/>
          <p:nvPr/>
        </p:nvSpPr>
        <p:spPr>
          <a:xfrm>
            <a:off x="1172295" y="1432570"/>
            <a:ext cx="1374135" cy="788464"/>
          </a:xfrm>
          <a:prstGeom prst="rect">
            <a:avLst/>
          </a:prstGeom>
        </p:spPr>
        <p:txBody>
          <a:bodyPr vert="horz" wrap="none" lIns="91440" tIns="45720" rIns="91440" bIns="45720" rtlCol="0" anchor="b">
            <a:normAutofit/>
          </a:bodyPr>
          <a:lstStyle/>
          <a:p>
            <a:pPr algn="l"/>
            <a:r>
              <a:rPr lang="nl-NL" dirty="0">
                <a:solidFill>
                  <a:srgbClr val="FF0000"/>
                </a:solidFill>
              </a:rPr>
              <a:t>Blijft belangrijk: </a:t>
            </a:r>
          </a:p>
          <a:p>
            <a:pPr algn="l"/>
            <a:r>
              <a:rPr lang="nl-NL" dirty="0">
                <a:solidFill>
                  <a:srgbClr val="FF0000"/>
                </a:solidFill>
              </a:rPr>
              <a:t>Niet liegen</a:t>
            </a:r>
          </a:p>
        </p:txBody>
      </p:sp>
      <p:pic>
        <p:nvPicPr>
          <p:cNvPr id="1026" name="Picture 2" descr="360+ Pinocchio Stockillustraties, royalty-free vector illustraties en  clipart - iStock | Liegen, Pinokkio, Leugenaar">
            <a:extLst>
              <a:ext uri="{FF2B5EF4-FFF2-40B4-BE49-F238E27FC236}">
                <a16:creationId xmlns:a16="http://schemas.microsoft.com/office/drawing/2014/main" id="{7989019F-7590-D15A-1031-1D6706690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4201"/>
            <a:ext cx="1266691" cy="133888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4584B163-5467-9CD9-C2B2-CF79A12E6864}"/>
              </a:ext>
            </a:extLst>
          </p:cNvPr>
          <p:cNvPicPr>
            <a:picLocks noChangeAspect="1"/>
          </p:cNvPicPr>
          <p:nvPr/>
        </p:nvPicPr>
        <p:blipFill>
          <a:blip r:embed="rId4"/>
          <a:stretch>
            <a:fillRect/>
          </a:stretch>
        </p:blipFill>
        <p:spPr>
          <a:xfrm>
            <a:off x="8380538" y="675245"/>
            <a:ext cx="3743735" cy="3689406"/>
          </a:xfrm>
          <a:prstGeom prst="rect">
            <a:avLst/>
          </a:prstGeom>
        </p:spPr>
      </p:pic>
    </p:spTree>
    <p:extLst>
      <p:ext uri="{BB962C8B-B14F-4D97-AF65-F5344CB8AC3E}">
        <p14:creationId xmlns:p14="http://schemas.microsoft.com/office/powerpoint/2010/main" val="243608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B836C-BFE0-DD13-698C-05B7CE75D180}"/>
              </a:ext>
            </a:extLst>
          </p:cNvPr>
          <p:cNvSpPr>
            <a:spLocks noGrp="1"/>
          </p:cNvSpPr>
          <p:nvPr>
            <p:ph type="title"/>
          </p:nvPr>
        </p:nvSpPr>
        <p:spPr>
          <a:xfrm>
            <a:off x="800100" y="433132"/>
            <a:ext cx="10693400" cy="1012825"/>
          </a:xfrm>
        </p:spPr>
        <p:txBody>
          <a:bodyPr/>
          <a:lstStyle/>
          <a:p>
            <a:r>
              <a:rPr lang="nl-NL" dirty="0"/>
              <a:t>Nieuws vanuit sociale normen</a:t>
            </a:r>
          </a:p>
        </p:txBody>
      </p:sp>
      <p:sp>
        <p:nvSpPr>
          <p:cNvPr id="4" name="Tijdelijke aanduiding voor inhoud 3">
            <a:extLst>
              <a:ext uri="{FF2B5EF4-FFF2-40B4-BE49-F238E27FC236}">
                <a16:creationId xmlns:a16="http://schemas.microsoft.com/office/drawing/2014/main" id="{540A8FC6-A568-9202-BFA4-6DFCA08F02B3}"/>
              </a:ext>
            </a:extLst>
          </p:cNvPr>
          <p:cNvSpPr>
            <a:spLocks noGrp="1"/>
          </p:cNvSpPr>
          <p:nvPr>
            <p:ph sz="quarter" idx="13"/>
          </p:nvPr>
        </p:nvSpPr>
        <p:spPr/>
        <p:txBody>
          <a:bodyPr/>
          <a:lstStyle/>
          <a:p>
            <a:endParaRPr lang="nl-NL"/>
          </a:p>
        </p:txBody>
      </p:sp>
      <p:sp>
        <p:nvSpPr>
          <p:cNvPr id="8" name="Rechthoek: afgeronde hoeken 7">
            <a:extLst>
              <a:ext uri="{FF2B5EF4-FFF2-40B4-BE49-F238E27FC236}">
                <a16:creationId xmlns:a16="http://schemas.microsoft.com/office/drawing/2014/main" id="{068F4B58-0645-1931-CF02-97767D0AEC8E}"/>
              </a:ext>
            </a:extLst>
          </p:cNvPr>
          <p:cNvSpPr/>
          <p:nvPr/>
        </p:nvSpPr>
        <p:spPr>
          <a:xfrm>
            <a:off x="5540190" y="1160315"/>
            <a:ext cx="2649156" cy="142368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nl-NL" dirty="0"/>
              <a:t>‘</a:t>
            </a:r>
            <a:r>
              <a:rPr lang="nl-NL" b="1" dirty="0" err="1"/>
              <a:t>Targeted</a:t>
            </a:r>
            <a:r>
              <a:rPr lang="nl-NL" b="1" dirty="0"/>
              <a:t> (statische)’ </a:t>
            </a:r>
            <a:r>
              <a:rPr lang="nl-NL" dirty="0"/>
              <a:t>sociale normen </a:t>
            </a:r>
          </a:p>
        </p:txBody>
      </p:sp>
      <p:sp>
        <p:nvSpPr>
          <p:cNvPr id="9" name="Rechthoek: afgeronde hoeken 8">
            <a:extLst>
              <a:ext uri="{FF2B5EF4-FFF2-40B4-BE49-F238E27FC236}">
                <a16:creationId xmlns:a16="http://schemas.microsoft.com/office/drawing/2014/main" id="{7E991A9A-E9F6-A865-A9EE-8111949F18CE}"/>
              </a:ext>
            </a:extLst>
          </p:cNvPr>
          <p:cNvSpPr/>
          <p:nvPr/>
        </p:nvSpPr>
        <p:spPr>
          <a:xfrm>
            <a:off x="5540190" y="3823410"/>
            <a:ext cx="2649156" cy="142368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nl-NL" b="1" dirty="0"/>
              <a:t>Dynamische</a:t>
            </a:r>
            <a:r>
              <a:rPr lang="nl-NL" dirty="0"/>
              <a:t> </a:t>
            </a:r>
          </a:p>
          <a:p>
            <a:pPr algn="ctr"/>
            <a:r>
              <a:rPr lang="nl-NL" dirty="0"/>
              <a:t>sociale normen </a:t>
            </a:r>
          </a:p>
        </p:txBody>
      </p:sp>
      <p:sp>
        <p:nvSpPr>
          <p:cNvPr id="10" name="Rechthoek: afgeronde hoeken 9">
            <a:extLst>
              <a:ext uri="{FF2B5EF4-FFF2-40B4-BE49-F238E27FC236}">
                <a16:creationId xmlns:a16="http://schemas.microsoft.com/office/drawing/2014/main" id="{542A031C-CBE7-4737-68AA-440EB2B71478}"/>
              </a:ext>
            </a:extLst>
          </p:cNvPr>
          <p:cNvSpPr/>
          <p:nvPr/>
        </p:nvSpPr>
        <p:spPr>
          <a:xfrm>
            <a:off x="812625" y="2431601"/>
            <a:ext cx="2649156" cy="1423686"/>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nl-NL" b="1" dirty="0"/>
              <a:t>‘Gewone (statische)’ </a:t>
            </a:r>
            <a:r>
              <a:rPr lang="nl-NL" dirty="0"/>
              <a:t>sociale normen </a:t>
            </a:r>
          </a:p>
        </p:txBody>
      </p:sp>
      <p:cxnSp>
        <p:nvCxnSpPr>
          <p:cNvPr id="12" name="Rechte verbindingslijn met pijl 11">
            <a:extLst>
              <a:ext uri="{FF2B5EF4-FFF2-40B4-BE49-F238E27FC236}">
                <a16:creationId xmlns:a16="http://schemas.microsoft.com/office/drawing/2014/main" id="{97E6BB2D-C0DE-88B8-4C93-760C5B4EF707}"/>
              </a:ext>
            </a:extLst>
          </p:cNvPr>
          <p:cNvCxnSpPr>
            <a:stCxn id="10" idx="3"/>
            <a:endCxn id="8" idx="1"/>
          </p:cNvCxnSpPr>
          <p:nvPr/>
        </p:nvCxnSpPr>
        <p:spPr>
          <a:xfrm flipV="1">
            <a:off x="3461781" y="1872158"/>
            <a:ext cx="2078409" cy="1271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3B7BA619-BA6B-A9EF-3209-07A0819F1237}"/>
              </a:ext>
            </a:extLst>
          </p:cNvPr>
          <p:cNvCxnSpPr>
            <a:stCxn id="10" idx="3"/>
            <a:endCxn id="9" idx="1"/>
          </p:cNvCxnSpPr>
          <p:nvPr/>
        </p:nvCxnSpPr>
        <p:spPr>
          <a:xfrm>
            <a:off x="3461781" y="3143444"/>
            <a:ext cx="2078409" cy="1391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hthoek: ezelsoor 14">
            <a:extLst>
              <a:ext uri="{FF2B5EF4-FFF2-40B4-BE49-F238E27FC236}">
                <a16:creationId xmlns:a16="http://schemas.microsoft.com/office/drawing/2014/main" id="{CE9D574E-E48C-38FB-B301-03E0D3B64839}"/>
              </a:ext>
            </a:extLst>
          </p:cNvPr>
          <p:cNvSpPr/>
          <p:nvPr/>
        </p:nvSpPr>
        <p:spPr>
          <a:xfrm>
            <a:off x="800100" y="4155311"/>
            <a:ext cx="2926948" cy="1423686"/>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r>
              <a:rPr lang="nl-NL" dirty="0"/>
              <a:t>Voorbeelden: </a:t>
            </a:r>
          </a:p>
          <a:p>
            <a:pPr marL="285750" indent="-285750">
              <a:buFont typeface="Arial" panose="020B0604020202020204" pitchFamily="34" charset="0"/>
              <a:buChar char="•"/>
            </a:pPr>
            <a:r>
              <a:rPr lang="nl-NL" dirty="0"/>
              <a:t>20% van de deelnemers ...</a:t>
            </a:r>
          </a:p>
          <a:p>
            <a:pPr marL="285750" indent="-285750">
              <a:buFont typeface="Arial" panose="020B0604020202020204" pitchFamily="34" charset="0"/>
              <a:buChar char="•"/>
            </a:pPr>
            <a:r>
              <a:rPr lang="nl-NL" dirty="0"/>
              <a:t>200.000 deelnemers hebben ... gedaan</a:t>
            </a:r>
          </a:p>
        </p:txBody>
      </p:sp>
      <p:sp>
        <p:nvSpPr>
          <p:cNvPr id="16" name="Rechthoek: ezelsoor 15">
            <a:extLst>
              <a:ext uri="{FF2B5EF4-FFF2-40B4-BE49-F238E27FC236}">
                <a16:creationId xmlns:a16="http://schemas.microsoft.com/office/drawing/2014/main" id="{3FF7F6FA-A76C-544C-63B2-61357B695165}"/>
              </a:ext>
            </a:extLst>
          </p:cNvPr>
          <p:cNvSpPr/>
          <p:nvPr/>
        </p:nvSpPr>
        <p:spPr>
          <a:xfrm>
            <a:off x="8548346" y="960699"/>
            <a:ext cx="3477749" cy="1898247"/>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r>
              <a:rPr lang="nl-NL" sz="1600" dirty="0"/>
              <a:t>Voorbeeld: “20% van alle vrouwen” (aan vrouw)</a:t>
            </a:r>
          </a:p>
          <a:p>
            <a:pPr marL="285750" indent="-285750">
              <a:buFont typeface="Arial" panose="020B0604020202020204" pitchFamily="34" charset="0"/>
              <a:buChar char="•"/>
            </a:pPr>
            <a:r>
              <a:rPr lang="nl-NL" sz="1600" dirty="0"/>
              <a:t>Dit werkt door sociale identificatie</a:t>
            </a:r>
          </a:p>
          <a:p>
            <a:pPr marL="285750" indent="-285750">
              <a:buFont typeface="Arial" panose="020B0604020202020204" pitchFamily="34" charset="0"/>
              <a:buChar char="•"/>
            </a:pPr>
            <a:r>
              <a:rPr lang="nl-NL" sz="1600" dirty="0"/>
              <a:t>Moet wel echt de juiste target zijn</a:t>
            </a:r>
          </a:p>
          <a:p>
            <a:pPr marL="285750" indent="-285750" algn="ctr">
              <a:buFont typeface="Arial" panose="020B0604020202020204" pitchFamily="34" charset="0"/>
              <a:buChar char="•"/>
            </a:pPr>
            <a:endParaRPr lang="nl-NL" dirty="0"/>
          </a:p>
        </p:txBody>
      </p:sp>
      <p:sp>
        <p:nvSpPr>
          <p:cNvPr id="17" name="Rechthoek: ezelsoor 16">
            <a:extLst>
              <a:ext uri="{FF2B5EF4-FFF2-40B4-BE49-F238E27FC236}">
                <a16:creationId xmlns:a16="http://schemas.microsoft.com/office/drawing/2014/main" id="{BE645DED-E787-0274-26B8-031ADD60503F}"/>
              </a:ext>
            </a:extLst>
          </p:cNvPr>
          <p:cNvSpPr/>
          <p:nvPr/>
        </p:nvSpPr>
        <p:spPr>
          <a:xfrm>
            <a:off x="8548346" y="3586129"/>
            <a:ext cx="3477749" cy="1898247"/>
          </a:xfrm>
          <a:prstGeom prst="foldedCorner">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Voorbeeld: “40% van alle deelnemers hebben ... nu al gedaan” terwijl dit het afgelopen jaar nog 25% waren</a:t>
            </a:r>
            <a:endParaRPr lang="nl-NL" dirty="0"/>
          </a:p>
        </p:txBody>
      </p:sp>
      <p:sp>
        <p:nvSpPr>
          <p:cNvPr id="18" name="Tekstvak 17">
            <a:extLst>
              <a:ext uri="{FF2B5EF4-FFF2-40B4-BE49-F238E27FC236}">
                <a16:creationId xmlns:a16="http://schemas.microsoft.com/office/drawing/2014/main" id="{2BA81AEE-3E15-B2EB-2D70-8F65CC8E7E5E}"/>
              </a:ext>
            </a:extLst>
          </p:cNvPr>
          <p:cNvSpPr txBox="1"/>
          <p:nvPr/>
        </p:nvSpPr>
        <p:spPr>
          <a:xfrm>
            <a:off x="1172295" y="1432570"/>
            <a:ext cx="1374135" cy="788464"/>
          </a:xfrm>
          <a:prstGeom prst="rect">
            <a:avLst/>
          </a:prstGeom>
        </p:spPr>
        <p:txBody>
          <a:bodyPr vert="horz" wrap="none" lIns="91440" tIns="45720" rIns="91440" bIns="45720" rtlCol="0" anchor="b">
            <a:normAutofit/>
          </a:bodyPr>
          <a:lstStyle/>
          <a:p>
            <a:pPr algn="l"/>
            <a:r>
              <a:rPr lang="nl-NL" dirty="0">
                <a:solidFill>
                  <a:srgbClr val="FF0000"/>
                </a:solidFill>
              </a:rPr>
              <a:t>Blijft belangrijk: </a:t>
            </a:r>
          </a:p>
          <a:p>
            <a:pPr algn="l"/>
            <a:r>
              <a:rPr lang="nl-NL" dirty="0">
                <a:solidFill>
                  <a:srgbClr val="FF0000"/>
                </a:solidFill>
              </a:rPr>
              <a:t>Niet liegen</a:t>
            </a:r>
          </a:p>
        </p:txBody>
      </p:sp>
      <p:pic>
        <p:nvPicPr>
          <p:cNvPr id="1026" name="Picture 2" descr="360+ Pinocchio Stockillustraties, royalty-free vector illustraties en  clipart - iStock | Liegen, Pinokkio, Leugenaar">
            <a:extLst>
              <a:ext uri="{FF2B5EF4-FFF2-40B4-BE49-F238E27FC236}">
                <a16:creationId xmlns:a16="http://schemas.microsoft.com/office/drawing/2014/main" id="{7989019F-7590-D15A-1031-1D6706690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4201"/>
            <a:ext cx="1266691" cy="133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2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B836C-BFE0-DD13-698C-05B7CE75D180}"/>
              </a:ext>
            </a:extLst>
          </p:cNvPr>
          <p:cNvSpPr>
            <a:spLocks noGrp="1"/>
          </p:cNvSpPr>
          <p:nvPr>
            <p:ph type="title"/>
          </p:nvPr>
        </p:nvSpPr>
        <p:spPr/>
        <p:txBody>
          <a:bodyPr>
            <a:normAutofit fontScale="90000"/>
          </a:bodyPr>
          <a:lstStyle/>
          <a:p>
            <a:r>
              <a:rPr lang="nl-NL" dirty="0"/>
              <a:t>Eén veldexperiment, veel ideeën om (meer) te sparen </a:t>
            </a:r>
            <a:br>
              <a:rPr lang="nl-NL" dirty="0"/>
            </a:br>
            <a:endParaRPr lang="nl-NL" sz="2400" b="0" dirty="0"/>
          </a:p>
        </p:txBody>
      </p:sp>
      <p:sp>
        <p:nvSpPr>
          <p:cNvPr id="6" name="Tijdelijke aanduiding voor inhoud 5">
            <a:extLst>
              <a:ext uri="{FF2B5EF4-FFF2-40B4-BE49-F238E27FC236}">
                <a16:creationId xmlns:a16="http://schemas.microsoft.com/office/drawing/2014/main" id="{10453ADD-70A5-7962-1981-3189C2B47B4D}"/>
              </a:ext>
            </a:extLst>
          </p:cNvPr>
          <p:cNvSpPr>
            <a:spLocks noGrp="1"/>
          </p:cNvSpPr>
          <p:nvPr>
            <p:ph sz="quarter" idx="13"/>
          </p:nvPr>
        </p:nvSpPr>
        <p:spPr/>
        <p:txBody>
          <a:bodyPr/>
          <a:lstStyle/>
          <a:p>
            <a:endParaRPr lang="nl-NL"/>
          </a:p>
        </p:txBody>
      </p:sp>
      <p:sp>
        <p:nvSpPr>
          <p:cNvPr id="3" name="Tijdelijke aanduiding voor tekst 2">
            <a:extLst>
              <a:ext uri="{FF2B5EF4-FFF2-40B4-BE49-F238E27FC236}">
                <a16:creationId xmlns:a16="http://schemas.microsoft.com/office/drawing/2014/main" id="{BA7F4821-8000-C7C3-8315-8231C5BA1B45}"/>
              </a:ext>
            </a:extLst>
          </p:cNvPr>
          <p:cNvSpPr>
            <a:spLocks noGrp="1"/>
          </p:cNvSpPr>
          <p:nvPr>
            <p:ph type="body" sz="quarter" idx="11"/>
          </p:nvPr>
        </p:nvSpPr>
        <p:spPr>
          <a:xfrm>
            <a:off x="695747" y="1724928"/>
            <a:ext cx="5289550" cy="3908425"/>
          </a:xfrm>
        </p:spPr>
        <p:txBody>
          <a:bodyPr>
            <a:normAutofit/>
          </a:bodyPr>
          <a:lstStyle/>
          <a:p>
            <a:r>
              <a:rPr lang="en-US" dirty="0"/>
              <a:t>Loss aversion </a:t>
            </a:r>
            <a:r>
              <a:rPr lang="en-US" i="1" dirty="0">
                <a:solidFill>
                  <a:srgbClr val="28A532"/>
                </a:solidFill>
              </a:rPr>
              <a:t>Only a few days left, don’t miss out on your tax refund!</a:t>
            </a:r>
          </a:p>
          <a:p>
            <a:endParaRPr lang="en-US" dirty="0"/>
          </a:p>
          <a:p>
            <a:r>
              <a:rPr lang="en-US" dirty="0"/>
              <a:t>Psychological ownership </a:t>
            </a:r>
            <a:r>
              <a:rPr lang="en-US" i="1" dirty="0">
                <a:solidFill>
                  <a:srgbClr val="28A532"/>
                </a:solidFill>
              </a:rPr>
              <a:t>Only a few days left, your tax refund is waiting for you!</a:t>
            </a:r>
          </a:p>
          <a:p>
            <a:endParaRPr lang="en-US" dirty="0"/>
          </a:p>
          <a:p>
            <a:r>
              <a:rPr lang="en-US" dirty="0"/>
              <a:t>Gain (short- &amp; long-term) </a:t>
            </a:r>
            <a:r>
              <a:rPr lang="en-US" i="1" dirty="0">
                <a:solidFill>
                  <a:srgbClr val="28A532"/>
                </a:solidFill>
              </a:rPr>
              <a:t>Increase your future income as well as your next tax return!</a:t>
            </a:r>
          </a:p>
        </p:txBody>
      </p:sp>
      <p:sp>
        <p:nvSpPr>
          <p:cNvPr id="7" name="Tijdelijke aanduiding voor tekst 6">
            <a:extLst>
              <a:ext uri="{FF2B5EF4-FFF2-40B4-BE49-F238E27FC236}">
                <a16:creationId xmlns:a16="http://schemas.microsoft.com/office/drawing/2014/main" id="{3E33A4D9-6966-255A-B985-A8F1FE603661}"/>
              </a:ext>
            </a:extLst>
          </p:cNvPr>
          <p:cNvSpPr>
            <a:spLocks noGrp="1"/>
          </p:cNvSpPr>
          <p:nvPr>
            <p:ph type="body" sz="quarter" idx="14"/>
          </p:nvPr>
        </p:nvSpPr>
        <p:spPr>
          <a:xfrm>
            <a:off x="6203950" y="1724928"/>
            <a:ext cx="5669276" cy="3908425"/>
          </a:xfrm>
        </p:spPr>
        <p:txBody>
          <a:bodyPr/>
          <a:lstStyle/>
          <a:p>
            <a:r>
              <a:rPr lang="en-US" dirty="0"/>
              <a:t>Investment boost </a:t>
            </a:r>
            <a:r>
              <a:rPr lang="en-US" i="1" dirty="0">
                <a:solidFill>
                  <a:srgbClr val="28A532"/>
                </a:solidFill>
              </a:rPr>
              <a:t>With the tax refund, you can further increase the return on your investment!</a:t>
            </a:r>
          </a:p>
          <a:p>
            <a:endParaRPr lang="en-US" dirty="0"/>
          </a:p>
          <a:p>
            <a:r>
              <a:rPr lang="en-US" dirty="0"/>
              <a:t>Pennies-a-Day </a:t>
            </a:r>
            <a:r>
              <a:rPr lang="en-US" i="1" dirty="0">
                <a:solidFill>
                  <a:srgbClr val="28A532"/>
                </a:solidFill>
              </a:rPr>
              <a:t>Even small amounts help secure your future!</a:t>
            </a:r>
          </a:p>
          <a:p>
            <a:endParaRPr lang="en-US" dirty="0"/>
          </a:p>
          <a:p>
            <a:r>
              <a:rPr lang="en-US" dirty="0"/>
              <a:t>Legacy </a:t>
            </a:r>
            <a:r>
              <a:rPr lang="en-US" i="1" dirty="0">
                <a:solidFill>
                  <a:srgbClr val="28A532"/>
                </a:solidFill>
              </a:rPr>
              <a:t>Help secure the future for yourself and your loved ones!</a:t>
            </a:r>
          </a:p>
          <a:p>
            <a:endParaRPr lang="en-US" dirty="0"/>
          </a:p>
          <a:p>
            <a:r>
              <a:rPr lang="en-US" dirty="0"/>
              <a:t>The Power of Now </a:t>
            </a:r>
            <a:r>
              <a:rPr lang="en-US" i="1" dirty="0">
                <a:solidFill>
                  <a:srgbClr val="28A532"/>
                </a:solidFill>
              </a:rPr>
              <a:t>What is done today, you don’t have to worry about tomorrow! </a:t>
            </a:r>
          </a:p>
          <a:p>
            <a:endParaRPr lang="nl-NL" dirty="0"/>
          </a:p>
        </p:txBody>
      </p:sp>
      <p:sp>
        <p:nvSpPr>
          <p:cNvPr id="5" name="TextBox 4">
            <a:extLst>
              <a:ext uri="{FF2B5EF4-FFF2-40B4-BE49-F238E27FC236}">
                <a16:creationId xmlns:a16="http://schemas.microsoft.com/office/drawing/2014/main" id="{69117186-273F-60BE-15D3-42F77A8D8B95}"/>
              </a:ext>
            </a:extLst>
          </p:cNvPr>
          <p:cNvSpPr txBox="1"/>
          <p:nvPr/>
        </p:nvSpPr>
        <p:spPr>
          <a:xfrm>
            <a:off x="961973" y="5515916"/>
            <a:ext cx="10911253" cy="461665"/>
          </a:xfrm>
          <a:prstGeom prst="rect">
            <a:avLst/>
          </a:prstGeom>
          <a:noFill/>
        </p:spPr>
        <p:txBody>
          <a:bodyPr wrap="square" rtlCol="0">
            <a:spAutoFit/>
          </a:bodyPr>
          <a:lstStyle/>
          <a:p>
            <a:r>
              <a:rPr lang="en-US" sz="1200" dirty="0"/>
              <a:t>Reinson, Post, </a:t>
            </a:r>
            <a:r>
              <a:rPr lang="en-US" sz="1200" dirty="0" err="1"/>
              <a:t>Reeck</a:t>
            </a:r>
            <a:r>
              <a:rPr lang="en-US" sz="1200" dirty="0"/>
              <a:t>, Mazar, </a:t>
            </a:r>
            <a:r>
              <a:rPr lang="en-US" sz="1200" dirty="0" err="1"/>
              <a:t>Syropoulos</a:t>
            </a:r>
            <a:r>
              <a:rPr lang="en-US" sz="1200" dirty="0"/>
              <a:t>, Shah, </a:t>
            </a:r>
            <a:r>
              <a:rPr lang="en-US" sz="1200" dirty="0" err="1"/>
              <a:t>Saulitis</a:t>
            </a:r>
            <a:r>
              <a:rPr lang="en-US" sz="1200" dirty="0"/>
              <a:t>, </a:t>
            </a:r>
            <a:r>
              <a:rPr lang="en-US" sz="1200" dirty="0" err="1"/>
              <a:t>Chapkovski</a:t>
            </a:r>
            <a:r>
              <a:rPr lang="en-US" sz="1200" dirty="0"/>
              <a:t> &amp; Uusberg, (2024). Reminders to the rescue: E-mail reminders of tax benefits increase pension savings in a nationwide RCT in Estonia, working paper</a:t>
            </a:r>
            <a:endParaRPr lang="en-GB" sz="1200" dirty="0"/>
          </a:p>
        </p:txBody>
      </p:sp>
      <p:pic>
        <p:nvPicPr>
          <p:cNvPr id="2050" name="Picture 2" descr="Vlag van Estland - Wikipedia">
            <a:extLst>
              <a:ext uri="{FF2B5EF4-FFF2-40B4-BE49-F238E27FC236}">
                <a16:creationId xmlns:a16="http://schemas.microsoft.com/office/drawing/2014/main" id="{D70341F6-6523-5922-67FB-F0F08DA11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3732" y="0"/>
            <a:ext cx="928268" cy="593254"/>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027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SmartArt 2">
            <a:extLst>
              <a:ext uri="{FF2B5EF4-FFF2-40B4-BE49-F238E27FC236}">
                <a16:creationId xmlns:a16="http://schemas.microsoft.com/office/drawing/2014/main" id="{D4B48DE6-16AD-C897-DB18-07725012482B}"/>
              </a:ext>
            </a:extLst>
          </p:cNvPr>
          <p:cNvSpPr>
            <a:spLocks noGrp="1"/>
          </p:cNvSpPr>
          <p:nvPr>
            <p:ph type="dgm" sz="quarter" idx="11"/>
          </p:nvPr>
        </p:nvSpPr>
        <p:spPr/>
      </p:sp>
      <p:sp>
        <p:nvSpPr>
          <p:cNvPr id="5" name="Ondertitel 4">
            <a:extLst>
              <a:ext uri="{FF2B5EF4-FFF2-40B4-BE49-F238E27FC236}">
                <a16:creationId xmlns:a16="http://schemas.microsoft.com/office/drawing/2014/main" id="{4553FCE9-F622-7419-381F-DBCF87A7EE2C}"/>
              </a:ext>
            </a:extLst>
          </p:cNvPr>
          <p:cNvSpPr>
            <a:spLocks noGrp="1"/>
          </p:cNvSpPr>
          <p:nvPr>
            <p:ph type="subTitle" idx="1"/>
          </p:nvPr>
        </p:nvSpPr>
        <p:spPr/>
        <p:txBody>
          <a:bodyPr/>
          <a:lstStyle/>
          <a:p>
            <a:r>
              <a:rPr lang="nl-NL" dirty="0"/>
              <a:t>Casus: Anna en Mark</a:t>
            </a:r>
          </a:p>
        </p:txBody>
      </p:sp>
      <p:sp>
        <p:nvSpPr>
          <p:cNvPr id="6" name="Tijdelijke aanduiding voor tekst 5">
            <a:extLst>
              <a:ext uri="{FF2B5EF4-FFF2-40B4-BE49-F238E27FC236}">
                <a16:creationId xmlns:a16="http://schemas.microsoft.com/office/drawing/2014/main" id="{27C41235-97F9-0E18-A49F-D8250E0C27DD}"/>
              </a:ext>
            </a:extLst>
          </p:cNvPr>
          <p:cNvSpPr>
            <a:spLocks noGrp="1"/>
          </p:cNvSpPr>
          <p:nvPr>
            <p:ph type="body" sz="quarter" idx="12"/>
          </p:nvPr>
        </p:nvSpPr>
        <p:spPr/>
        <p:txBody>
          <a:bodyPr/>
          <a:lstStyle/>
          <a:p>
            <a:endParaRPr lang="nl-NL"/>
          </a:p>
        </p:txBody>
      </p:sp>
      <p:pic>
        <p:nvPicPr>
          <p:cNvPr id="8" name="Afbeelding 7">
            <a:extLst>
              <a:ext uri="{FF2B5EF4-FFF2-40B4-BE49-F238E27FC236}">
                <a16:creationId xmlns:a16="http://schemas.microsoft.com/office/drawing/2014/main" id="{7A89CD3E-E219-E185-7AC0-27808A0DF007}"/>
              </a:ext>
            </a:extLst>
          </p:cNvPr>
          <p:cNvPicPr>
            <a:picLocks noChangeAspect="1"/>
          </p:cNvPicPr>
          <p:nvPr/>
        </p:nvPicPr>
        <p:blipFill>
          <a:blip r:embed="rId2"/>
          <a:stretch>
            <a:fillRect/>
          </a:stretch>
        </p:blipFill>
        <p:spPr>
          <a:xfrm>
            <a:off x="6011603" y="-1"/>
            <a:ext cx="5970007" cy="6026151"/>
          </a:xfrm>
          <a:prstGeom prst="rect">
            <a:avLst/>
          </a:prstGeom>
        </p:spPr>
      </p:pic>
    </p:spTree>
    <p:extLst>
      <p:ext uri="{BB962C8B-B14F-4D97-AF65-F5344CB8AC3E}">
        <p14:creationId xmlns:p14="http://schemas.microsoft.com/office/powerpoint/2010/main" val="258378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AD7FF-80A4-B86A-7D37-9C81BA8FC39A}"/>
              </a:ext>
            </a:extLst>
          </p:cNvPr>
          <p:cNvSpPr>
            <a:spLocks noGrp="1"/>
          </p:cNvSpPr>
          <p:nvPr>
            <p:ph type="title"/>
          </p:nvPr>
        </p:nvSpPr>
        <p:spPr/>
        <p:txBody>
          <a:bodyPr>
            <a:normAutofit/>
          </a:bodyPr>
          <a:lstStyle/>
          <a:p>
            <a:r>
              <a:rPr lang="nl-NL" dirty="0"/>
              <a:t>Wie zijn wij?</a:t>
            </a:r>
            <a:endParaRPr lang="nl-NL" dirty="0">
              <a:solidFill>
                <a:schemeClr val="accent2"/>
              </a:solidFill>
            </a:endParaRPr>
          </a:p>
        </p:txBody>
      </p:sp>
      <p:pic>
        <p:nvPicPr>
          <p:cNvPr id="5" name="Afbeelding 4">
            <a:extLst>
              <a:ext uri="{FF2B5EF4-FFF2-40B4-BE49-F238E27FC236}">
                <a16:creationId xmlns:a16="http://schemas.microsoft.com/office/drawing/2014/main" id="{04F08F5C-4687-3042-13AF-BC641FDBAA1F}"/>
              </a:ext>
            </a:extLst>
          </p:cNvPr>
          <p:cNvPicPr>
            <a:picLocks noChangeAspect="1"/>
          </p:cNvPicPr>
          <p:nvPr/>
        </p:nvPicPr>
        <p:blipFill rotWithShape="1">
          <a:blip r:embed="rId3"/>
          <a:srcRect l="22642" r="19394"/>
          <a:stretch/>
        </p:blipFill>
        <p:spPr>
          <a:xfrm>
            <a:off x="920933" y="1834844"/>
            <a:ext cx="1755592" cy="2610016"/>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pic>
        <p:nvPicPr>
          <p:cNvPr id="1026" name="Picture 2" descr="Rick Nijkamp ">
            <a:extLst>
              <a:ext uri="{FF2B5EF4-FFF2-40B4-BE49-F238E27FC236}">
                <a16:creationId xmlns:a16="http://schemas.microsoft.com/office/drawing/2014/main" id="{8B0E3298-6634-4AF2-C429-C0D1181FE1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01" r="11006"/>
          <a:stretch/>
        </p:blipFill>
        <p:spPr bwMode="auto">
          <a:xfrm>
            <a:off x="5802433" y="1851927"/>
            <a:ext cx="1884613" cy="2579284"/>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Dörthe Kunkel | Kenniscentrum Psychologie en Economisch Gedrag">
            <a:extLst>
              <a:ext uri="{FF2B5EF4-FFF2-40B4-BE49-F238E27FC236}">
                <a16:creationId xmlns:a16="http://schemas.microsoft.com/office/drawing/2014/main" id="{28743058-2911-B85E-E440-52FB8A3EA9C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26524" r="18168" b="43908"/>
          <a:stretch/>
        </p:blipFill>
        <p:spPr bwMode="auto">
          <a:xfrm flipH="1">
            <a:off x="7932660" y="1860216"/>
            <a:ext cx="1755193" cy="2579284"/>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042FC19-F11B-D718-B5C3-7CE27730F5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9249" y="4783659"/>
            <a:ext cx="2004147" cy="632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jzer in geldzaken - Wijzer in geldzaken">
            <a:extLst>
              <a:ext uri="{FF2B5EF4-FFF2-40B4-BE49-F238E27FC236}">
                <a16:creationId xmlns:a16="http://schemas.microsoft.com/office/drawing/2014/main" id="{F2B41CB4-7196-A827-7AC6-79370FE94A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4055" y="4929179"/>
            <a:ext cx="2845982" cy="34151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0FC7F222-0F2A-42A4-C336-59E8078F382E}"/>
              </a:ext>
            </a:extLst>
          </p:cNvPr>
          <p:cNvPicPr>
            <a:picLocks noChangeAspect="1"/>
          </p:cNvPicPr>
          <p:nvPr/>
        </p:nvPicPr>
        <p:blipFill rotWithShape="1">
          <a:blip r:embed="rId9"/>
          <a:srcRect l="3037" t="7265" r="52417" b="17223"/>
          <a:stretch/>
        </p:blipFill>
        <p:spPr>
          <a:xfrm>
            <a:off x="2882884" y="1822548"/>
            <a:ext cx="1844738" cy="2616952"/>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1417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8BA6943-549C-AAB8-5281-647064481654}"/>
              </a:ext>
            </a:extLst>
          </p:cNvPr>
          <p:cNvSpPr txBox="1">
            <a:spLocks/>
          </p:cNvSpPr>
          <p:nvPr/>
        </p:nvSpPr>
        <p:spPr>
          <a:xfrm>
            <a:off x="812625" y="6145300"/>
            <a:ext cx="7705073" cy="365125"/>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000" b="1" i="0" kern="1200">
                <a:solidFill>
                  <a:srgbClr val="28A532"/>
                </a:solidFill>
                <a:latin typeface="Calibri" panose="020F0502020204030204" pitchFamily="34" charset="0"/>
                <a:ea typeface="+mj-ea"/>
                <a:cs typeface="Calibri" panose="020F0502020204030204" pitchFamily="34" charset="0"/>
              </a:defRPr>
            </a:lvl1pPr>
          </a:lstStyle>
          <a:p>
            <a:pPr>
              <a:spcBef>
                <a:spcPts val="1000"/>
              </a:spcBef>
              <a:defRPr/>
            </a:pPr>
            <a:r>
              <a:rPr lang="nl-NL" sz="1700" b="0" kern="1200">
                <a:solidFill>
                  <a:schemeClr val="bg1"/>
                </a:solidFill>
                <a:latin typeface="Calibri Light" panose="020F0302020204030204" pitchFamily="34" charset="0"/>
                <a:ea typeface="+mn-ea"/>
                <a:cs typeface="Calibri Light" panose="020F0302020204030204" pitchFamily="34" charset="0"/>
              </a:rPr>
              <a:t>Nog aanpassen in anna en mark die kind krijgen</a:t>
            </a:r>
          </a:p>
        </p:txBody>
      </p:sp>
      <p:pic>
        <p:nvPicPr>
          <p:cNvPr id="8" name="Afbeelding 7">
            <a:extLst>
              <a:ext uri="{FF2B5EF4-FFF2-40B4-BE49-F238E27FC236}">
                <a16:creationId xmlns:a16="http://schemas.microsoft.com/office/drawing/2014/main" id="{CAB82F0A-0A78-32D3-FD7A-FC6A61196EA0}"/>
              </a:ext>
            </a:extLst>
          </p:cNvPr>
          <p:cNvPicPr>
            <a:picLocks noChangeAspect="1"/>
          </p:cNvPicPr>
          <p:nvPr/>
        </p:nvPicPr>
        <p:blipFill>
          <a:blip r:embed="rId3"/>
          <a:stretch>
            <a:fillRect/>
          </a:stretch>
        </p:blipFill>
        <p:spPr>
          <a:xfrm>
            <a:off x="8813006" y="1336674"/>
            <a:ext cx="3174234" cy="3206298"/>
          </a:xfrm>
          <a:prstGeom prst="rect">
            <a:avLst/>
          </a:prstGeom>
          <a:noFill/>
          <a:ln>
            <a:noFill/>
          </a:ln>
          <a:effectLst>
            <a:softEdge rad="112500"/>
          </a:effectLst>
        </p:spPr>
      </p:pic>
      <p:sp>
        <p:nvSpPr>
          <p:cNvPr id="3" name="Tijdelijke aanduiding voor tekst 2">
            <a:extLst>
              <a:ext uri="{FF2B5EF4-FFF2-40B4-BE49-F238E27FC236}">
                <a16:creationId xmlns:a16="http://schemas.microsoft.com/office/drawing/2014/main" id="{3715B26F-5811-3262-2527-B1E5E1935EC1}"/>
              </a:ext>
            </a:extLst>
          </p:cNvPr>
          <p:cNvSpPr>
            <a:spLocks noGrp="1"/>
          </p:cNvSpPr>
          <p:nvPr>
            <p:ph type="body" sz="quarter" idx="14"/>
          </p:nvPr>
        </p:nvSpPr>
        <p:spPr>
          <a:xfrm>
            <a:off x="698500" y="1565274"/>
            <a:ext cx="8232353" cy="3737883"/>
          </a:xfrm>
        </p:spPr>
        <p:txBody>
          <a:bodyPr vert="horz" lIns="91440" tIns="45720" rIns="91440" bIns="45720" rtlCol="0">
            <a:normAutofit/>
          </a:bodyPr>
          <a:lstStyle/>
          <a:p>
            <a:pPr>
              <a:spcAft>
                <a:spcPts val="600"/>
              </a:spcAft>
            </a:pPr>
            <a:r>
              <a:rPr lang="nl-NL" dirty="0">
                <a:solidFill>
                  <a:srgbClr val="641C76"/>
                </a:solidFill>
              </a:rPr>
              <a:t>Anna en Mark zijn eind twintig en in verwachting van hun eerste kind.</a:t>
            </a:r>
          </a:p>
          <a:p>
            <a:pPr>
              <a:spcAft>
                <a:spcPts val="600"/>
              </a:spcAft>
            </a:pPr>
            <a:r>
              <a:rPr lang="nl-NL" dirty="0">
                <a:solidFill>
                  <a:srgbClr val="641C76"/>
                </a:solidFill>
              </a:rPr>
              <a:t>Op dit moment werken zij allebei fulltime in loondienst. Anna werkt in de zorg en verdient minder dan Mark, die in de bouw werkt.</a:t>
            </a:r>
          </a:p>
          <a:p>
            <a:pPr>
              <a:spcAft>
                <a:spcPts val="600"/>
              </a:spcAft>
            </a:pPr>
            <a:r>
              <a:rPr lang="nl-NL" dirty="0">
                <a:solidFill>
                  <a:srgbClr val="641C76"/>
                </a:solidFill>
              </a:rPr>
              <a:t>Zij kunnen goed rondkomen, maar willen met de komst van het kind ook minder werken. Wie er minder gaat werken en hoeveel hebben zij nog niet besloten.</a:t>
            </a:r>
          </a:p>
          <a:p>
            <a:pPr>
              <a:spcAft>
                <a:spcPts val="600"/>
              </a:spcAft>
            </a:pPr>
            <a:r>
              <a:rPr lang="nl-NL" dirty="0">
                <a:solidFill>
                  <a:srgbClr val="641C76"/>
                </a:solidFill>
              </a:rPr>
              <a:t>Zij houden zich allebei niet graag bezig met hun financiën en stellen dit graag uit. Dat minder werken ook invloed heeft op hun pensioen hebben zij allebei niet echt in de gaten.</a:t>
            </a:r>
            <a:r>
              <a:rPr lang="nl-NL" b="1" dirty="0">
                <a:solidFill>
                  <a:schemeClr val="accent1"/>
                </a:solidFill>
              </a:rPr>
              <a:t> </a:t>
            </a:r>
            <a:r>
              <a:rPr lang="nl-NL" b="1" dirty="0">
                <a:solidFill>
                  <a:srgbClr val="641C76"/>
                </a:solidFill>
              </a:rPr>
              <a:t> </a:t>
            </a:r>
          </a:p>
        </p:txBody>
      </p:sp>
      <p:sp>
        <p:nvSpPr>
          <p:cNvPr id="2" name="Titel 1">
            <a:extLst>
              <a:ext uri="{FF2B5EF4-FFF2-40B4-BE49-F238E27FC236}">
                <a16:creationId xmlns:a16="http://schemas.microsoft.com/office/drawing/2014/main" id="{87893116-0A62-26B9-B1B3-B935D0707456}"/>
              </a:ext>
            </a:extLst>
          </p:cNvPr>
          <p:cNvSpPr>
            <a:spLocks noGrp="1"/>
          </p:cNvSpPr>
          <p:nvPr>
            <p:ph type="title"/>
          </p:nvPr>
        </p:nvSpPr>
        <p:spPr>
          <a:xfrm>
            <a:off x="800100" y="552449"/>
            <a:ext cx="10693400" cy="1012825"/>
          </a:xfrm>
        </p:spPr>
        <p:txBody>
          <a:bodyPr vert="horz" lIns="91440" tIns="45720" rIns="91440" bIns="45720" rtlCol="0" anchor="t">
            <a:normAutofit/>
          </a:bodyPr>
          <a:lstStyle/>
          <a:p>
            <a:r>
              <a:rPr lang="nl-NL" dirty="0"/>
              <a:t>Casus: Anna en Mark krijgen een kind</a:t>
            </a:r>
          </a:p>
        </p:txBody>
      </p:sp>
      <p:sp>
        <p:nvSpPr>
          <p:cNvPr id="5" name="Tijdelijke aanduiding voor tekst 2">
            <a:extLst>
              <a:ext uri="{FF2B5EF4-FFF2-40B4-BE49-F238E27FC236}">
                <a16:creationId xmlns:a16="http://schemas.microsoft.com/office/drawing/2014/main" id="{DDF6F077-5B3A-51A7-FDE8-2A307FEF4AB4}"/>
              </a:ext>
            </a:extLst>
          </p:cNvPr>
          <p:cNvSpPr txBox="1">
            <a:spLocks/>
          </p:cNvSpPr>
          <p:nvPr/>
        </p:nvSpPr>
        <p:spPr>
          <a:xfrm>
            <a:off x="678073" y="4608583"/>
            <a:ext cx="10937453" cy="1437228"/>
          </a:xfrm>
          <a:prstGeom prst="rect">
            <a:avLst/>
          </a:prstGeom>
          <a:noFill/>
        </p:spPr>
        <p:txBody>
          <a:bodyPr vert="horz" lIns="91440" tIns="45720" rIns="91440" bIns="45720" rtlCol="0">
            <a:normAutofit lnSpcReduction="10000"/>
          </a:bodyPr>
          <a:lstStyle>
            <a:lvl1pPr marL="342900" indent="-234900" algn="l" defTabSz="914400" rtl="0" eaLnBrk="1" latinLnBrk="0" hangingPunct="1">
              <a:lnSpc>
                <a:spcPts val="2400"/>
              </a:lnSpc>
              <a:spcBef>
                <a:spcPts val="0"/>
              </a:spcBef>
              <a:spcAft>
                <a:spcPts val="0"/>
              </a:spcAft>
              <a:buClr>
                <a:srgbClr val="28A532"/>
              </a:buClr>
              <a:buFontTx/>
              <a:buBlip>
                <a:blip r:embed="rId4"/>
              </a:buBlip>
              <a:defRPr lang="nl-NL" sz="2000" b="0" i="0" kern="1200" smtClean="0">
                <a:solidFill>
                  <a:schemeClr val="accent4"/>
                </a:solidFill>
                <a:effectLst/>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Aft>
                <a:spcPts val="600"/>
              </a:spcAft>
              <a:buFont typeface="Wingdings" panose="05000000000000000000" pitchFamily="2" charset="2"/>
              <a:buChar char="Ø"/>
            </a:pPr>
            <a:r>
              <a:rPr lang="nl-NL" sz="2600" b="1" dirty="0">
                <a:solidFill>
                  <a:schemeClr val="accent1"/>
                </a:solidFill>
              </a:rPr>
              <a:t>Hoe kunnen we de gender pensioenkloof bij Anna en Mark verkleinen? </a:t>
            </a:r>
          </a:p>
          <a:p>
            <a:pPr>
              <a:lnSpc>
                <a:spcPct val="114000"/>
              </a:lnSpc>
              <a:spcAft>
                <a:spcPts val="600"/>
              </a:spcAft>
              <a:buFont typeface="Wingdings" panose="05000000000000000000" pitchFamily="2" charset="2"/>
              <a:buChar char="Ø"/>
            </a:pPr>
            <a:r>
              <a:rPr lang="nl-NL" sz="2600" b="1" dirty="0">
                <a:solidFill>
                  <a:schemeClr val="accent1"/>
                </a:solidFill>
              </a:rPr>
              <a:t>Of: hoe kunnen we hen een weloverwogen keuze laten maken over minder werken waarbij ook oog is voor pensioenopbouw? </a:t>
            </a:r>
            <a:r>
              <a:rPr lang="nl-NL" sz="2600" b="1" dirty="0">
                <a:solidFill>
                  <a:srgbClr val="641C76"/>
                </a:solidFill>
              </a:rPr>
              <a:t> </a:t>
            </a:r>
          </a:p>
        </p:txBody>
      </p:sp>
    </p:spTree>
    <p:extLst>
      <p:ext uri="{BB962C8B-B14F-4D97-AF65-F5344CB8AC3E}">
        <p14:creationId xmlns:p14="http://schemas.microsoft.com/office/powerpoint/2010/main" val="22124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6DB5E-5A35-1BC2-8A4D-248B33F0A780}"/>
              </a:ext>
            </a:extLst>
          </p:cNvPr>
          <p:cNvSpPr>
            <a:spLocks noGrp="1"/>
          </p:cNvSpPr>
          <p:nvPr>
            <p:ph type="title"/>
          </p:nvPr>
        </p:nvSpPr>
        <p:spPr>
          <a:xfrm>
            <a:off x="800099" y="552449"/>
            <a:ext cx="11043557" cy="1012825"/>
          </a:xfrm>
        </p:spPr>
        <p:txBody>
          <a:bodyPr>
            <a:normAutofit fontScale="90000"/>
          </a:bodyPr>
          <a:lstStyle/>
          <a:p>
            <a:r>
              <a:rPr lang="nl-NL" dirty="0"/>
              <a:t>Verschillende boodschappers, verschillende momenten, verschillende kanalen</a:t>
            </a:r>
          </a:p>
        </p:txBody>
      </p:sp>
      <p:sp>
        <p:nvSpPr>
          <p:cNvPr id="4" name="Tijdelijke aanduiding voor inhoud 3">
            <a:extLst>
              <a:ext uri="{FF2B5EF4-FFF2-40B4-BE49-F238E27FC236}">
                <a16:creationId xmlns:a16="http://schemas.microsoft.com/office/drawing/2014/main" id="{BDDADCCF-60C6-60B7-0780-B31CD86F71F7}"/>
              </a:ext>
            </a:extLst>
          </p:cNvPr>
          <p:cNvSpPr>
            <a:spLocks noGrp="1"/>
          </p:cNvSpPr>
          <p:nvPr>
            <p:ph sz="quarter" idx="13"/>
          </p:nvPr>
        </p:nvSpPr>
        <p:spPr/>
        <p:txBody>
          <a:bodyPr/>
          <a:lstStyle/>
          <a:p>
            <a:endParaRPr lang="nl-NL"/>
          </a:p>
        </p:txBody>
      </p:sp>
      <p:pic>
        <p:nvPicPr>
          <p:cNvPr id="5" name="Afbeelding 4">
            <a:extLst>
              <a:ext uri="{FF2B5EF4-FFF2-40B4-BE49-F238E27FC236}">
                <a16:creationId xmlns:a16="http://schemas.microsoft.com/office/drawing/2014/main" id="{08DD3618-BF7E-9588-57C0-370962EB5D9A}"/>
              </a:ext>
            </a:extLst>
          </p:cNvPr>
          <p:cNvPicPr>
            <a:picLocks noChangeAspect="1"/>
          </p:cNvPicPr>
          <p:nvPr/>
        </p:nvPicPr>
        <p:blipFill>
          <a:blip r:embed="rId2"/>
          <a:stretch>
            <a:fillRect/>
          </a:stretch>
        </p:blipFill>
        <p:spPr>
          <a:xfrm>
            <a:off x="4162711" y="1963825"/>
            <a:ext cx="3866578" cy="3902075"/>
          </a:xfrm>
          <a:prstGeom prst="ellipse">
            <a:avLst/>
          </a:prstGeom>
          <a:ln>
            <a:noFill/>
          </a:ln>
          <a:effectLst>
            <a:softEdge rad="112500"/>
          </a:effectLst>
        </p:spPr>
      </p:pic>
      <p:sp>
        <p:nvSpPr>
          <p:cNvPr id="6" name="Tekstvak 5">
            <a:extLst>
              <a:ext uri="{FF2B5EF4-FFF2-40B4-BE49-F238E27FC236}">
                <a16:creationId xmlns:a16="http://schemas.microsoft.com/office/drawing/2014/main" id="{B3F68D6E-AFDB-EA89-3CB3-A7D645CE87DD}"/>
              </a:ext>
            </a:extLst>
          </p:cNvPr>
          <p:cNvSpPr txBox="1"/>
          <p:nvPr/>
        </p:nvSpPr>
        <p:spPr>
          <a:xfrm>
            <a:off x="8011610" y="1819468"/>
            <a:ext cx="3428035" cy="736480"/>
          </a:xfrm>
          <a:prstGeom prst="rect">
            <a:avLst/>
          </a:prstGeom>
        </p:spPr>
        <p:txBody>
          <a:bodyPr vert="horz" wrap="square" lIns="91440" tIns="45720" rIns="91440" bIns="45720" rtlCol="0" anchor="b">
            <a:normAutofit/>
          </a:bodyPr>
          <a:lstStyle/>
          <a:p>
            <a:pPr algn="l"/>
            <a:r>
              <a:rPr lang="nl-NL" sz="2400" dirty="0">
                <a:solidFill>
                  <a:schemeClr val="accent2"/>
                </a:solidFill>
              </a:rPr>
              <a:t>Werkgever van Anna</a:t>
            </a:r>
          </a:p>
        </p:txBody>
      </p:sp>
      <p:sp>
        <p:nvSpPr>
          <p:cNvPr id="7" name="Tekstvak 6">
            <a:extLst>
              <a:ext uri="{FF2B5EF4-FFF2-40B4-BE49-F238E27FC236}">
                <a16:creationId xmlns:a16="http://schemas.microsoft.com/office/drawing/2014/main" id="{1FE14EB1-2C17-3617-6A00-030C36002825}"/>
              </a:ext>
            </a:extLst>
          </p:cNvPr>
          <p:cNvSpPr txBox="1"/>
          <p:nvPr/>
        </p:nvSpPr>
        <p:spPr>
          <a:xfrm>
            <a:off x="8763965" y="3339990"/>
            <a:ext cx="3428035" cy="736480"/>
          </a:xfrm>
          <a:prstGeom prst="rect">
            <a:avLst/>
          </a:prstGeom>
        </p:spPr>
        <p:txBody>
          <a:bodyPr vert="horz" wrap="square" lIns="91440" tIns="45720" rIns="91440" bIns="45720" rtlCol="0" anchor="b">
            <a:normAutofit/>
          </a:bodyPr>
          <a:lstStyle/>
          <a:p>
            <a:pPr algn="l"/>
            <a:r>
              <a:rPr lang="nl-NL" sz="2400" dirty="0">
                <a:solidFill>
                  <a:schemeClr val="accent2"/>
                </a:solidFill>
              </a:rPr>
              <a:t>Werkgever van Mark</a:t>
            </a:r>
          </a:p>
        </p:txBody>
      </p:sp>
      <p:sp>
        <p:nvSpPr>
          <p:cNvPr id="8" name="Tekstvak 7">
            <a:extLst>
              <a:ext uri="{FF2B5EF4-FFF2-40B4-BE49-F238E27FC236}">
                <a16:creationId xmlns:a16="http://schemas.microsoft.com/office/drawing/2014/main" id="{6CEDD408-533E-C064-648D-D16F97AFDDB5}"/>
              </a:ext>
            </a:extLst>
          </p:cNvPr>
          <p:cNvSpPr txBox="1"/>
          <p:nvPr/>
        </p:nvSpPr>
        <p:spPr>
          <a:xfrm>
            <a:off x="2102418" y="4742645"/>
            <a:ext cx="2894182" cy="736480"/>
          </a:xfrm>
          <a:prstGeom prst="rect">
            <a:avLst/>
          </a:prstGeom>
        </p:spPr>
        <p:txBody>
          <a:bodyPr vert="horz" wrap="square" lIns="91440" tIns="45720" rIns="91440" bIns="45720" rtlCol="0" anchor="b">
            <a:normAutofit/>
          </a:bodyPr>
          <a:lstStyle/>
          <a:p>
            <a:pPr algn="l"/>
            <a:r>
              <a:rPr lang="nl-NL" sz="2400" dirty="0">
                <a:solidFill>
                  <a:schemeClr val="accent2"/>
                </a:solidFill>
              </a:rPr>
              <a:t>Pensioenuitvoerder</a:t>
            </a:r>
          </a:p>
        </p:txBody>
      </p:sp>
      <p:sp>
        <p:nvSpPr>
          <p:cNvPr id="9" name="Tekstvak 8">
            <a:extLst>
              <a:ext uri="{FF2B5EF4-FFF2-40B4-BE49-F238E27FC236}">
                <a16:creationId xmlns:a16="http://schemas.microsoft.com/office/drawing/2014/main" id="{4FD8B28A-3132-8CA0-733C-054E0AED0B45}"/>
              </a:ext>
            </a:extLst>
          </p:cNvPr>
          <p:cNvSpPr txBox="1"/>
          <p:nvPr/>
        </p:nvSpPr>
        <p:spPr>
          <a:xfrm>
            <a:off x="2153367" y="3339990"/>
            <a:ext cx="2894182" cy="736480"/>
          </a:xfrm>
          <a:prstGeom prst="rect">
            <a:avLst/>
          </a:prstGeom>
        </p:spPr>
        <p:txBody>
          <a:bodyPr vert="horz" wrap="square" lIns="91440" tIns="45720" rIns="91440" bIns="45720" rtlCol="0" anchor="b">
            <a:normAutofit/>
          </a:bodyPr>
          <a:lstStyle/>
          <a:p>
            <a:pPr algn="l"/>
            <a:r>
              <a:rPr lang="nl-NL" sz="2400" dirty="0">
                <a:solidFill>
                  <a:schemeClr val="accent2"/>
                </a:solidFill>
              </a:rPr>
              <a:t>Overheid</a:t>
            </a:r>
          </a:p>
        </p:txBody>
      </p:sp>
      <p:sp>
        <p:nvSpPr>
          <p:cNvPr id="10" name="Tekstvak 9">
            <a:extLst>
              <a:ext uri="{FF2B5EF4-FFF2-40B4-BE49-F238E27FC236}">
                <a16:creationId xmlns:a16="http://schemas.microsoft.com/office/drawing/2014/main" id="{E47D8C64-4527-AA89-9423-BAE2EA66FE51}"/>
              </a:ext>
            </a:extLst>
          </p:cNvPr>
          <p:cNvSpPr txBox="1"/>
          <p:nvPr/>
        </p:nvSpPr>
        <p:spPr>
          <a:xfrm>
            <a:off x="2654460" y="1684425"/>
            <a:ext cx="2894182" cy="736480"/>
          </a:xfrm>
          <a:prstGeom prst="rect">
            <a:avLst/>
          </a:prstGeom>
        </p:spPr>
        <p:txBody>
          <a:bodyPr vert="horz" wrap="square" lIns="91440" tIns="45720" rIns="91440" bIns="45720" rtlCol="0" anchor="b">
            <a:noAutofit/>
          </a:bodyPr>
          <a:lstStyle/>
          <a:p>
            <a:pPr algn="l"/>
            <a:r>
              <a:rPr lang="nl-NL" sz="2400" dirty="0">
                <a:solidFill>
                  <a:schemeClr val="accent2"/>
                </a:solidFill>
              </a:rPr>
              <a:t>Vrienden en familie</a:t>
            </a:r>
          </a:p>
        </p:txBody>
      </p:sp>
      <p:sp>
        <p:nvSpPr>
          <p:cNvPr id="11" name="Tekstvak 10">
            <a:extLst>
              <a:ext uri="{FF2B5EF4-FFF2-40B4-BE49-F238E27FC236}">
                <a16:creationId xmlns:a16="http://schemas.microsoft.com/office/drawing/2014/main" id="{3D3AAFCA-AAEB-7F1C-576F-386EFA5C3A64}"/>
              </a:ext>
            </a:extLst>
          </p:cNvPr>
          <p:cNvSpPr txBox="1"/>
          <p:nvPr/>
        </p:nvSpPr>
        <p:spPr>
          <a:xfrm>
            <a:off x="8611565" y="4860512"/>
            <a:ext cx="2894182" cy="736480"/>
          </a:xfrm>
          <a:prstGeom prst="rect">
            <a:avLst/>
          </a:prstGeom>
        </p:spPr>
        <p:txBody>
          <a:bodyPr vert="horz" wrap="square" lIns="91440" tIns="45720" rIns="91440" bIns="45720" rtlCol="0" anchor="b">
            <a:normAutofit/>
          </a:bodyPr>
          <a:lstStyle/>
          <a:p>
            <a:pPr algn="l"/>
            <a:r>
              <a:rPr lang="nl-NL" sz="2400" dirty="0">
                <a:solidFill>
                  <a:schemeClr val="accent2"/>
                </a:solidFill>
              </a:rPr>
              <a:t>???</a:t>
            </a:r>
          </a:p>
        </p:txBody>
      </p:sp>
    </p:spTree>
    <p:extLst>
      <p:ext uri="{BB962C8B-B14F-4D97-AF65-F5344CB8AC3E}">
        <p14:creationId xmlns:p14="http://schemas.microsoft.com/office/powerpoint/2010/main" val="2883614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4E9B2-560C-0D1D-B57C-EE67A973000C}"/>
              </a:ext>
            </a:extLst>
          </p:cNvPr>
          <p:cNvSpPr>
            <a:spLocks noGrp="1"/>
          </p:cNvSpPr>
          <p:nvPr>
            <p:ph type="title"/>
          </p:nvPr>
        </p:nvSpPr>
        <p:spPr/>
        <p:txBody>
          <a:bodyPr/>
          <a:lstStyle/>
          <a:p>
            <a:r>
              <a:rPr lang="nl-NL" dirty="0"/>
              <a:t>De opdracht </a:t>
            </a:r>
          </a:p>
        </p:txBody>
      </p:sp>
      <p:sp>
        <p:nvSpPr>
          <p:cNvPr id="3" name="Tijdelijke aanduiding voor tekst 2">
            <a:extLst>
              <a:ext uri="{FF2B5EF4-FFF2-40B4-BE49-F238E27FC236}">
                <a16:creationId xmlns:a16="http://schemas.microsoft.com/office/drawing/2014/main" id="{748A6242-DCB5-7916-B0B6-C4752B133415}"/>
              </a:ext>
            </a:extLst>
          </p:cNvPr>
          <p:cNvSpPr>
            <a:spLocks noGrp="1"/>
          </p:cNvSpPr>
          <p:nvPr>
            <p:ph type="body" sz="quarter" idx="11"/>
          </p:nvPr>
        </p:nvSpPr>
        <p:spPr>
          <a:xfrm>
            <a:off x="695746" y="1844674"/>
            <a:ext cx="11369253" cy="3902075"/>
          </a:xfrm>
        </p:spPr>
        <p:txBody>
          <a:bodyPr>
            <a:normAutofit/>
          </a:bodyPr>
          <a:lstStyle/>
          <a:p>
            <a:r>
              <a:rPr lang="nl-NL" sz="2800" dirty="0"/>
              <a:t>Stap 1: Maak een groepje van 2-3 mensen aan je tafel</a:t>
            </a:r>
          </a:p>
          <a:p>
            <a:endParaRPr lang="nl-NL" sz="2800" dirty="0"/>
          </a:p>
          <a:p>
            <a:r>
              <a:rPr lang="nl-NL" sz="2800" dirty="0"/>
              <a:t>Stap 2: Kies één van de mogelijke afzenders van hulp/informatie </a:t>
            </a:r>
          </a:p>
          <a:p>
            <a:endParaRPr lang="nl-NL" sz="2800" dirty="0"/>
          </a:p>
          <a:p>
            <a:r>
              <a:rPr lang="nl-NL" sz="2800" dirty="0"/>
              <a:t>Stap 3: Kies een communicatiekanaal dat je wil gebruiken</a:t>
            </a:r>
          </a:p>
          <a:p>
            <a:endParaRPr lang="nl-NL" sz="2800" dirty="0"/>
          </a:p>
          <a:p>
            <a:r>
              <a:rPr lang="nl-NL" sz="2800" dirty="0"/>
              <a:t>Stap 4: Bedenk welke boodschap je wil overbrengen en op welk moment.		      Bonuspunten als je eerder genoemde (</a:t>
            </a:r>
            <a:r>
              <a:rPr lang="nl-NL" sz="2800" dirty="0" err="1"/>
              <a:t>gedrags</a:t>
            </a:r>
            <a:r>
              <a:rPr lang="nl-NL" sz="2800" dirty="0"/>
              <a:t>)technieken gebruikt  	      of zelf een nieuwe techniek bedenkt</a:t>
            </a:r>
          </a:p>
          <a:p>
            <a:endParaRPr lang="nl-NL" sz="2800" dirty="0"/>
          </a:p>
          <a:p>
            <a:r>
              <a:rPr lang="nl-NL" sz="2800" dirty="0"/>
              <a:t>Stap 5: Werk het zo concreet mogelijk uit  </a:t>
            </a:r>
          </a:p>
          <a:p>
            <a:endParaRPr lang="nl-NL" sz="2800" dirty="0"/>
          </a:p>
        </p:txBody>
      </p:sp>
      <p:sp>
        <p:nvSpPr>
          <p:cNvPr id="4" name="Tijdelijke aanduiding voor inhoud 3">
            <a:extLst>
              <a:ext uri="{FF2B5EF4-FFF2-40B4-BE49-F238E27FC236}">
                <a16:creationId xmlns:a16="http://schemas.microsoft.com/office/drawing/2014/main" id="{F5606137-B17D-3B92-735D-0BEE60102AFC}"/>
              </a:ext>
            </a:extLst>
          </p:cNvPr>
          <p:cNvSpPr>
            <a:spLocks noGrp="1"/>
          </p:cNvSpPr>
          <p:nvPr>
            <p:ph sz="quarter" idx="13"/>
          </p:nvPr>
        </p:nvSpPr>
        <p:spPr/>
        <p:txBody>
          <a:bodyPr/>
          <a:lstStyle/>
          <a:p>
            <a:endParaRPr lang="nl-NL"/>
          </a:p>
        </p:txBody>
      </p:sp>
    </p:spTree>
    <p:extLst>
      <p:ext uri="{BB962C8B-B14F-4D97-AF65-F5344CB8AC3E}">
        <p14:creationId xmlns:p14="http://schemas.microsoft.com/office/powerpoint/2010/main" val="4266294411"/>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2FDBB-181B-CB7B-0BB2-2443FF1DAB2E}"/>
              </a:ext>
            </a:extLst>
          </p:cNvPr>
          <p:cNvSpPr>
            <a:spLocks noGrp="1"/>
          </p:cNvSpPr>
          <p:nvPr>
            <p:ph type="title"/>
          </p:nvPr>
        </p:nvSpPr>
        <p:spPr/>
        <p:txBody>
          <a:bodyPr/>
          <a:lstStyle/>
          <a:p>
            <a:endParaRPr lang="nl-NL"/>
          </a:p>
        </p:txBody>
      </p:sp>
      <p:sp>
        <p:nvSpPr>
          <p:cNvPr id="4" name="Tijdelijke aanduiding voor inhoud 3">
            <a:extLst>
              <a:ext uri="{FF2B5EF4-FFF2-40B4-BE49-F238E27FC236}">
                <a16:creationId xmlns:a16="http://schemas.microsoft.com/office/drawing/2014/main" id="{F1FE34FE-172F-6291-2963-1FFE03FB9BE3}"/>
              </a:ext>
            </a:extLst>
          </p:cNvPr>
          <p:cNvSpPr>
            <a:spLocks noGrp="1"/>
          </p:cNvSpPr>
          <p:nvPr>
            <p:ph sz="quarter" idx="13"/>
          </p:nvPr>
        </p:nvSpPr>
        <p:spPr/>
        <p:txBody>
          <a:bodyPr/>
          <a:lstStyle/>
          <a:p>
            <a:endParaRPr lang="nl-NL"/>
          </a:p>
        </p:txBody>
      </p:sp>
      <p:grpSp>
        <p:nvGrpSpPr>
          <p:cNvPr id="11" name="Groep 10">
            <a:extLst>
              <a:ext uri="{FF2B5EF4-FFF2-40B4-BE49-F238E27FC236}">
                <a16:creationId xmlns:a16="http://schemas.microsoft.com/office/drawing/2014/main" id="{0BF02D2F-A527-851C-0BB8-A465FF8909C1}"/>
              </a:ext>
            </a:extLst>
          </p:cNvPr>
          <p:cNvGrpSpPr/>
          <p:nvPr/>
        </p:nvGrpSpPr>
        <p:grpSpPr>
          <a:xfrm>
            <a:off x="-150262" y="-223837"/>
            <a:ext cx="12342262" cy="7116019"/>
            <a:chOff x="-150262" y="-223837"/>
            <a:chExt cx="12342262" cy="7116019"/>
          </a:xfrm>
        </p:grpSpPr>
        <p:pic>
          <p:nvPicPr>
            <p:cNvPr id="7" name="Afbeelding 6">
              <a:extLst>
                <a:ext uri="{FF2B5EF4-FFF2-40B4-BE49-F238E27FC236}">
                  <a16:creationId xmlns:a16="http://schemas.microsoft.com/office/drawing/2014/main" id="{9129B621-CE61-AAAD-0560-DF28D4CEDE77}"/>
                </a:ext>
              </a:extLst>
            </p:cNvPr>
            <p:cNvPicPr>
              <a:picLocks noChangeAspect="1"/>
            </p:cNvPicPr>
            <p:nvPr/>
          </p:nvPicPr>
          <p:blipFill rotWithShape="1">
            <a:blip r:embed="rId3"/>
            <a:srcRect t="24140"/>
            <a:stretch/>
          </p:blipFill>
          <p:spPr>
            <a:xfrm>
              <a:off x="-150262" y="-133350"/>
              <a:ext cx="12342262" cy="7025532"/>
            </a:xfrm>
            <a:prstGeom prst="rect">
              <a:avLst/>
            </a:prstGeom>
          </p:spPr>
        </p:pic>
        <p:pic>
          <p:nvPicPr>
            <p:cNvPr id="9" name="Afbeelding 8">
              <a:extLst>
                <a:ext uri="{FF2B5EF4-FFF2-40B4-BE49-F238E27FC236}">
                  <a16:creationId xmlns:a16="http://schemas.microsoft.com/office/drawing/2014/main" id="{A91B7ABD-367D-20EA-75F7-0C34EF11151B}"/>
                </a:ext>
              </a:extLst>
            </p:cNvPr>
            <p:cNvPicPr>
              <a:picLocks noChangeAspect="1"/>
            </p:cNvPicPr>
            <p:nvPr/>
          </p:nvPicPr>
          <p:blipFill>
            <a:blip r:embed="rId4"/>
            <a:stretch>
              <a:fillRect/>
            </a:stretch>
          </p:blipFill>
          <p:spPr>
            <a:xfrm>
              <a:off x="-150262" y="-223837"/>
              <a:ext cx="11866012" cy="1328738"/>
            </a:xfrm>
            <a:prstGeom prst="rect">
              <a:avLst/>
            </a:prstGeom>
          </p:spPr>
        </p:pic>
        <p:pic>
          <p:nvPicPr>
            <p:cNvPr id="10" name="Afbeelding 9">
              <a:extLst>
                <a:ext uri="{FF2B5EF4-FFF2-40B4-BE49-F238E27FC236}">
                  <a16:creationId xmlns:a16="http://schemas.microsoft.com/office/drawing/2014/main" id="{5209DDB6-2B1C-E594-88B6-1D3CB2C7EC52}"/>
                </a:ext>
              </a:extLst>
            </p:cNvPr>
            <p:cNvPicPr>
              <a:picLocks noChangeAspect="1"/>
            </p:cNvPicPr>
            <p:nvPr/>
          </p:nvPicPr>
          <p:blipFill>
            <a:blip r:embed="rId4"/>
            <a:stretch>
              <a:fillRect/>
            </a:stretch>
          </p:blipFill>
          <p:spPr>
            <a:xfrm>
              <a:off x="9889298" y="3543300"/>
              <a:ext cx="2150302" cy="807720"/>
            </a:xfrm>
            <a:prstGeom prst="rect">
              <a:avLst/>
            </a:prstGeom>
          </p:spPr>
        </p:pic>
      </p:grpSp>
      <p:sp>
        <p:nvSpPr>
          <p:cNvPr id="12" name="Ondertitel 3">
            <a:extLst>
              <a:ext uri="{FF2B5EF4-FFF2-40B4-BE49-F238E27FC236}">
                <a16:creationId xmlns:a16="http://schemas.microsoft.com/office/drawing/2014/main" id="{E2763D8F-444A-8CF2-4992-F7F46A6BF97B}"/>
              </a:ext>
            </a:extLst>
          </p:cNvPr>
          <p:cNvSpPr txBox="1">
            <a:spLocks/>
          </p:cNvSpPr>
          <p:nvPr/>
        </p:nvSpPr>
        <p:spPr>
          <a:xfrm>
            <a:off x="325989" y="330056"/>
            <a:ext cx="11866012" cy="1293813"/>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4000" b="1" dirty="0">
                <a:solidFill>
                  <a:srgbClr val="641C76"/>
                </a:solidFill>
              </a:rPr>
              <a:t>Wat kunnen we nog meer doen om kloof te dichten? </a:t>
            </a:r>
            <a:endParaRPr lang="nl-NL" sz="4000" b="1" dirty="0">
              <a:solidFill>
                <a:srgbClr val="39AE52"/>
              </a:solidFill>
            </a:endParaRPr>
          </a:p>
        </p:txBody>
      </p:sp>
    </p:spTree>
    <p:extLst>
      <p:ext uri="{BB962C8B-B14F-4D97-AF65-F5344CB8AC3E}">
        <p14:creationId xmlns:p14="http://schemas.microsoft.com/office/powerpoint/2010/main" val="2700479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9BB9A-333E-662D-9E47-5A7EBC23AE86}"/>
              </a:ext>
            </a:extLst>
          </p:cNvPr>
          <p:cNvSpPr>
            <a:spLocks noGrp="1"/>
          </p:cNvSpPr>
          <p:nvPr>
            <p:ph type="title"/>
          </p:nvPr>
        </p:nvSpPr>
        <p:spPr/>
        <p:txBody>
          <a:bodyPr>
            <a:normAutofit fontScale="90000"/>
          </a:bodyPr>
          <a:lstStyle/>
          <a:p>
            <a:r>
              <a:rPr lang="nl-NL" dirty="0"/>
              <a:t>Nog meer inspiratie</a:t>
            </a:r>
            <a:br>
              <a:rPr lang="nl-NL" dirty="0"/>
            </a:br>
            <a:r>
              <a:rPr lang="nl-NL" dirty="0">
                <a:solidFill>
                  <a:schemeClr val="accent4"/>
                </a:solidFill>
              </a:rPr>
              <a:t>Podcastserie </a:t>
            </a:r>
            <a:r>
              <a:rPr lang="nl-NL" dirty="0" err="1">
                <a:solidFill>
                  <a:schemeClr val="accent4"/>
                </a:solidFill>
              </a:rPr>
              <a:t>Netspar</a:t>
            </a:r>
            <a:r>
              <a:rPr lang="nl-NL" dirty="0">
                <a:solidFill>
                  <a:schemeClr val="accent4"/>
                </a:solidFill>
              </a:rPr>
              <a:t> met wetenschappers en praktijk</a:t>
            </a:r>
          </a:p>
        </p:txBody>
      </p:sp>
      <p:sp>
        <p:nvSpPr>
          <p:cNvPr id="4" name="Tijdelijke aanduiding voor inhoud 3">
            <a:extLst>
              <a:ext uri="{FF2B5EF4-FFF2-40B4-BE49-F238E27FC236}">
                <a16:creationId xmlns:a16="http://schemas.microsoft.com/office/drawing/2014/main" id="{2BA5E669-416D-D6B3-3FA9-B7DB16889F05}"/>
              </a:ext>
            </a:extLst>
          </p:cNvPr>
          <p:cNvSpPr>
            <a:spLocks noGrp="1"/>
          </p:cNvSpPr>
          <p:nvPr>
            <p:ph sz="quarter" idx="13"/>
          </p:nvPr>
        </p:nvSpPr>
        <p:spPr/>
        <p:txBody>
          <a:bodyPr/>
          <a:lstStyle/>
          <a:p>
            <a:endParaRPr lang="nl-NL"/>
          </a:p>
        </p:txBody>
      </p:sp>
      <p:pic>
        <p:nvPicPr>
          <p:cNvPr id="7" name="Afbeelding 6">
            <a:extLst>
              <a:ext uri="{FF2B5EF4-FFF2-40B4-BE49-F238E27FC236}">
                <a16:creationId xmlns:a16="http://schemas.microsoft.com/office/drawing/2014/main" id="{60659AC4-E0AD-A397-E5AB-C3F3FB7B9035}"/>
              </a:ext>
            </a:extLst>
          </p:cNvPr>
          <p:cNvPicPr>
            <a:picLocks noChangeAspect="1"/>
          </p:cNvPicPr>
          <p:nvPr/>
        </p:nvPicPr>
        <p:blipFill rotWithShape="1">
          <a:blip r:embed="rId2"/>
          <a:srcRect t="41478"/>
          <a:stretch/>
        </p:blipFill>
        <p:spPr>
          <a:xfrm>
            <a:off x="942975" y="2062962"/>
            <a:ext cx="10306050" cy="3963187"/>
          </a:xfrm>
          <a:prstGeom prst="rect">
            <a:avLst/>
          </a:prstGeom>
        </p:spPr>
      </p:pic>
      <p:sp>
        <p:nvSpPr>
          <p:cNvPr id="8" name="Pijl: rechts 7">
            <a:extLst>
              <a:ext uri="{FF2B5EF4-FFF2-40B4-BE49-F238E27FC236}">
                <a16:creationId xmlns:a16="http://schemas.microsoft.com/office/drawing/2014/main" id="{71918D68-AA8A-06C5-A651-D30A7B81E031}"/>
              </a:ext>
            </a:extLst>
          </p:cNvPr>
          <p:cNvSpPr/>
          <p:nvPr/>
        </p:nvSpPr>
        <p:spPr>
          <a:xfrm>
            <a:off x="10149533" y="268471"/>
            <a:ext cx="448733" cy="2597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tangle 21">
            <a:extLst>
              <a:ext uri="{FF2B5EF4-FFF2-40B4-BE49-F238E27FC236}">
                <a16:creationId xmlns:a16="http://schemas.microsoft.com/office/drawing/2014/main" id="{FFB2B29D-2255-5C5F-8416-1861C8AFC869}"/>
              </a:ext>
            </a:extLst>
          </p:cNvPr>
          <p:cNvSpPr/>
          <p:nvPr/>
        </p:nvSpPr>
        <p:spPr>
          <a:xfrm>
            <a:off x="8789830" y="305849"/>
            <a:ext cx="1332281"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accent2"/>
                </a:solidFill>
                <a:latin typeface="GarageGothic-Black"/>
              </a:rPr>
              <a:t>Meer </a:t>
            </a:r>
            <a:r>
              <a:rPr lang="en-AU" sz="1400" dirty="0" err="1">
                <a:solidFill>
                  <a:schemeClr val="accent2"/>
                </a:solidFill>
                <a:latin typeface="GarageGothic-Black"/>
              </a:rPr>
              <a:t>weten</a:t>
            </a:r>
            <a:r>
              <a:rPr lang="en-AU" sz="1400" dirty="0">
                <a:solidFill>
                  <a:schemeClr val="accent2"/>
                </a:solidFill>
                <a:latin typeface="GarageGothic-Black"/>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err="1">
                <a:solidFill>
                  <a:schemeClr val="accent2"/>
                </a:solidFill>
                <a:latin typeface="GarageGothic-Black"/>
              </a:rPr>
              <a:t>Klik</a:t>
            </a:r>
            <a:r>
              <a:rPr lang="en-AU" sz="1400" dirty="0">
                <a:solidFill>
                  <a:schemeClr val="accent2"/>
                </a:solidFill>
                <a:latin typeface="GarageGothic-Black"/>
              </a:rPr>
              <a:t> </a:t>
            </a:r>
            <a:r>
              <a:rPr lang="en-AU" sz="1400" dirty="0" err="1">
                <a:solidFill>
                  <a:schemeClr val="accent2"/>
                </a:solidFill>
                <a:latin typeface="GarageGothic-Black"/>
              </a:rPr>
              <a:t>hier</a:t>
            </a:r>
            <a:endParaRPr kumimoji="0" lang="en-AU" sz="1400" i="0" u="none" strike="noStrike" kern="1200" cap="none" spc="0" normalizeH="0" baseline="0" noProof="0" dirty="0">
              <a:ln>
                <a:noFill/>
              </a:ln>
              <a:solidFill>
                <a:schemeClr val="accent2"/>
              </a:solidFill>
              <a:effectLst/>
              <a:uLnTx/>
              <a:uFillTx/>
              <a:latin typeface="GarageGothic-Black"/>
              <a:ea typeface="+mn-ea"/>
              <a:cs typeface="+mn-cs"/>
            </a:endParaRPr>
          </a:p>
        </p:txBody>
      </p:sp>
      <p:sp>
        <p:nvSpPr>
          <p:cNvPr id="10" name="Rectangle 21">
            <a:extLst>
              <a:ext uri="{FF2B5EF4-FFF2-40B4-BE49-F238E27FC236}">
                <a16:creationId xmlns:a16="http://schemas.microsoft.com/office/drawing/2014/main" id="{8577F3B3-009D-7902-4BA9-72650301373D}"/>
              </a:ext>
            </a:extLst>
          </p:cNvPr>
          <p:cNvSpPr/>
          <p:nvPr/>
        </p:nvSpPr>
        <p:spPr>
          <a:xfrm>
            <a:off x="10569238" y="268471"/>
            <a:ext cx="1558232"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lgn="ctr">
              <a:defRPr/>
            </a:pPr>
            <a:r>
              <a:rPr lang="en-US" sz="1400" dirty="0">
                <a:solidFill>
                  <a:schemeClr val="accent1"/>
                </a:solidFill>
                <a:latin typeface="GarageGothic-Black"/>
                <a:hlinkClick r:id="rId3"/>
              </a:rPr>
              <a:t>Podcastserie </a:t>
            </a:r>
            <a:r>
              <a:rPr lang="en-US" sz="1400" dirty="0" err="1">
                <a:solidFill>
                  <a:schemeClr val="accent1"/>
                </a:solidFill>
                <a:latin typeface="GarageGothic-Black"/>
                <a:hlinkClick r:id="rId3"/>
              </a:rPr>
              <a:t>Netspar</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spTree>
    <p:extLst>
      <p:ext uri="{BB962C8B-B14F-4D97-AF65-F5344CB8AC3E}">
        <p14:creationId xmlns:p14="http://schemas.microsoft.com/office/powerpoint/2010/main" val="1229236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2FDBB-181B-CB7B-0BB2-2443FF1DAB2E}"/>
              </a:ext>
            </a:extLst>
          </p:cNvPr>
          <p:cNvSpPr>
            <a:spLocks noGrp="1"/>
          </p:cNvSpPr>
          <p:nvPr>
            <p:ph type="title"/>
          </p:nvPr>
        </p:nvSpPr>
        <p:spPr/>
        <p:txBody>
          <a:bodyPr/>
          <a:lstStyle/>
          <a:p>
            <a:endParaRPr lang="nl-NL"/>
          </a:p>
        </p:txBody>
      </p:sp>
      <p:sp>
        <p:nvSpPr>
          <p:cNvPr id="4" name="Tijdelijke aanduiding voor inhoud 3">
            <a:extLst>
              <a:ext uri="{FF2B5EF4-FFF2-40B4-BE49-F238E27FC236}">
                <a16:creationId xmlns:a16="http://schemas.microsoft.com/office/drawing/2014/main" id="{F1FE34FE-172F-6291-2963-1FFE03FB9BE3}"/>
              </a:ext>
            </a:extLst>
          </p:cNvPr>
          <p:cNvSpPr>
            <a:spLocks noGrp="1"/>
          </p:cNvSpPr>
          <p:nvPr>
            <p:ph sz="quarter" idx="13"/>
          </p:nvPr>
        </p:nvSpPr>
        <p:spPr/>
        <p:txBody>
          <a:bodyPr/>
          <a:lstStyle/>
          <a:p>
            <a:endParaRPr lang="nl-NL"/>
          </a:p>
        </p:txBody>
      </p:sp>
      <p:grpSp>
        <p:nvGrpSpPr>
          <p:cNvPr id="11" name="Groep 10">
            <a:extLst>
              <a:ext uri="{FF2B5EF4-FFF2-40B4-BE49-F238E27FC236}">
                <a16:creationId xmlns:a16="http://schemas.microsoft.com/office/drawing/2014/main" id="{0BF02D2F-A527-851C-0BB8-A465FF8909C1}"/>
              </a:ext>
            </a:extLst>
          </p:cNvPr>
          <p:cNvGrpSpPr/>
          <p:nvPr/>
        </p:nvGrpSpPr>
        <p:grpSpPr>
          <a:xfrm>
            <a:off x="-150262" y="-223837"/>
            <a:ext cx="12342262" cy="7116019"/>
            <a:chOff x="-150262" y="-223837"/>
            <a:chExt cx="12342262" cy="7116019"/>
          </a:xfrm>
        </p:grpSpPr>
        <p:pic>
          <p:nvPicPr>
            <p:cNvPr id="7" name="Afbeelding 6">
              <a:extLst>
                <a:ext uri="{FF2B5EF4-FFF2-40B4-BE49-F238E27FC236}">
                  <a16:creationId xmlns:a16="http://schemas.microsoft.com/office/drawing/2014/main" id="{9129B621-CE61-AAAD-0560-DF28D4CEDE77}"/>
                </a:ext>
              </a:extLst>
            </p:cNvPr>
            <p:cNvPicPr>
              <a:picLocks noChangeAspect="1"/>
            </p:cNvPicPr>
            <p:nvPr/>
          </p:nvPicPr>
          <p:blipFill rotWithShape="1">
            <a:blip r:embed="rId3"/>
            <a:srcRect t="24140"/>
            <a:stretch/>
          </p:blipFill>
          <p:spPr>
            <a:xfrm>
              <a:off x="-150262" y="-133350"/>
              <a:ext cx="12342262" cy="7025532"/>
            </a:xfrm>
            <a:prstGeom prst="rect">
              <a:avLst/>
            </a:prstGeom>
          </p:spPr>
        </p:pic>
        <p:pic>
          <p:nvPicPr>
            <p:cNvPr id="9" name="Afbeelding 8">
              <a:extLst>
                <a:ext uri="{FF2B5EF4-FFF2-40B4-BE49-F238E27FC236}">
                  <a16:creationId xmlns:a16="http://schemas.microsoft.com/office/drawing/2014/main" id="{A91B7ABD-367D-20EA-75F7-0C34EF11151B}"/>
                </a:ext>
              </a:extLst>
            </p:cNvPr>
            <p:cNvPicPr>
              <a:picLocks noChangeAspect="1"/>
            </p:cNvPicPr>
            <p:nvPr/>
          </p:nvPicPr>
          <p:blipFill>
            <a:blip r:embed="rId4"/>
            <a:stretch>
              <a:fillRect/>
            </a:stretch>
          </p:blipFill>
          <p:spPr>
            <a:xfrm>
              <a:off x="-150262" y="-223837"/>
              <a:ext cx="11866012" cy="1328738"/>
            </a:xfrm>
            <a:prstGeom prst="rect">
              <a:avLst/>
            </a:prstGeom>
          </p:spPr>
        </p:pic>
        <p:pic>
          <p:nvPicPr>
            <p:cNvPr id="10" name="Afbeelding 9">
              <a:extLst>
                <a:ext uri="{FF2B5EF4-FFF2-40B4-BE49-F238E27FC236}">
                  <a16:creationId xmlns:a16="http://schemas.microsoft.com/office/drawing/2014/main" id="{5209DDB6-2B1C-E594-88B6-1D3CB2C7EC52}"/>
                </a:ext>
              </a:extLst>
            </p:cNvPr>
            <p:cNvPicPr>
              <a:picLocks noChangeAspect="1"/>
            </p:cNvPicPr>
            <p:nvPr/>
          </p:nvPicPr>
          <p:blipFill>
            <a:blip r:embed="rId4"/>
            <a:stretch>
              <a:fillRect/>
            </a:stretch>
          </p:blipFill>
          <p:spPr>
            <a:xfrm>
              <a:off x="9889298" y="3543300"/>
              <a:ext cx="2150302" cy="807720"/>
            </a:xfrm>
            <a:prstGeom prst="rect">
              <a:avLst/>
            </a:prstGeom>
          </p:spPr>
        </p:pic>
      </p:grpSp>
      <p:sp>
        <p:nvSpPr>
          <p:cNvPr id="12" name="Ondertitel 3">
            <a:extLst>
              <a:ext uri="{FF2B5EF4-FFF2-40B4-BE49-F238E27FC236}">
                <a16:creationId xmlns:a16="http://schemas.microsoft.com/office/drawing/2014/main" id="{E2763D8F-444A-8CF2-4992-F7F46A6BF97B}"/>
              </a:ext>
            </a:extLst>
          </p:cNvPr>
          <p:cNvSpPr txBox="1">
            <a:spLocks/>
          </p:cNvSpPr>
          <p:nvPr/>
        </p:nvSpPr>
        <p:spPr>
          <a:xfrm>
            <a:off x="5031443" y="271317"/>
            <a:ext cx="4442757" cy="1293813"/>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4000" b="1" dirty="0">
                <a:solidFill>
                  <a:srgbClr val="641C76"/>
                </a:solidFill>
              </a:rPr>
              <a:t>Vragen? </a:t>
            </a:r>
            <a:endParaRPr lang="nl-NL" sz="4000" b="1" dirty="0">
              <a:solidFill>
                <a:srgbClr val="39AE52"/>
              </a:solidFill>
            </a:endParaRPr>
          </a:p>
        </p:txBody>
      </p:sp>
    </p:spTree>
    <p:extLst>
      <p:ext uri="{BB962C8B-B14F-4D97-AF65-F5344CB8AC3E}">
        <p14:creationId xmlns:p14="http://schemas.microsoft.com/office/powerpoint/2010/main" val="1920270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739F5F65-F545-25B4-D0EA-932F93A85B01}"/>
              </a:ext>
            </a:extLst>
          </p:cNvPr>
          <p:cNvSpPr>
            <a:spLocks noGrp="1"/>
          </p:cNvSpPr>
          <p:nvPr>
            <p:ph type="title"/>
          </p:nvPr>
        </p:nvSpPr>
        <p:spPr/>
        <p:txBody>
          <a:bodyPr/>
          <a:lstStyle/>
          <a:p>
            <a:endParaRPr lang="nl-NL"/>
          </a:p>
        </p:txBody>
      </p:sp>
      <p:sp>
        <p:nvSpPr>
          <p:cNvPr id="14" name="Tijdelijke aanduiding voor tekst 13">
            <a:extLst>
              <a:ext uri="{FF2B5EF4-FFF2-40B4-BE49-F238E27FC236}">
                <a16:creationId xmlns:a16="http://schemas.microsoft.com/office/drawing/2014/main" id="{7DD9A033-A4A8-4FF4-EDB1-053CA5523C55}"/>
              </a:ext>
            </a:extLst>
          </p:cNvPr>
          <p:cNvSpPr>
            <a:spLocks noGrp="1"/>
          </p:cNvSpPr>
          <p:nvPr>
            <p:ph type="body" sz="quarter" idx="11"/>
          </p:nvPr>
        </p:nvSpPr>
        <p:spPr/>
        <p:txBody>
          <a:bodyPr/>
          <a:lstStyle/>
          <a:p>
            <a:endParaRPr lang="nl-NL"/>
          </a:p>
        </p:txBody>
      </p:sp>
      <p:sp>
        <p:nvSpPr>
          <p:cNvPr id="5" name="Ondertitel 4">
            <a:extLst>
              <a:ext uri="{FF2B5EF4-FFF2-40B4-BE49-F238E27FC236}">
                <a16:creationId xmlns:a16="http://schemas.microsoft.com/office/drawing/2014/main" id="{796B7642-40C5-DDFA-DB72-B67CADE109E4}"/>
              </a:ext>
            </a:extLst>
          </p:cNvPr>
          <p:cNvSpPr>
            <a:spLocks noGrp="1"/>
          </p:cNvSpPr>
          <p:nvPr>
            <p:ph sz="quarter" idx="13"/>
          </p:nvPr>
        </p:nvSpPr>
        <p:spPr/>
        <p:txBody>
          <a:bodyPr>
            <a:normAutofit fontScale="32500" lnSpcReduction="20000"/>
          </a:bodyPr>
          <a:lstStyle/>
          <a:p>
            <a:r>
              <a:rPr lang="nl-NL" dirty="0"/>
              <a:t>Thema 2</a:t>
            </a:r>
          </a:p>
          <a:p>
            <a:r>
              <a:rPr lang="nl-NL" dirty="0"/>
              <a:t>Vertrouwen </a:t>
            </a:r>
          </a:p>
        </p:txBody>
      </p:sp>
      <p:pic>
        <p:nvPicPr>
          <p:cNvPr id="8" name="Afbeelding 7">
            <a:extLst>
              <a:ext uri="{FF2B5EF4-FFF2-40B4-BE49-F238E27FC236}">
                <a16:creationId xmlns:a16="http://schemas.microsoft.com/office/drawing/2014/main" id="{086AE99F-9C66-D31A-FBDF-52EE205C3E53}"/>
              </a:ext>
            </a:extLst>
          </p:cNvPr>
          <p:cNvPicPr>
            <a:picLocks noChangeAspect="1"/>
          </p:cNvPicPr>
          <p:nvPr/>
        </p:nvPicPr>
        <p:blipFill>
          <a:blip r:embed="rId3"/>
          <a:stretch>
            <a:fillRect/>
          </a:stretch>
        </p:blipFill>
        <p:spPr>
          <a:xfrm>
            <a:off x="0" y="400049"/>
            <a:ext cx="12192000" cy="6457950"/>
          </a:xfrm>
          <a:prstGeom prst="rect">
            <a:avLst/>
          </a:prstGeom>
        </p:spPr>
      </p:pic>
      <p:sp>
        <p:nvSpPr>
          <p:cNvPr id="9" name="Rechthoek 8">
            <a:extLst>
              <a:ext uri="{FF2B5EF4-FFF2-40B4-BE49-F238E27FC236}">
                <a16:creationId xmlns:a16="http://schemas.microsoft.com/office/drawing/2014/main" id="{472E2B37-05B1-1C06-D7E9-D0E65FF86611}"/>
              </a:ext>
            </a:extLst>
          </p:cNvPr>
          <p:cNvSpPr/>
          <p:nvPr/>
        </p:nvSpPr>
        <p:spPr>
          <a:xfrm>
            <a:off x="92597" y="486137"/>
            <a:ext cx="5901803" cy="510443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a:extLst>
              <a:ext uri="{FF2B5EF4-FFF2-40B4-BE49-F238E27FC236}">
                <a16:creationId xmlns:a16="http://schemas.microsoft.com/office/drawing/2014/main" id="{514F4389-B2E3-B0A5-FF82-ED30B38376BE}"/>
              </a:ext>
            </a:extLst>
          </p:cNvPr>
          <p:cNvSpPr/>
          <p:nvPr/>
        </p:nvSpPr>
        <p:spPr>
          <a:xfrm>
            <a:off x="0" y="1"/>
            <a:ext cx="12192000" cy="281721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DF75A284-EA35-4667-345F-7FA66F7E6921}"/>
              </a:ext>
            </a:extLst>
          </p:cNvPr>
          <p:cNvSpPr txBox="1"/>
          <p:nvPr/>
        </p:nvSpPr>
        <p:spPr>
          <a:xfrm>
            <a:off x="1405209" y="1717674"/>
            <a:ext cx="6105644"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chemeClr val="accent1"/>
                </a:solidFill>
                <a:effectLst/>
                <a:uLnTx/>
                <a:uFillTx/>
                <a:latin typeface="Calibri" panose="020F0502020204030204"/>
                <a:ea typeface="+mn-ea"/>
                <a:cs typeface="+mn-cs"/>
              </a:rPr>
              <a:t>Thema </a:t>
            </a:r>
            <a:r>
              <a:rPr lang="nl-NL" sz="5400" b="1" dirty="0">
                <a:solidFill>
                  <a:schemeClr val="accent1"/>
                </a:solidFill>
                <a:latin typeface="Calibri" panose="020F0502020204030204"/>
              </a:rPr>
              <a:t>3</a:t>
            </a:r>
            <a:r>
              <a:rPr kumimoji="0" lang="nl-NL" sz="5400" b="1" i="0" u="none" strike="noStrike" kern="1200" cap="none" spc="0" normalizeH="0" baseline="0" noProof="0" dirty="0">
                <a:ln>
                  <a:noFill/>
                </a:ln>
                <a:solidFill>
                  <a:schemeClr val="accent1"/>
                </a:solidFill>
                <a:effectLst/>
                <a:uLnTx/>
                <a:uFillTx/>
                <a:latin typeface="Calibri" panose="020F0502020204030204"/>
                <a:ea typeface="+mn-ea"/>
                <a:cs typeface="+mn-cs"/>
              </a:rPr>
              <a:t>:</a:t>
            </a:r>
            <a:r>
              <a:rPr kumimoji="0" lang="nl-NL" sz="5400" b="0" i="0" u="none" strike="noStrike" kern="1200" cap="none" spc="0" normalizeH="0" baseline="0" noProof="0" dirty="0">
                <a:ln>
                  <a:noFill/>
                </a:ln>
                <a:solidFill>
                  <a:schemeClr val="accent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chemeClr val="bg1"/>
                </a:solidFill>
                <a:effectLst/>
                <a:uLnTx/>
                <a:uFillTx/>
                <a:latin typeface="Calibri" panose="020F0502020204030204"/>
                <a:ea typeface="+mn-ea"/>
                <a:cs typeface="+mn-cs"/>
              </a:rPr>
              <a:t>Pensioen en vertrouwen</a:t>
            </a:r>
          </a:p>
        </p:txBody>
      </p:sp>
    </p:spTree>
    <p:extLst>
      <p:ext uri="{BB962C8B-B14F-4D97-AF65-F5344CB8AC3E}">
        <p14:creationId xmlns:p14="http://schemas.microsoft.com/office/powerpoint/2010/main" val="1377247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F1592-4CBD-7ECE-14C3-B39F1EE840BC}"/>
              </a:ext>
            </a:extLst>
          </p:cNvPr>
          <p:cNvSpPr>
            <a:spLocks noGrp="1"/>
          </p:cNvSpPr>
          <p:nvPr>
            <p:ph type="title"/>
          </p:nvPr>
        </p:nvSpPr>
        <p:spPr/>
        <p:txBody>
          <a:bodyPr/>
          <a:lstStyle/>
          <a:p>
            <a:r>
              <a:rPr lang="nl-NL" dirty="0"/>
              <a:t>Pensioen en vertrouwen</a:t>
            </a:r>
          </a:p>
        </p:txBody>
      </p:sp>
      <p:sp>
        <p:nvSpPr>
          <p:cNvPr id="3" name="Tijdelijke aanduiding voor tekst 2">
            <a:extLst>
              <a:ext uri="{FF2B5EF4-FFF2-40B4-BE49-F238E27FC236}">
                <a16:creationId xmlns:a16="http://schemas.microsoft.com/office/drawing/2014/main" id="{2D0B72E2-5E52-9421-AC2A-BA5197BD9026}"/>
              </a:ext>
            </a:extLst>
          </p:cNvPr>
          <p:cNvSpPr>
            <a:spLocks noGrp="1"/>
          </p:cNvSpPr>
          <p:nvPr>
            <p:ph type="body" sz="quarter" idx="11"/>
          </p:nvPr>
        </p:nvSpPr>
        <p:spPr>
          <a:xfrm>
            <a:off x="596756" y="3515382"/>
            <a:ext cx="3330974" cy="2652182"/>
          </a:xfrm>
        </p:spPr>
        <p:txBody>
          <a:bodyPr>
            <a:normAutofit/>
          </a:bodyPr>
          <a:lstStyle/>
          <a:p>
            <a:r>
              <a:rPr lang="nl-NL" sz="1400" dirty="0">
                <a:solidFill>
                  <a:schemeClr val="accent2"/>
                </a:solidFill>
              </a:rPr>
              <a:t>Dat geldt vooral voor 55+’ers </a:t>
            </a:r>
          </a:p>
          <a:p>
            <a:r>
              <a:rPr lang="nl-NL" sz="1400" dirty="0">
                <a:solidFill>
                  <a:schemeClr val="accent2"/>
                </a:solidFill>
              </a:rPr>
              <a:t>Bij de jongeren doelgroep is dit (bijna) niet het geval, waarschijnlijk omdat zij zich niet bezig houden met de dekkingsgraad van hun pensioenfonds</a:t>
            </a:r>
          </a:p>
        </p:txBody>
      </p:sp>
      <p:sp>
        <p:nvSpPr>
          <p:cNvPr id="4" name="Tijdelijke aanduiding voor inhoud 3">
            <a:extLst>
              <a:ext uri="{FF2B5EF4-FFF2-40B4-BE49-F238E27FC236}">
                <a16:creationId xmlns:a16="http://schemas.microsoft.com/office/drawing/2014/main" id="{B5C3B975-1CC7-E708-4A03-E4FB82C73E51}"/>
              </a:ext>
            </a:extLst>
          </p:cNvPr>
          <p:cNvSpPr>
            <a:spLocks noGrp="1"/>
          </p:cNvSpPr>
          <p:nvPr>
            <p:ph sz="quarter" idx="13"/>
          </p:nvPr>
        </p:nvSpPr>
        <p:spPr/>
        <p:txBody>
          <a:bodyPr/>
          <a:lstStyle/>
          <a:p>
            <a:endParaRPr lang="nl-NL"/>
          </a:p>
        </p:txBody>
      </p:sp>
      <p:pic>
        <p:nvPicPr>
          <p:cNvPr id="6" name="Afbeelding 5">
            <a:extLst>
              <a:ext uri="{FF2B5EF4-FFF2-40B4-BE49-F238E27FC236}">
                <a16:creationId xmlns:a16="http://schemas.microsoft.com/office/drawing/2014/main" id="{303D88FB-CABA-3C6E-F4C7-DEDA36A8DC7F}"/>
              </a:ext>
            </a:extLst>
          </p:cNvPr>
          <p:cNvPicPr>
            <a:picLocks noChangeAspect="1"/>
          </p:cNvPicPr>
          <p:nvPr/>
        </p:nvPicPr>
        <p:blipFill>
          <a:blip r:embed="rId3"/>
          <a:stretch>
            <a:fillRect/>
          </a:stretch>
        </p:blipFill>
        <p:spPr>
          <a:xfrm>
            <a:off x="620229" y="1635885"/>
            <a:ext cx="2911633" cy="1947080"/>
          </a:xfrm>
          <a:prstGeom prst="rect">
            <a:avLst/>
          </a:prstGeom>
        </p:spPr>
      </p:pic>
      <p:pic>
        <p:nvPicPr>
          <p:cNvPr id="8" name="Afbeelding 7">
            <a:extLst>
              <a:ext uri="{FF2B5EF4-FFF2-40B4-BE49-F238E27FC236}">
                <a16:creationId xmlns:a16="http://schemas.microsoft.com/office/drawing/2014/main" id="{C0FC15BD-E86B-202A-9F3A-61458D2C09C1}"/>
              </a:ext>
            </a:extLst>
          </p:cNvPr>
          <p:cNvPicPr>
            <a:picLocks noChangeAspect="1"/>
          </p:cNvPicPr>
          <p:nvPr/>
        </p:nvPicPr>
        <p:blipFill>
          <a:blip r:embed="rId4"/>
          <a:stretch>
            <a:fillRect/>
          </a:stretch>
        </p:blipFill>
        <p:spPr>
          <a:xfrm>
            <a:off x="4640184" y="1777124"/>
            <a:ext cx="2911633" cy="1760523"/>
          </a:xfrm>
          <a:prstGeom prst="rect">
            <a:avLst/>
          </a:prstGeom>
        </p:spPr>
      </p:pic>
      <p:pic>
        <p:nvPicPr>
          <p:cNvPr id="10" name="Afbeelding 9">
            <a:extLst>
              <a:ext uri="{FF2B5EF4-FFF2-40B4-BE49-F238E27FC236}">
                <a16:creationId xmlns:a16="http://schemas.microsoft.com/office/drawing/2014/main" id="{3A6C414F-9570-272E-DFEE-0B2F247F8760}"/>
              </a:ext>
            </a:extLst>
          </p:cNvPr>
          <p:cNvPicPr>
            <a:picLocks noChangeAspect="1"/>
          </p:cNvPicPr>
          <p:nvPr/>
        </p:nvPicPr>
        <p:blipFill>
          <a:blip r:embed="rId5"/>
          <a:stretch>
            <a:fillRect/>
          </a:stretch>
        </p:blipFill>
        <p:spPr>
          <a:xfrm>
            <a:off x="8172895" y="0"/>
            <a:ext cx="2834468" cy="3443256"/>
          </a:xfrm>
          <a:prstGeom prst="rect">
            <a:avLst/>
          </a:prstGeom>
        </p:spPr>
      </p:pic>
      <p:sp>
        <p:nvSpPr>
          <p:cNvPr id="11" name="Tijdelijke aanduiding voor tekst 2">
            <a:extLst>
              <a:ext uri="{FF2B5EF4-FFF2-40B4-BE49-F238E27FC236}">
                <a16:creationId xmlns:a16="http://schemas.microsoft.com/office/drawing/2014/main" id="{B66D0395-0073-39D5-2337-0FC046A878CF}"/>
              </a:ext>
            </a:extLst>
          </p:cNvPr>
          <p:cNvSpPr txBox="1">
            <a:spLocks/>
          </p:cNvSpPr>
          <p:nvPr/>
        </p:nvSpPr>
        <p:spPr>
          <a:xfrm>
            <a:off x="4271058" y="3578560"/>
            <a:ext cx="3784921" cy="2260811"/>
          </a:xfrm>
          <a:prstGeom prst="rect">
            <a:avLst/>
          </a:prstGeom>
          <a:noFill/>
        </p:spPr>
        <p:txBody>
          <a:bodyPr vert="horz" lIns="91440" tIns="45720" rIns="91440" bIns="45720" rtlCol="0">
            <a:normAutofit fontScale="77500" lnSpcReduction="20000"/>
          </a:bodyPr>
          <a:lstStyle>
            <a:lvl1pPr marL="342900" indent="-234900" algn="l" defTabSz="914400" rtl="0" eaLnBrk="1" latinLnBrk="0" hangingPunct="1">
              <a:lnSpc>
                <a:spcPts val="2400"/>
              </a:lnSpc>
              <a:spcBef>
                <a:spcPts val="0"/>
              </a:spcBef>
              <a:spcAft>
                <a:spcPts val="0"/>
              </a:spcAft>
              <a:buClr>
                <a:srgbClr val="28A532"/>
              </a:buClr>
              <a:buFontTx/>
              <a:buBlip>
                <a:blip r:embed="rId6"/>
              </a:buBlip>
              <a:defRPr lang="nl-NL" sz="2000" b="0" i="0" kern="1200" smtClean="0">
                <a:solidFill>
                  <a:schemeClr val="accent4"/>
                </a:solidFill>
                <a:effectLst/>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solidFill>
                  <a:schemeClr val="accent2"/>
                </a:solidFill>
              </a:rPr>
              <a:t>Kwalitatief onderzoek benadrukt de noodzaak tot verbeterde communicatie</a:t>
            </a:r>
          </a:p>
          <a:p>
            <a:r>
              <a:rPr lang="nl-NL" sz="1800" dirty="0">
                <a:solidFill>
                  <a:schemeClr val="accent2"/>
                </a:solidFill>
              </a:rPr>
              <a:t>Pensioenaanbieders zouden transparanter kunnen zijn over kosten en beleggingskeuzes</a:t>
            </a:r>
          </a:p>
          <a:p>
            <a:r>
              <a:rPr lang="nl-NL" sz="1800" dirty="0">
                <a:solidFill>
                  <a:schemeClr val="accent2"/>
                </a:solidFill>
              </a:rPr>
              <a:t>Werkgevers kunnen belangrijkere rol spel </a:t>
            </a:r>
          </a:p>
          <a:p>
            <a:r>
              <a:rPr lang="nl-NL" sz="1800" dirty="0">
                <a:solidFill>
                  <a:schemeClr val="accent2"/>
                </a:solidFill>
              </a:rPr>
              <a:t>Overheid kan inzetten op consistente, eerlijke en transparante communicatie</a:t>
            </a:r>
          </a:p>
          <a:p>
            <a:endParaRPr lang="nl-NL" sz="1800" dirty="0">
              <a:solidFill>
                <a:schemeClr val="accent1"/>
              </a:solidFill>
            </a:endParaRPr>
          </a:p>
        </p:txBody>
      </p:sp>
      <p:sp>
        <p:nvSpPr>
          <p:cNvPr id="12" name="Tijdelijke aanduiding voor tekst 2">
            <a:extLst>
              <a:ext uri="{FF2B5EF4-FFF2-40B4-BE49-F238E27FC236}">
                <a16:creationId xmlns:a16="http://schemas.microsoft.com/office/drawing/2014/main" id="{5C130871-3F3D-711F-7D5E-DABBF44D5AFE}"/>
              </a:ext>
            </a:extLst>
          </p:cNvPr>
          <p:cNvSpPr txBox="1">
            <a:spLocks/>
          </p:cNvSpPr>
          <p:nvPr/>
        </p:nvSpPr>
        <p:spPr>
          <a:xfrm>
            <a:off x="7928659" y="3429000"/>
            <a:ext cx="4263342" cy="3278385"/>
          </a:xfrm>
          <a:prstGeom prst="rect">
            <a:avLst/>
          </a:prstGeom>
          <a:noFill/>
        </p:spPr>
        <p:txBody>
          <a:bodyPr vert="horz" lIns="91440" tIns="45720" rIns="91440" bIns="45720" rtlCol="0">
            <a:noAutofit/>
          </a:bodyPr>
          <a:lstStyle>
            <a:lvl1pPr marL="342900" indent="-234900" algn="l" defTabSz="914400" rtl="0" eaLnBrk="1" latinLnBrk="0" hangingPunct="1">
              <a:lnSpc>
                <a:spcPts val="2400"/>
              </a:lnSpc>
              <a:spcBef>
                <a:spcPts val="0"/>
              </a:spcBef>
              <a:spcAft>
                <a:spcPts val="0"/>
              </a:spcAft>
              <a:buClr>
                <a:srgbClr val="28A532"/>
              </a:buClr>
              <a:buFontTx/>
              <a:buBlip>
                <a:blip r:embed="rId6"/>
              </a:buBlip>
              <a:defRPr lang="nl-NL" sz="2000" b="0" i="0" kern="1200" smtClean="0">
                <a:solidFill>
                  <a:schemeClr val="accent4"/>
                </a:solidFill>
                <a:effectLst/>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dirty="0">
                <a:solidFill>
                  <a:schemeClr val="accent2"/>
                </a:solidFill>
              </a:rPr>
              <a:t>Herstelmaatregelen (zoals pensioenkortingen) hebben aanzienlijke invloed op vertrouwen in pensioenfondsen</a:t>
            </a:r>
          </a:p>
          <a:p>
            <a:r>
              <a:rPr lang="nl-NL" sz="1400" dirty="0">
                <a:solidFill>
                  <a:schemeClr val="accent2"/>
                </a:solidFill>
              </a:rPr>
              <a:t>Proactief communiceren over nieuwe regels en gevolgen kan helpen om vertrouwen te behouden</a:t>
            </a:r>
          </a:p>
          <a:p>
            <a:r>
              <a:rPr lang="nl-NL" sz="1400" dirty="0">
                <a:solidFill>
                  <a:schemeClr val="accent2"/>
                </a:solidFill>
              </a:rPr>
              <a:t>Jongeren hebben een lager vertrouwen in pensioenfondsen, het kan helpen om het systeem beter uit te leggen</a:t>
            </a:r>
          </a:p>
        </p:txBody>
      </p:sp>
    </p:spTree>
    <p:extLst>
      <p:ext uri="{BB962C8B-B14F-4D97-AF65-F5344CB8AC3E}">
        <p14:creationId xmlns:p14="http://schemas.microsoft.com/office/powerpoint/2010/main" val="421372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93A29B-A95E-4085-4A69-B3837028D467}"/>
              </a:ext>
            </a:extLst>
          </p:cNvPr>
          <p:cNvSpPr>
            <a:spLocks noGrp="1"/>
          </p:cNvSpPr>
          <p:nvPr>
            <p:ph type="title"/>
          </p:nvPr>
        </p:nvSpPr>
        <p:spPr>
          <a:xfrm>
            <a:off x="800100" y="552449"/>
            <a:ext cx="10056953" cy="1012825"/>
          </a:xfrm>
        </p:spPr>
        <p:txBody>
          <a:bodyPr>
            <a:normAutofit/>
          </a:bodyPr>
          <a:lstStyle/>
          <a:p>
            <a:r>
              <a:rPr lang="nl-NL" dirty="0">
                <a:solidFill>
                  <a:schemeClr val="accent2"/>
                </a:solidFill>
              </a:rPr>
              <a:t>Onze poging met: </a:t>
            </a:r>
            <a:r>
              <a:rPr lang="nl-NL" dirty="0">
                <a:solidFill>
                  <a:schemeClr val="accent1"/>
                </a:solidFill>
              </a:rPr>
              <a:t>gelaagde communicatie</a:t>
            </a:r>
          </a:p>
        </p:txBody>
      </p:sp>
      <p:pic>
        <p:nvPicPr>
          <p:cNvPr id="2" name="Picture 6" descr="12,637 Onion layers Images, Stock Photos &amp; Vectors | Shutterstock">
            <a:extLst>
              <a:ext uri="{FF2B5EF4-FFF2-40B4-BE49-F238E27FC236}">
                <a16:creationId xmlns:a16="http://schemas.microsoft.com/office/drawing/2014/main" id="{46A5C22D-7162-D849-DB66-3728F0E61F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31"/>
          <a:stretch/>
        </p:blipFill>
        <p:spPr bwMode="auto">
          <a:xfrm>
            <a:off x="681453" y="2381631"/>
            <a:ext cx="5246508" cy="336891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met pijl 3">
            <a:extLst>
              <a:ext uri="{FF2B5EF4-FFF2-40B4-BE49-F238E27FC236}">
                <a16:creationId xmlns:a16="http://schemas.microsoft.com/office/drawing/2014/main" id="{54C9F404-CECA-6BF2-95FB-5EC0CF7F5AF6}"/>
              </a:ext>
            </a:extLst>
          </p:cNvPr>
          <p:cNvCxnSpPr>
            <a:cxnSpLocks/>
          </p:cNvCxnSpPr>
          <p:nvPr/>
        </p:nvCxnSpPr>
        <p:spPr>
          <a:xfrm flipV="1">
            <a:off x="4218745" y="2381631"/>
            <a:ext cx="3779849" cy="15502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737C1164-F754-0A7D-F72B-25BA811E692E}"/>
              </a:ext>
            </a:extLst>
          </p:cNvPr>
          <p:cNvCxnSpPr>
            <a:cxnSpLocks/>
          </p:cNvCxnSpPr>
          <p:nvPr/>
        </p:nvCxnSpPr>
        <p:spPr>
          <a:xfrm>
            <a:off x="4931229" y="5102525"/>
            <a:ext cx="1600200" cy="1954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36C3A02A-5BE3-583B-9327-B660140ABC2F}"/>
              </a:ext>
            </a:extLst>
          </p:cNvPr>
          <p:cNvCxnSpPr>
            <a:cxnSpLocks/>
          </p:cNvCxnSpPr>
          <p:nvPr/>
        </p:nvCxnSpPr>
        <p:spPr>
          <a:xfrm flipV="1">
            <a:off x="4790841" y="3672811"/>
            <a:ext cx="2720302" cy="6323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0CC3535A-E431-B46E-E91E-E821193A3D41}"/>
              </a:ext>
            </a:extLst>
          </p:cNvPr>
          <p:cNvSpPr txBox="1"/>
          <p:nvPr/>
        </p:nvSpPr>
        <p:spPr>
          <a:xfrm>
            <a:off x="5828576" y="4894392"/>
            <a:ext cx="8553048" cy="847733"/>
          </a:xfrm>
          <a:prstGeom prst="rect">
            <a:avLst/>
          </a:prstGeom>
          <a:noFill/>
        </p:spPr>
        <p:txBody>
          <a:bodyPr wrap="square">
            <a:spAutoFit/>
          </a:bodyPr>
          <a:lstStyle/>
          <a:p>
            <a:pPr lvl="2">
              <a:lnSpc>
                <a:spcPct val="107000"/>
              </a:lnSpc>
            </a:pPr>
            <a:r>
              <a:rPr lang="nl-NL" sz="2400" b="1" dirty="0" err="1">
                <a:solidFill>
                  <a:srgbClr val="641C76"/>
                </a:solidFill>
                <a:effectLst/>
                <a:latin typeface="Verdana" panose="020B0604030504040204" pitchFamily="34" charset="0"/>
                <a:ea typeface="Calibri" panose="020F0502020204030204" pitchFamily="34" charset="0"/>
                <a:cs typeface="Times New Roman" panose="02020603050405020304" pitchFamily="18" charset="0"/>
              </a:rPr>
              <a:t>Snippet</a:t>
            </a:r>
            <a:r>
              <a:rPr lang="nl-NL" sz="2400" b="1" dirty="0">
                <a:solidFill>
                  <a:srgbClr val="641C76"/>
                </a:solidFill>
                <a:effectLst/>
                <a:latin typeface="Verdana" panose="020B0604030504040204" pitchFamily="34" charset="0"/>
                <a:ea typeface="Calibri" panose="020F0502020204030204" pitchFamily="34" charset="0"/>
                <a:cs typeface="Times New Roman" panose="02020603050405020304" pitchFamily="18" charset="0"/>
              </a:rPr>
              <a:t> (1 min) </a:t>
            </a:r>
          </a:p>
          <a:p>
            <a:pPr lvl="2">
              <a:lnSpc>
                <a:spcPct val="107000"/>
              </a:lnSpc>
            </a:pPr>
            <a:r>
              <a:rPr lang="nl-NL" sz="2400" dirty="0">
                <a:solidFill>
                  <a:srgbClr val="641C76"/>
                </a:solidFill>
                <a:effectLst/>
                <a:latin typeface="Verdana" panose="020B0604030504040204" pitchFamily="34" charset="0"/>
                <a:ea typeface="Calibri" panose="020F0502020204030204" pitchFamily="34" charset="0"/>
                <a:cs typeface="Times New Roman" panose="02020603050405020304" pitchFamily="18" charset="0"/>
              </a:rPr>
              <a:t>Slider op </a:t>
            </a:r>
            <a:r>
              <a:rPr lang="nl-NL" sz="2400" dirty="0" err="1">
                <a:solidFill>
                  <a:srgbClr val="641C76"/>
                </a:solidFill>
                <a:effectLst/>
                <a:latin typeface="Verdana" panose="020B0604030504040204" pitchFamily="34" charset="0"/>
                <a:ea typeface="Calibri" panose="020F0502020204030204" pitchFamily="34" charset="0"/>
                <a:cs typeface="Times New Roman" panose="02020603050405020304" pitchFamily="18" charset="0"/>
              </a:rPr>
              <a:t>Linkedin</a:t>
            </a:r>
            <a:r>
              <a:rPr lang="nl-NL" sz="2400" dirty="0">
                <a:solidFill>
                  <a:srgbClr val="641C76"/>
                </a:solidFill>
                <a:effectLst/>
                <a:latin typeface="Verdana" panose="020B0604030504040204" pitchFamily="34" charset="0"/>
                <a:ea typeface="Calibri" panose="020F0502020204030204" pitchFamily="34" charset="0"/>
                <a:cs typeface="Times New Roman" panose="02020603050405020304" pitchFamily="18" charset="0"/>
              </a:rPr>
              <a:t> (5-6 slides)</a:t>
            </a:r>
            <a:endParaRPr lang="nl-NL" sz="24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21" name="Tekstvak 20">
            <a:extLst>
              <a:ext uri="{FF2B5EF4-FFF2-40B4-BE49-F238E27FC236}">
                <a16:creationId xmlns:a16="http://schemas.microsoft.com/office/drawing/2014/main" id="{A9A44482-AF2B-946F-3E90-CAD5D04A41A5}"/>
              </a:ext>
            </a:extLst>
          </p:cNvPr>
          <p:cNvSpPr txBox="1"/>
          <p:nvPr/>
        </p:nvSpPr>
        <p:spPr>
          <a:xfrm>
            <a:off x="7405787" y="3179347"/>
            <a:ext cx="4772066" cy="1242904"/>
          </a:xfrm>
          <a:prstGeom prst="rect">
            <a:avLst/>
          </a:prstGeom>
          <a:noFill/>
        </p:spPr>
        <p:txBody>
          <a:bodyPr wrap="square">
            <a:spAutoFit/>
          </a:bodyPr>
          <a:lstStyle/>
          <a:p>
            <a:pPr lvl="1">
              <a:lnSpc>
                <a:spcPct val="107000"/>
              </a:lnSpc>
            </a:pPr>
            <a:r>
              <a:rPr lang="nl-NL" sz="2400" b="1" dirty="0">
                <a:solidFill>
                  <a:srgbClr val="641C76"/>
                </a:solidFill>
                <a:effectLst/>
                <a:latin typeface="Verdana" panose="020B0604030504040204" pitchFamily="34" charset="0"/>
                <a:ea typeface="Calibri" panose="020F0502020204030204" pitchFamily="34" charset="0"/>
                <a:cs typeface="Times New Roman" panose="02020603050405020304" pitchFamily="18" charset="0"/>
              </a:rPr>
              <a:t>Tussenlaag (5 min) </a:t>
            </a:r>
            <a:r>
              <a:rPr lang="nl-NL" sz="2400" dirty="0">
                <a:solidFill>
                  <a:srgbClr val="641C76"/>
                </a:solidFill>
                <a:effectLst/>
                <a:latin typeface="Verdana" panose="020B0604030504040204" pitchFamily="34" charset="0"/>
                <a:ea typeface="Calibri" panose="020F0502020204030204" pitchFamily="34" charset="0"/>
                <a:cs typeface="Times New Roman" panose="02020603050405020304" pitchFamily="18" charset="0"/>
              </a:rPr>
              <a:t>Leesbare samenvatting voor praktijk</a:t>
            </a:r>
          </a:p>
        </p:txBody>
      </p:sp>
      <p:sp>
        <p:nvSpPr>
          <p:cNvPr id="22" name="Tekstvak 21">
            <a:extLst>
              <a:ext uri="{FF2B5EF4-FFF2-40B4-BE49-F238E27FC236}">
                <a16:creationId xmlns:a16="http://schemas.microsoft.com/office/drawing/2014/main" id="{11A6D027-D487-AA86-7B34-782D10BE5409}"/>
              </a:ext>
            </a:extLst>
          </p:cNvPr>
          <p:cNvSpPr txBox="1"/>
          <p:nvPr/>
        </p:nvSpPr>
        <p:spPr>
          <a:xfrm>
            <a:off x="7767761" y="1648580"/>
            <a:ext cx="4138489" cy="1242904"/>
          </a:xfrm>
          <a:prstGeom prst="rect">
            <a:avLst/>
          </a:prstGeom>
          <a:noFill/>
        </p:spPr>
        <p:txBody>
          <a:bodyPr wrap="square">
            <a:spAutoFit/>
          </a:bodyPr>
          <a:lstStyle/>
          <a:p>
            <a:pPr lvl="1">
              <a:lnSpc>
                <a:spcPct val="107000"/>
              </a:lnSpc>
            </a:pPr>
            <a:r>
              <a:rPr lang="nl-NL" sz="2400" b="1" dirty="0">
                <a:solidFill>
                  <a:srgbClr val="641C76"/>
                </a:solidFill>
                <a:effectLst/>
                <a:latin typeface="Verdana" panose="020B0604030504040204" pitchFamily="34" charset="0"/>
                <a:ea typeface="Calibri" panose="020F0502020204030204" pitchFamily="34" charset="0"/>
                <a:cs typeface="Times New Roman" panose="02020603050405020304" pitchFamily="18" charset="0"/>
              </a:rPr>
              <a:t>Kern (30 min) </a:t>
            </a:r>
            <a:r>
              <a:rPr lang="nl-NL" sz="2400" dirty="0">
                <a:solidFill>
                  <a:srgbClr val="641C76"/>
                </a:solidFill>
                <a:effectLst/>
                <a:latin typeface="Verdana" panose="020B0604030504040204" pitchFamily="34" charset="0"/>
                <a:ea typeface="Calibri" panose="020F0502020204030204" pitchFamily="34" charset="0"/>
                <a:cs typeface="Times New Roman" panose="02020603050405020304" pitchFamily="18" charset="0"/>
              </a:rPr>
              <a:t>Wetenschappelijk artikel</a:t>
            </a:r>
          </a:p>
        </p:txBody>
      </p:sp>
    </p:spTree>
    <p:extLst>
      <p:ext uri="{BB962C8B-B14F-4D97-AF65-F5344CB8AC3E}">
        <p14:creationId xmlns:p14="http://schemas.microsoft.com/office/powerpoint/2010/main" val="345003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ABABB-477A-7714-8FF1-EFEAE85F7527}"/>
              </a:ext>
            </a:extLst>
          </p:cNvPr>
          <p:cNvSpPr>
            <a:spLocks noGrp="1"/>
          </p:cNvSpPr>
          <p:nvPr>
            <p:ph type="title"/>
          </p:nvPr>
        </p:nvSpPr>
        <p:spPr>
          <a:xfrm>
            <a:off x="906732" y="552449"/>
            <a:ext cx="3931968" cy="1012825"/>
          </a:xfrm>
        </p:spPr>
        <p:txBody>
          <a:bodyPr>
            <a:normAutofit/>
          </a:bodyPr>
          <a:lstStyle/>
          <a:p>
            <a:r>
              <a:rPr lang="nl-NL" dirty="0"/>
              <a:t>Inspiratie </a:t>
            </a:r>
            <a:r>
              <a:rPr lang="nl-NL" dirty="0" err="1"/>
              <a:t>snippet</a:t>
            </a:r>
            <a:r>
              <a:rPr lang="nl-NL" dirty="0"/>
              <a:t> </a:t>
            </a:r>
          </a:p>
        </p:txBody>
      </p:sp>
      <p:sp>
        <p:nvSpPr>
          <p:cNvPr id="4" name="Tijdelijke aanduiding voor inhoud 3">
            <a:extLst>
              <a:ext uri="{FF2B5EF4-FFF2-40B4-BE49-F238E27FC236}">
                <a16:creationId xmlns:a16="http://schemas.microsoft.com/office/drawing/2014/main" id="{C4B95448-167B-E894-DF3A-178FFAAE2877}"/>
              </a:ext>
            </a:extLst>
          </p:cNvPr>
          <p:cNvSpPr>
            <a:spLocks noGrp="1"/>
          </p:cNvSpPr>
          <p:nvPr>
            <p:ph sz="quarter" idx="13"/>
          </p:nvPr>
        </p:nvSpPr>
        <p:spPr>
          <a:xfrm>
            <a:off x="-311325" y="6145300"/>
            <a:ext cx="7705073" cy="365125"/>
          </a:xfrm>
        </p:spPr>
        <p:txBody>
          <a:bodyPr/>
          <a:lstStyle/>
          <a:p>
            <a:endParaRPr lang="nl-NL"/>
          </a:p>
        </p:txBody>
      </p:sp>
      <p:sp>
        <p:nvSpPr>
          <p:cNvPr id="17" name="Titel 1">
            <a:extLst>
              <a:ext uri="{FF2B5EF4-FFF2-40B4-BE49-F238E27FC236}">
                <a16:creationId xmlns:a16="http://schemas.microsoft.com/office/drawing/2014/main" id="{4821B34E-0214-5B88-E81C-5158B4D9DC3D}"/>
              </a:ext>
            </a:extLst>
          </p:cNvPr>
          <p:cNvSpPr txBox="1">
            <a:spLocks/>
          </p:cNvSpPr>
          <p:nvPr/>
        </p:nvSpPr>
        <p:spPr>
          <a:xfrm>
            <a:off x="906732" y="1192108"/>
            <a:ext cx="3493818" cy="50319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1" i="0" kern="1200">
                <a:solidFill>
                  <a:srgbClr val="28A532"/>
                </a:solidFill>
                <a:latin typeface="Calibri" panose="020F0502020204030204" pitchFamily="34" charset="0"/>
                <a:ea typeface="+mj-ea"/>
                <a:cs typeface="Calibri" panose="020F0502020204030204" pitchFamily="34" charset="0"/>
              </a:defRPr>
            </a:lvl1pPr>
          </a:lstStyle>
          <a:p>
            <a:r>
              <a:rPr lang="nl-NL" sz="2800" dirty="0">
                <a:solidFill>
                  <a:srgbClr val="641C76"/>
                </a:solidFill>
              </a:rPr>
              <a:t>Slider </a:t>
            </a:r>
            <a:r>
              <a:rPr lang="nl-NL" sz="2800" dirty="0" err="1">
                <a:solidFill>
                  <a:srgbClr val="641C76"/>
                </a:solidFill>
              </a:rPr>
              <a:t>Linkedin</a:t>
            </a:r>
            <a:endParaRPr lang="nl-NL" sz="2800" dirty="0">
              <a:solidFill>
                <a:srgbClr val="641C76"/>
              </a:solidFill>
            </a:endParaRPr>
          </a:p>
        </p:txBody>
      </p:sp>
      <p:pic>
        <p:nvPicPr>
          <p:cNvPr id="5" name="Afbeelding 4">
            <a:extLst>
              <a:ext uri="{FF2B5EF4-FFF2-40B4-BE49-F238E27FC236}">
                <a16:creationId xmlns:a16="http://schemas.microsoft.com/office/drawing/2014/main" id="{70D1DA56-5853-9C20-E1DB-6E3162DB6EEF}"/>
              </a:ext>
            </a:extLst>
          </p:cNvPr>
          <p:cNvPicPr>
            <a:picLocks noChangeAspect="1"/>
          </p:cNvPicPr>
          <p:nvPr/>
        </p:nvPicPr>
        <p:blipFill>
          <a:blip r:embed="rId2"/>
          <a:stretch>
            <a:fillRect/>
          </a:stretch>
        </p:blipFill>
        <p:spPr>
          <a:xfrm>
            <a:off x="5300796" y="217116"/>
            <a:ext cx="2827463" cy="2836805"/>
          </a:xfrm>
          <a:prstGeom prst="rect">
            <a:avLst/>
          </a:prstGeom>
        </p:spPr>
      </p:pic>
      <p:pic>
        <p:nvPicPr>
          <p:cNvPr id="7" name="Afbeelding 6">
            <a:extLst>
              <a:ext uri="{FF2B5EF4-FFF2-40B4-BE49-F238E27FC236}">
                <a16:creationId xmlns:a16="http://schemas.microsoft.com/office/drawing/2014/main" id="{8123DBC3-AC5F-AD48-6E4E-7C7CD943DC60}"/>
              </a:ext>
            </a:extLst>
          </p:cNvPr>
          <p:cNvPicPr>
            <a:picLocks noChangeAspect="1"/>
          </p:cNvPicPr>
          <p:nvPr/>
        </p:nvPicPr>
        <p:blipFill>
          <a:blip r:embed="rId3"/>
          <a:stretch>
            <a:fillRect/>
          </a:stretch>
        </p:blipFill>
        <p:spPr>
          <a:xfrm>
            <a:off x="8206448" y="238800"/>
            <a:ext cx="2811994" cy="2815122"/>
          </a:xfrm>
          <a:prstGeom prst="rect">
            <a:avLst/>
          </a:prstGeom>
        </p:spPr>
      </p:pic>
      <p:pic>
        <p:nvPicPr>
          <p:cNvPr id="9" name="Afbeelding 8">
            <a:extLst>
              <a:ext uri="{FF2B5EF4-FFF2-40B4-BE49-F238E27FC236}">
                <a16:creationId xmlns:a16="http://schemas.microsoft.com/office/drawing/2014/main" id="{60A2B270-8312-5C0B-7FCC-50D9DA633E19}"/>
              </a:ext>
            </a:extLst>
          </p:cNvPr>
          <p:cNvPicPr>
            <a:picLocks noChangeAspect="1"/>
          </p:cNvPicPr>
          <p:nvPr/>
        </p:nvPicPr>
        <p:blipFill>
          <a:blip r:embed="rId4"/>
          <a:stretch>
            <a:fillRect/>
          </a:stretch>
        </p:blipFill>
        <p:spPr>
          <a:xfrm>
            <a:off x="2289947" y="2993941"/>
            <a:ext cx="2850660" cy="2860152"/>
          </a:xfrm>
          <a:prstGeom prst="rect">
            <a:avLst/>
          </a:prstGeom>
        </p:spPr>
      </p:pic>
      <p:pic>
        <p:nvPicPr>
          <p:cNvPr id="11" name="Afbeelding 10">
            <a:extLst>
              <a:ext uri="{FF2B5EF4-FFF2-40B4-BE49-F238E27FC236}">
                <a16:creationId xmlns:a16="http://schemas.microsoft.com/office/drawing/2014/main" id="{DBDA2AE2-B4BF-7B75-C790-D0EB4AB2ACC3}"/>
              </a:ext>
            </a:extLst>
          </p:cNvPr>
          <p:cNvPicPr>
            <a:picLocks noChangeAspect="1"/>
          </p:cNvPicPr>
          <p:nvPr/>
        </p:nvPicPr>
        <p:blipFill>
          <a:blip r:embed="rId5"/>
          <a:stretch>
            <a:fillRect/>
          </a:stretch>
        </p:blipFill>
        <p:spPr>
          <a:xfrm>
            <a:off x="5264955" y="3017288"/>
            <a:ext cx="2814839" cy="2836805"/>
          </a:xfrm>
          <a:prstGeom prst="rect">
            <a:avLst/>
          </a:prstGeom>
        </p:spPr>
      </p:pic>
      <p:pic>
        <p:nvPicPr>
          <p:cNvPr id="13" name="Afbeelding 12">
            <a:extLst>
              <a:ext uri="{FF2B5EF4-FFF2-40B4-BE49-F238E27FC236}">
                <a16:creationId xmlns:a16="http://schemas.microsoft.com/office/drawing/2014/main" id="{2B343175-C8D6-E4B3-8C77-93A5004C1207}"/>
              </a:ext>
            </a:extLst>
          </p:cNvPr>
          <p:cNvPicPr>
            <a:picLocks noChangeAspect="1"/>
          </p:cNvPicPr>
          <p:nvPr/>
        </p:nvPicPr>
        <p:blipFill>
          <a:blip r:embed="rId6"/>
          <a:stretch>
            <a:fillRect/>
          </a:stretch>
        </p:blipFill>
        <p:spPr>
          <a:xfrm>
            <a:off x="8204142" y="3053921"/>
            <a:ext cx="2805831" cy="2815122"/>
          </a:xfrm>
          <a:prstGeom prst="rect">
            <a:avLst/>
          </a:prstGeom>
        </p:spPr>
      </p:pic>
    </p:spTree>
    <p:extLst>
      <p:ext uri="{BB962C8B-B14F-4D97-AF65-F5344CB8AC3E}">
        <p14:creationId xmlns:p14="http://schemas.microsoft.com/office/powerpoint/2010/main" val="393826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a:extLst>
              <a:ext uri="{FF2B5EF4-FFF2-40B4-BE49-F238E27FC236}">
                <a16:creationId xmlns:a16="http://schemas.microsoft.com/office/drawing/2014/main" id="{4B3EA0C1-3D20-47FD-80C9-B99213A08F70}"/>
              </a:ext>
            </a:extLst>
          </p:cNvPr>
          <p:cNvSpPr txBox="1">
            <a:spLocks/>
          </p:cNvSpPr>
          <p:nvPr/>
        </p:nvSpPr>
        <p:spPr>
          <a:xfrm>
            <a:off x="749301" y="541506"/>
            <a:ext cx="10947031" cy="10128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mj-ea"/>
                <a:cs typeface="Calibri" panose="020F0502020204030204" pitchFamily="34" charset="0"/>
              </a:defRPr>
            </a:lvl1pPr>
          </a:lstStyle>
          <a:p>
            <a:r>
              <a:rPr lang="nl-NL" sz="3600" dirty="0"/>
              <a:t>3 thema’s centraal</a:t>
            </a:r>
            <a:endParaRPr lang="nl-NL" sz="4000" dirty="0"/>
          </a:p>
        </p:txBody>
      </p:sp>
      <p:grpSp>
        <p:nvGrpSpPr>
          <p:cNvPr id="16" name="Groep 15">
            <a:extLst>
              <a:ext uri="{FF2B5EF4-FFF2-40B4-BE49-F238E27FC236}">
                <a16:creationId xmlns:a16="http://schemas.microsoft.com/office/drawing/2014/main" id="{1349EC63-E22B-B156-BAF4-A133E36F388F}"/>
              </a:ext>
            </a:extLst>
          </p:cNvPr>
          <p:cNvGrpSpPr/>
          <p:nvPr/>
        </p:nvGrpSpPr>
        <p:grpSpPr>
          <a:xfrm>
            <a:off x="4721772" y="1268253"/>
            <a:ext cx="3312682" cy="4343676"/>
            <a:chOff x="8578857" y="865414"/>
            <a:chExt cx="3312682" cy="4343676"/>
          </a:xfrm>
        </p:grpSpPr>
        <p:sp>
          <p:nvSpPr>
            <p:cNvPr id="27" name="Rectangle 12">
              <a:extLst>
                <a:ext uri="{FF2B5EF4-FFF2-40B4-BE49-F238E27FC236}">
                  <a16:creationId xmlns:a16="http://schemas.microsoft.com/office/drawing/2014/main" id="{AD199ABA-D90E-4380-B1F0-24F21116E622}"/>
                </a:ext>
              </a:extLst>
            </p:cNvPr>
            <p:cNvSpPr/>
            <p:nvPr/>
          </p:nvSpPr>
          <p:spPr bwMode="ltGray">
            <a:xfrm>
              <a:off x="8578857" y="2664428"/>
              <a:ext cx="3312682" cy="2544662"/>
            </a:xfrm>
            <a:prstGeom prst="rect">
              <a:avLst/>
            </a:prstGeom>
            <a:solidFill>
              <a:srgbClr val="00A1DF"/>
            </a:solidFill>
            <a:ln w="12700" cap="flat" cmpd="sng" algn="ctr">
              <a:solidFill>
                <a:srgbClr val="00A1DF"/>
              </a:solid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defTabSz="914423">
                <a:defRPr/>
              </a:pPr>
              <a:r>
                <a:rPr lang="nl-NL" sz="2400" b="1" dirty="0">
                  <a:solidFill>
                    <a:srgbClr val="FFFFFF"/>
                  </a:solidFill>
                  <a:latin typeface="Arial"/>
                </a:rPr>
                <a:t>Pensioenactivatie en -communicatie</a:t>
              </a:r>
            </a:p>
            <a:p>
              <a:pPr algn="ctr" defTabSz="914423">
                <a:defRPr/>
              </a:pPr>
              <a:endParaRPr lang="nl-NL" sz="2000" b="1" dirty="0">
                <a:solidFill>
                  <a:srgbClr val="FFFFFF"/>
                </a:solidFill>
                <a:latin typeface="Arial"/>
              </a:endParaRPr>
            </a:p>
            <a:p>
              <a:pPr algn="ctr" defTabSz="914423">
                <a:defRPr/>
              </a:pPr>
              <a:r>
                <a:rPr lang="nl-NL" b="1" dirty="0">
                  <a:solidFill>
                    <a:srgbClr val="FFFFFF"/>
                  </a:solidFill>
                  <a:latin typeface="Arial"/>
                </a:rPr>
                <a:t> </a:t>
              </a:r>
              <a:r>
                <a:rPr lang="nl-NL" b="1" i="1" dirty="0">
                  <a:solidFill>
                    <a:srgbClr val="FFFFFF"/>
                  </a:solidFill>
                  <a:latin typeface="Arial"/>
                </a:rPr>
                <a:t>3 artikelen</a:t>
              </a:r>
              <a:endParaRPr lang="en-AU" b="1" i="1" kern="0" dirty="0">
                <a:solidFill>
                  <a:srgbClr val="FFFFFF"/>
                </a:solidFill>
                <a:latin typeface="Arial"/>
              </a:endParaRPr>
            </a:p>
          </p:txBody>
        </p:sp>
        <p:pic>
          <p:nvPicPr>
            <p:cNvPr id="6" name="Afbeelding 5">
              <a:extLst>
                <a:ext uri="{FF2B5EF4-FFF2-40B4-BE49-F238E27FC236}">
                  <a16:creationId xmlns:a16="http://schemas.microsoft.com/office/drawing/2014/main" id="{04A56791-7899-927A-0808-AB74D7E0C5A3}"/>
                </a:ext>
              </a:extLst>
            </p:cNvPr>
            <p:cNvPicPr>
              <a:picLocks noChangeAspect="1"/>
            </p:cNvPicPr>
            <p:nvPr/>
          </p:nvPicPr>
          <p:blipFill rotWithShape="1">
            <a:blip r:embed="rId3"/>
            <a:srcRect b="800"/>
            <a:stretch/>
          </p:blipFill>
          <p:spPr>
            <a:xfrm>
              <a:off x="9480713" y="865414"/>
              <a:ext cx="1549384" cy="1799014"/>
            </a:xfrm>
            <a:prstGeom prst="rect">
              <a:avLst/>
            </a:prstGeom>
          </p:spPr>
        </p:pic>
      </p:grpSp>
      <p:grpSp>
        <p:nvGrpSpPr>
          <p:cNvPr id="14" name="Groep 13">
            <a:extLst>
              <a:ext uri="{FF2B5EF4-FFF2-40B4-BE49-F238E27FC236}">
                <a16:creationId xmlns:a16="http://schemas.microsoft.com/office/drawing/2014/main" id="{C67B3245-35F7-C551-A6ED-97F052FBFB8F}"/>
              </a:ext>
            </a:extLst>
          </p:cNvPr>
          <p:cNvGrpSpPr/>
          <p:nvPr/>
        </p:nvGrpSpPr>
        <p:grpSpPr>
          <a:xfrm>
            <a:off x="605615" y="1854200"/>
            <a:ext cx="3525254" cy="3757729"/>
            <a:chOff x="808815" y="1460500"/>
            <a:chExt cx="3525254" cy="3757729"/>
          </a:xfrm>
        </p:grpSpPr>
        <p:sp>
          <p:nvSpPr>
            <p:cNvPr id="52" name="Rectangle 12">
              <a:extLst>
                <a:ext uri="{FF2B5EF4-FFF2-40B4-BE49-F238E27FC236}">
                  <a16:creationId xmlns:a16="http://schemas.microsoft.com/office/drawing/2014/main" id="{AD199ABA-D90E-4380-B1F0-24F21116E622}"/>
                </a:ext>
              </a:extLst>
            </p:cNvPr>
            <p:cNvSpPr/>
            <p:nvPr/>
          </p:nvSpPr>
          <p:spPr bwMode="ltGray">
            <a:xfrm>
              <a:off x="808815" y="2664428"/>
              <a:ext cx="3525254" cy="2553801"/>
            </a:xfrm>
            <a:prstGeom prst="rect">
              <a:avLst/>
            </a:prstGeom>
            <a:solidFill>
              <a:schemeClr val="accent1"/>
            </a:solidFill>
            <a:ln w="12700" cap="flat" cmpd="sng" algn="ctr">
              <a:solidFill>
                <a:schemeClr val="accent1"/>
              </a:solid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lgn="ctr">
                <a:lnSpc>
                  <a:spcPct val="115000"/>
                </a:lnSpc>
              </a:pPr>
              <a:r>
                <a:rPr lang="nl-NL" sz="2400" b="1" dirty="0">
                  <a:solidFill>
                    <a:srgbClr val="FFFFFF"/>
                  </a:solidFill>
                  <a:latin typeface="Arial"/>
                </a:rPr>
                <a:t>Gender </a:t>
              </a:r>
            </a:p>
            <a:p>
              <a:pPr lvl="0" algn="ctr">
                <a:lnSpc>
                  <a:spcPct val="115000"/>
                </a:lnSpc>
              </a:pPr>
              <a:r>
                <a:rPr lang="nl-NL" sz="2400" b="1" dirty="0">
                  <a:solidFill>
                    <a:srgbClr val="FFFFFF"/>
                  </a:solidFill>
                  <a:latin typeface="Arial"/>
                </a:rPr>
                <a:t>pensioenkloof</a:t>
              </a:r>
            </a:p>
            <a:p>
              <a:pPr lvl="0" algn="ctr">
                <a:lnSpc>
                  <a:spcPct val="115000"/>
                </a:lnSpc>
              </a:pPr>
              <a:endParaRPr lang="nl-NL" sz="1400" b="1" dirty="0">
                <a:solidFill>
                  <a:srgbClr val="FFFFFF"/>
                </a:solidFill>
                <a:latin typeface="Arial"/>
              </a:endParaRPr>
            </a:p>
            <a:p>
              <a:pPr lvl="0" algn="ctr">
                <a:lnSpc>
                  <a:spcPct val="115000"/>
                </a:lnSpc>
              </a:pPr>
              <a:r>
                <a:rPr lang="nl-NL" b="1" i="1" dirty="0">
                  <a:solidFill>
                    <a:srgbClr val="FFFFFF"/>
                  </a:solidFill>
                  <a:latin typeface="Arial"/>
                </a:rPr>
                <a:t>2 artikelen</a:t>
              </a:r>
            </a:p>
          </p:txBody>
        </p:sp>
        <p:pic>
          <p:nvPicPr>
            <p:cNvPr id="13" name="Afbeelding 12">
              <a:extLst>
                <a:ext uri="{FF2B5EF4-FFF2-40B4-BE49-F238E27FC236}">
                  <a16:creationId xmlns:a16="http://schemas.microsoft.com/office/drawing/2014/main" id="{F972B0A5-F2F9-B440-068B-2F826D71DB7B}"/>
                </a:ext>
              </a:extLst>
            </p:cNvPr>
            <p:cNvPicPr>
              <a:picLocks noChangeAspect="1"/>
            </p:cNvPicPr>
            <p:nvPr/>
          </p:nvPicPr>
          <p:blipFill>
            <a:blip r:embed="rId4"/>
            <a:stretch>
              <a:fillRect/>
            </a:stretch>
          </p:blipFill>
          <p:spPr>
            <a:xfrm>
              <a:off x="1399718" y="1460500"/>
              <a:ext cx="2453287" cy="1203928"/>
            </a:xfrm>
            <a:prstGeom prst="rect">
              <a:avLst/>
            </a:prstGeom>
          </p:spPr>
        </p:pic>
      </p:grpSp>
      <p:grpSp>
        <p:nvGrpSpPr>
          <p:cNvPr id="19" name="Groep 18">
            <a:extLst>
              <a:ext uri="{FF2B5EF4-FFF2-40B4-BE49-F238E27FC236}">
                <a16:creationId xmlns:a16="http://schemas.microsoft.com/office/drawing/2014/main" id="{A3F125A1-C52D-E6E3-CD0F-A40BAB6F710B}"/>
              </a:ext>
            </a:extLst>
          </p:cNvPr>
          <p:cNvGrpSpPr/>
          <p:nvPr/>
        </p:nvGrpSpPr>
        <p:grpSpPr>
          <a:xfrm>
            <a:off x="8540605" y="1857712"/>
            <a:ext cx="3312682" cy="3754217"/>
            <a:chOff x="8667605" y="1857712"/>
            <a:chExt cx="3312682" cy="3754217"/>
          </a:xfrm>
        </p:grpSpPr>
        <p:sp>
          <p:nvSpPr>
            <p:cNvPr id="4" name="Rectangle 7">
              <a:extLst>
                <a:ext uri="{FF2B5EF4-FFF2-40B4-BE49-F238E27FC236}">
                  <a16:creationId xmlns:a16="http://schemas.microsoft.com/office/drawing/2014/main" id="{64CF4BAA-BFE9-4839-9EE1-096D9A28FC9E}"/>
                </a:ext>
              </a:extLst>
            </p:cNvPr>
            <p:cNvSpPr/>
            <p:nvPr/>
          </p:nvSpPr>
          <p:spPr bwMode="ltGray">
            <a:xfrm>
              <a:off x="8667605" y="3058130"/>
              <a:ext cx="3312682" cy="2553799"/>
            </a:xfrm>
            <a:prstGeom prst="rect">
              <a:avLst/>
            </a:prstGeom>
            <a:solidFill>
              <a:schemeClr val="accent2"/>
            </a:solidFill>
            <a:ln w="12700" cap="flat" cmpd="sng" algn="ctr">
              <a:noFill/>
              <a:prstDash val="solid"/>
              <a:miter lim="800000"/>
            </a:ln>
            <a:effectLst/>
          </p:spPr>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defRPr/>
              </a:pPr>
              <a:r>
                <a:rPr lang="nl-NL" sz="2400" b="1" dirty="0">
                  <a:solidFill>
                    <a:srgbClr val="FFFFFF"/>
                  </a:solidFill>
                  <a:latin typeface="Arial"/>
                </a:rPr>
                <a:t>Pensioen en vertrouwen</a:t>
              </a:r>
            </a:p>
            <a:p>
              <a:pPr algn="ctr">
                <a:defRPr/>
              </a:pPr>
              <a:r>
                <a:rPr lang="nl-NL" b="1" dirty="0">
                  <a:solidFill>
                    <a:srgbClr val="FFFFFF"/>
                  </a:solidFill>
                  <a:latin typeface="Arial"/>
                </a:rPr>
                <a:t> </a:t>
              </a:r>
              <a:endParaRPr lang="nl-NL" sz="1100" b="1" dirty="0">
                <a:solidFill>
                  <a:srgbClr val="FFFFFF"/>
                </a:solidFill>
                <a:latin typeface="Arial"/>
              </a:endParaRPr>
            </a:p>
            <a:p>
              <a:pPr algn="ctr">
                <a:defRPr/>
              </a:pPr>
              <a:r>
                <a:rPr lang="nl-NL" b="1" i="1" dirty="0">
                  <a:solidFill>
                    <a:srgbClr val="FFFFFF"/>
                  </a:solidFill>
                  <a:latin typeface="Arial"/>
                </a:rPr>
                <a:t>3 artikelen </a:t>
              </a:r>
            </a:p>
          </p:txBody>
        </p:sp>
        <p:pic>
          <p:nvPicPr>
            <p:cNvPr id="18" name="Afbeelding 17">
              <a:extLst>
                <a:ext uri="{FF2B5EF4-FFF2-40B4-BE49-F238E27FC236}">
                  <a16:creationId xmlns:a16="http://schemas.microsoft.com/office/drawing/2014/main" id="{A99260B1-10A5-CAC5-1076-DFFE78EA742D}"/>
                </a:ext>
              </a:extLst>
            </p:cNvPr>
            <p:cNvPicPr>
              <a:picLocks noChangeAspect="1"/>
            </p:cNvPicPr>
            <p:nvPr/>
          </p:nvPicPr>
          <p:blipFill rotWithShape="1">
            <a:blip r:embed="rId5"/>
            <a:srcRect t="5412" b="5064"/>
            <a:stretch/>
          </p:blipFill>
          <p:spPr>
            <a:xfrm>
              <a:off x="9219569" y="1857712"/>
              <a:ext cx="2356290" cy="1209555"/>
            </a:xfrm>
            <a:prstGeom prst="rect">
              <a:avLst/>
            </a:prstGeom>
          </p:spPr>
        </p:pic>
      </p:grpSp>
    </p:spTree>
    <p:extLst>
      <p:ext uri="{BB962C8B-B14F-4D97-AF65-F5344CB8AC3E}">
        <p14:creationId xmlns:p14="http://schemas.microsoft.com/office/powerpoint/2010/main" val="6682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EDAB70F5-CAFA-6C64-907F-35D9168F6EAD}"/>
              </a:ext>
            </a:extLst>
          </p:cNvPr>
          <p:cNvSpPr>
            <a:spLocks noGrp="1"/>
          </p:cNvSpPr>
          <p:nvPr>
            <p:ph type="pic" sz="quarter" idx="10"/>
          </p:nvPr>
        </p:nvSpPr>
        <p:spPr/>
      </p:sp>
      <p:sp>
        <p:nvSpPr>
          <p:cNvPr id="3" name="Tijdelijke aanduiding voor SmartArt 2">
            <a:extLst>
              <a:ext uri="{FF2B5EF4-FFF2-40B4-BE49-F238E27FC236}">
                <a16:creationId xmlns:a16="http://schemas.microsoft.com/office/drawing/2014/main" id="{9F26A13E-E05E-1CEB-1970-B20B9E3C28EF}"/>
              </a:ext>
            </a:extLst>
          </p:cNvPr>
          <p:cNvSpPr>
            <a:spLocks noGrp="1"/>
          </p:cNvSpPr>
          <p:nvPr>
            <p:ph type="dgm" sz="quarter" idx="11"/>
          </p:nvPr>
        </p:nvSpPr>
        <p:spPr/>
      </p:sp>
      <p:sp>
        <p:nvSpPr>
          <p:cNvPr id="4" name="Titel 3">
            <a:extLst>
              <a:ext uri="{FF2B5EF4-FFF2-40B4-BE49-F238E27FC236}">
                <a16:creationId xmlns:a16="http://schemas.microsoft.com/office/drawing/2014/main" id="{5E53F83D-D01F-4FD2-46B7-23C8B56036C2}"/>
              </a:ext>
            </a:extLst>
          </p:cNvPr>
          <p:cNvSpPr>
            <a:spLocks noGrp="1"/>
          </p:cNvSpPr>
          <p:nvPr>
            <p:ph type="ctrTitle"/>
          </p:nvPr>
        </p:nvSpPr>
        <p:spPr/>
        <p:txBody>
          <a:bodyPr>
            <a:normAutofit fontScale="90000"/>
          </a:bodyPr>
          <a:lstStyle/>
          <a:p>
            <a:endParaRPr lang="nl-NL"/>
          </a:p>
        </p:txBody>
      </p:sp>
      <p:sp>
        <p:nvSpPr>
          <p:cNvPr id="5" name="Ondertitel 4">
            <a:extLst>
              <a:ext uri="{FF2B5EF4-FFF2-40B4-BE49-F238E27FC236}">
                <a16:creationId xmlns:a16="http://schemas.microsoft.com/office/drawing/2014/main" id="{CC443B6D-A83B-E2DE-813E-CF79B8A2DFCB}"/>
              </a:ext>
            </a:extLst>
          </p:cNvPr>
          <p:cNvSpPr>
            <a:spLocks noGrp="1"/>
          </p:cNvSpPr>
          <p:nvPr>
            <p:ph type="subTitle" idx="1"/>
          </p:nvPr>
        </p:nvSpPr>
        <p:spPr/>
        <p:txBody>
          <a:bodyPr/>
          <a:lstStyle/>
          <a:p>
            <a:endParaRPr lang="nl-NL"/>
          </a:p>
        </p:txBody>
      </p:sp>
      <p:sp>
        <p:nvSpPr>
          <p:cNvPr id="6" name="Tijdelijke aanduiding voor tekst 5">
            <a:extLst>
              <a:ext uri="{FF2B5EF4-FFF2-40B4-BE49-F238E27FC236}">
                <a16:creationId xmlns:a16="http://schemas.microsoft.com/office/drawing/2014/main" id="{3FEE5724-910F-859E-24C4-CB7EDFE573F5}"/>
              </a:ext>
            </a:extLst>
          </p:cNvPr>
          <p:cNvSpPr>
            <a:spLocks noGrp="1"/>
          </p:cNvSpPr>
          <p:nvPr>
            <p:ph type="body" sz="quarter" idx="12"/>
          </p:nvPr>
        </p:nvSpPr>
        <p:spPr/>
        <p:txBody>
          <a:bodyPr/>
          <a:lstStyle/>
          <a:p>
            <a:endParaRPr lang="nl-NL"/>
          </a:p>
        </p:txBody>
      </p:sp>
      <p:pic>
        <p:nvPicPr>
          <p:cNvPr id="8" name="Afbeelding 7">
            <a:extLst>
              <a:ext uri="{FF2B5EF4-FFF2-40B4-BE49-F238E27FC236}">
                <a16:creationId xmlns:a16="http://schemas.microsoft.com/office/drawing/2014/main" id="{6192EABF-4DE4-9244-D3A4-171044BE5F52}"/>
              </a:ext>
            </a:extLst>
          </p:cNvPr>
          <p:cNvPicPr>
            <a:picLocks noChangeAspect="1"/>
          </p:cNvPicPr>
          <p:nvPr/>
        </p:nvPicPr>
        <p:blipFill rotWithShape="1">
          <a:blip r:embed="rId2"/>
          <a:srcRect t="19137"/>
          <a:stretch/>
        </p:blipFill>
        <p:spPr>
          <a:xfrm>
            <a:off x="1" y="0"/>
            <a:ext cx="12192000" cy="6858000"/>
          </a:xfrm>
          <a:prstGeom prst="rect">
            <a:avLst/>
          </a:prstGeom>
        </p:spPr>
      </p:pic>
      <p:sp>
        <p:nvSpPr>
          <p:cNvPr id="9" name="Rechthoek 8">
            <a:extLst>
              <a:ext uri="{FF2B5EF4-FFF2-40B4-BE49-F238E27FC236}">
                <a16:creationId xmlns:a16="http://schemas.microsoft.com/office/drawing/2014/main" id="{8D9E4898-BDFA-D609-CA70-7204C9BFF3FC}"/>
              </a:ext>
            </a:extLst>
          </p:cNvPr>
          <p:cNvSpPr/>
          <p:nvPr/>
        </p:nvSpPr>
        <p:spPr>
          <a:xfrm>
            <a:off x="812799" y="1149350"/>
            <a:ext cx="5556103" cy="35980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A01EF89B-33A2-F526-9BBE-8DE33BECB383}"/>
              </a:ext>
            </a:extLst>
          </p:cNvPr>
          <p:cNvSpPr/>
          <p:nvPr/>
        </p:nvSpPr>
        <p:spPr>
          <a:xfrm>
            <a:off x="1031357" y="4320787"/>
            <a:ext cx="4274289" cy="8532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1A132A1A-E85E-54B8-6437-8F40355A8540}"/>
              </a:ext>
            </a:extLst>
          </p:cNvPr>
          <p:cNvSpPr/>
          <p:nvPr/>
        </p:nvSpPr>
        <p:spPr>
          <a:xfrm>
            <a:off x="2" y="5791376"/>
            <a:ext cx="4019106" cy="8532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3E7E6E5-BB0E-894A-DD40-F72354D34B27}"/>
              </a:ext>
            </a:extLst>
          </p:cNvPr>
          <p:cNvSpPr/>
          <p:nvPr/>
        </p:nvSpPr>
        <p:spPr>
          <a:xfrm>
            <a:off x="5085908" y="1598190"/>
            <a:ext cx="6875719" cy="229594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2DCF35E9-8866-E614-1B7F-4B4C1C60FBED}"/>
              </a:ext>
            </a:extLst>
          </p:cNvPr>
          <p:cNvSpPr/>
          <p:nvPr/>
        </p:nvSpPr>
        <p:spPr>
          <a:xfrm>
            <a:off x="2414773" y="913802"/>
            <a:ext cx="6875719" cy="229594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43AA502D-73CB-97A4-29B0-577EB3E1CB05}"/>
              </a:ext>
            </a:extLst>
          </p:cNvPr>
          <p:cNvSpPr/>
          <p:nvPr/>
        </p:nvSpPr>
        <p:spPr>
          <a:xfrm>
            <a:off x="312481" y="5457"/>
            <a:ext cx="11879520" cy="229594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ndertitel 3">
            <a:extLst>
              <a:ext uri="{FF2B5EF4-FFF2-40B4-BE49-F238E27FC236}">
                <a16:creationId xmlns:a16="http://schemas.microsoft.com/office/drawing/2014/main" id="{B34B0271-85AE-A5A6-94B3-3051DD85DD72}"/>
              </a:ext>
            </a:extLst>
          </p:cNvPr>
          <p:cNvSpPr txBox="1">
            <a:spLocks/>
          </p:cNvSpPr>
          <p:nvPr/>
        </p:nvSpPr>
        <p:spPr>
          <a:xfrm>
            <a:off x="1016001" y="1834502"/>
            <a:ext cx="6954875" cy="1801898"/>
          </a:xfrm>
          <a:prstGeom prst="rect">
            <a:avLst/>
          </a:prstGeom>
          <a:noFill/>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5400" b="1" dirty="0">
                <a:solidFill>
                  <a:schemeClr val="accent2"/>
                </a:solidFill>
              </a:rPr>
              <a:t>Thema 1:</a:t>
            </a:r>
            <a:r>
              <a:rPr lang="nl-NL" sz="5400" dirty="0">
                <a:solidFill>
                  <a:schemeClr val="tx1"/>
                </a:solidFill>
              </a:rPr>
              <a:t> </a:t>
            </a:r>
          </a:p>
          <a:p>
            <a:r>
              <a:rPr lang="nl-NL" sz="5400" b="1" dirty="0"/>
              <a:t>Gender pensioenkloof</a:t>
            </a:r>
          </a:p>
        </p:txBody>
      </p:sp>
    </p:spTree>
    <p:extLst>
      <p:ext uri="{BB962C8B-B14F-4D97-AF65-F5344CB8AC3E}">
        <p14:creationId xmlns:p14="http://schemas.microsoft.com/office/powerpoint/2010/main" val="55486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02D5B-CC7A-D29C-1D65-70A2BE95731F}"/>
              </a:ext>
            </a:extLst>
          </p:cNvPr>
          <p:cNvSpPr>
            <a:spLocks noGrp="1"/>
          </p:cNvSpPr>
          <p:nvPr>
            <p:ph type="title"/>
          </p:nvPr>
        </p:nvSpPr>
        <p:spPr/>
        <p:txBody>
          <a:bodyPr>
            <a:normAutofit/>
          </a:bodyPr>
          <a:lstStyle/>
          <a:p>
            <a:r>
              <a:rPr lang="nl-NL" dirty="0"/>
              <a:t>Gender pensioenkloof</a:t>
            </a:r>
          </a:p>
        </p:txBody>
      </p:sp>
      <p:sp>
        <p:nvSpPr>
          <p:cNvPr id="4" name="Tijdelijke aanduiding voor inhoud 3">
            <a:extLst>
              <a:ext uri="{FF2B5EF4-FFF2-40B4-BE49-F238E27FC236}">
                <a16:creationId xmlns:a16="http://schemas.microsoft.com/office/drawing/2014/main" id="{FD315518-CA18-6BD4-2AEF-FC664C4F41D0}"/>
              </a:ext>
            </a:extLst>
          </p:cNvPr>
          <p:cNvSpPr>
            <a:spLocks noGrp="1"/>
          </p:cNvSpPr>
          <p:nvPr>
            <p:ph sz="quarter" idx="13"/>
          </p:nvPr>
        </p:nvSpPr>
        <p:spPr/>
        <p:txBody>
          <a:bodyPr/>
          <a:lstStyle/>
          <a:p>
            <a:endParaRPr lang="nl-NL"/>
          </a:p>
        </p:txBody>
      </p:sp>
      <p:sp>
        <p:nvSpPr>
          <p:cNvPr id="5" name="Rectangle 1">
            <a:extLst>
              <a:ext uri="{FF2B5EF4-FFF2-40B4-BE49-F238E27FC236}">
                <a16:creationId xmlns:a16="http://schemas.microsoft.com/office/drawing/2014/main" id="{7E376401-7CB9-DCD4-FD29-D31170C2F7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2">
            <a:extLst>
              <a:ext uri="{FF2B5EF4-FFF2-40B4-BE49-F238E27FC236}">
                <a16:creationId xmlns:a16="http://schemas.microsoft.com/office/drawing/2014/main" id="{2391CE09-402D-B2FF-1975-BDE05EBEFB7E}"/>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11" name="Afbeelding 10">
            <a:extLst>
              <a:ext uri="{FF2B5EF4-FFF2-40B4-BE49-F238E27FC236}">
                <a16:creationId xmlns:a16="http://schemas.microsoft.com/office/drawing/2014/main" id="{7BAEF57D-54E9-7A58-DA1B-1A87F3653A38}"/>
              </a:ext>
            </a:extLst>
          </p:cNvPr>
          <p:cNvPicPr>
            <a:picLocks noChangeAspect="1"/>
          </p:cNvPicPr>
          <p:nvPr/>
        </p:nvPicPr>
        <p:blipFill rotWithShape="1">
          <a:blip r:embed="rId3"/>
          <a:srcRect t="1791"/>
          <a:stretch/>
        </p:blipFill>
        <p:spPr>
          <a:xfrm>
            <a:off x="519112" y="1565274"/>
            <a:ext cx="4835525" cy="4181370"/>
          </a:xfrm>
          <a:prstGeom prst="rect">
            <a:avLst/>
          </a:prstGeom>
        </p:spPr>
      </p:pic>
      <p:sp>
        <p:nvSpPr>
          <p:cNvPr id="12" name="Pijl: rechts 11">
            <a:extLst>
              <a:ext uri="{FF2B5EF4-FFF2-40B4-BE49-F238E27FC236}">
                <a16:creationId xmlns:a16="http://schemas.microsoft.com/office/drawing/2014/main" id="{4E221DEC-CE24-4ABE-C3EC-8F1451B5EC8C}"/>
              </a:ext>
            </a:extLst>
          </p:cNvPr>
          <p:cNvSpPr/>
          <p:nvPr/>
        </p:nvSpPr>
        <p:spPr>
          <a:xfrm>
            <a:off x="8614090" y="5639854"/>
            <a:ext cx="448733" cy="2597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21">
            <a:extLst>
              <a:ext uri="{FF2B5EF4-FFF2-40B4-BE49-F238E27FC236}">
                <a16:creationId xmlns:a16="http://schemas.microsoft.com/office/drawing/2014/main" id="{A5BDC70A-1070-F998-98F2-27324615DD62}"/>
              </a:ext>
            </a:extLst>
          </p:cNvPr>
          <p:cNvSpPr/>
          <p:nvPr/>
        </p:nvSpPr>
        <p:spPr>
          <a:xfrm>
            <a:off x="7384255" y="5577942"/>
            <a:ext cx="1332281"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accent2"/>
                </a:solidFill>
                <a:latin typeface="GarageGothic-Black"/>
              </a:rPr>
              <a:t>Meer </a:t>
            </a:r>
            <a:r>
              <a:rPr lang="en-AU" sz="1400" dirty="0" err="1">
                <a:solidFill>
                  <a:schemeClr val="accent2"/>
                </a:solidFill>
                <a:latin typeface="GarageGothic-Black"/>
              </a:rPr>
              <a:t>weten</a:t>
            </a:r>
            <a:r>
              <a:rPr lang="en-AU" sz="1400" dirty="0">
                <a:solidFill>
                  <a:schemeClr val="accent2"/>
                </a:solidFill>
                <a:latin typeface="GarageGothic-Black"/>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err="1">
                <a:solidFill>
                  <a:schemeClr val="accent2"/>
                </a:solidFill>
                <a:latin typeface="GarageGothic-Black"/>
              </a:rPr>
              <a:t>Klik</a:t>
            </a:r>
            <a:r>
              <a:rPr lang="en-AU" sz="1400" dirty="0">
                <a:solidFill>
                  <a:schemeClr val="accent2"/>
                </a:solidFill>
                <a:latin typeface="GarageGothic-Black"/>
              </a:rPr>
              <a:t> </a:t>
            </a:r>
            <a:r>
              <a:rPr lang="en-AU" sz="1400" dirty="0" err="1">
                <a:solidFill>
                  <a:schemeClr val="accent2"/>
                </a:solidFill>
                <a:latin typeface="GarageGothic-Black"/>
              </a:rPr>
              <a:t>hier</a:t>
            </a:r>
            <a:endParaRPr kumimoji="0" lang="en-AU" sz="1400" i="0" u="none" strike="noStrike" kern="1200" cap="none" spc="0" normalizeH="0" baseline="0" noProof="0" dirty="0">
              <a:ln>
                <a:noFill/>
              </a:ln>
              <a:solidFill>
                <a:schemeClr val="accent2"/>
              </a:solidFill>
              <a:effectLst/>
              <a:uLnTx/>
              <a:uFillTx/>
              <a:latin typeface="GarageGothic-Black"/>
              <a:ea typeface="+mn-ea"/>
              <a:cs typeface="+mn-cs"/>
            </a:endParaRPr>
          </a:p>
        </p:txBody>
      </p:sp>
      <p:sp>
        <p:nvSpPr>
          <p:cNvPr id="14" name="Rectangle 21">
            <a:extLst>
              <a:ext uri="{FF2B5EF4-FFF2-40B4-BE49-F238E27FC236}">
                <a16:creationId xmlns:a16="http://schemas.microsoft.com/office/drawing/2014/main" id="{86B8ADE6-F8A9-3E25-5812-F43B866C465F}"/>
              </a:ext>
            </a:extLst>
          </p:cNvPr>
          <p:cNvSpPr/>
          <p:nvPr/>
        </p:nvSpPr>
        <p:spPr>
          <a:xfrm>
            <a:off x="9116140" y="5495068"/>
            <a:ext cx="3075860"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solidFill>
                <a:latin typeface="GarageGothic-Black"/>
                <a:hlinkClick r:id="rId4"/>
              </a:rPr>
              <a:t>The 2024 pension adequacy report</a:t>
            </a:r>
            <a:endParaRPr kumimoji="0" lang="en-AU" sz="1400" i="0" u="none" strike="noStrike" kern="1200" cap="none" spc="0" normalizeH="0" baseline="0" noProof="0" dirty="0">
              <a:ln>
                <a:noFill/>
              </a:ln>
              <a:solidFill>
                <a:schemeClr val="accent2"/>
              </a:solidFill>
              <a:effectLst/>
              <a:uLnTx/>
              <a:uFillTx/>
              <a:latin typeface="GarageGothic-Black"/>
              <a:ea typeface="+mn-ea"/>
              <a:cs typeface="+mn-cs"/>
            </a:endParaRPr>
          </a:p>
        </p:txBody>
      </p:sp>
      <p:sp>
        <p:nvSpPr>
          <p:cNvPr id="16" name="TextBox 16">
            <a:extLst>
              <a:ext uri="{FF2B5EF4-FFF2-40B4-BE49-F238E27FC236}">
                <a16:creationId xmlns:a16="http://schemas.microsoft.com/office/drawing/2014/main" id="{F14E17CB-52BA-3C9C-E23C-14619D9CB098}"/>
              </a:ext>
            </a:extLst>
          </p:cNvPr>
          <p:cNvSpPr txBox="1"/>
          <p:nvPr/>
        </p:nvSpPr>
        <p:spPr>
          <a:xfrm>
            <a:off x="5558595" y="2354747"/>
            <a:ext cx="5934905" cy="1225849"/>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2800" b="1" dirty="0">
                <a:solidFill>
                  <a:schemeClr val="accent6"/>
                </a:solidFill>
                <a:latin typeface="GarageGothic-Black"/>
              </a:rPr>
              <a:t>Gepensioneerde vrouwen ontvangen  </a:t>
            </a:r>
          </a:p>
          <a:p>
            <a:pPr marL="0" marR="0" lvl="0" indent="0" algn="l" defTabSz="914400" rtl="0" eaLnBrk="1" fontAlgn="auto" latinLnBrk="0" hangingPunct="1">
              <a:lnSpc>
                <a:spcPct val="150000"/>
              </a:lnSpc>
              <a:spcBef>
                <a:spcPts val="0"/>
              </a:spcBef>
              <a:spcAft>
                <a:spcPts val="0"/>
              </a:spcAft>
              <a:buClrTx/>
              <a:buSzTx/>
              <a:buFontTx/>
              <a:buNone/>
              <a:tabLst/>
              <a:defRPr/>
            </a:pPr>
            <a:r>
              <a:rPr lang="nl-NL" sz="2800" b="1" dirty="0">
                <a:solidFill>
                  <a:schemeClr val="accent6"/>
                </a:solidFill>
                <a:latin typeface="GarageGothic-Black"/>
              </a:rPr>
              <a:t>       % minder pensioen dan mannen</a:t>
            </a:r>
            <a:endParaRPr kumimoji="0" lang="nl-NL" sz="2800" b="1" i="0" u="none" strike="noStrike" kern="1200" cap="none" spc="0" normalizeH="0" baseline="0" noProof="0" dirty="0">
              <a:ln>
                <a:noFill/>
              </a:ln>
              <a:solidFill>
                <a:schemeClr val="accent6"/>
              </a:solidFill>
              <a:effectLst/>
              <a:uLnTx/>
              <a:uFillTx/>
              <a:latin typeface="GarageGothic-Black"/>
              <a:ea typeface="+mn-ea"/>
              <a:cs typeface="+mn-cs"/>
            </a:endParaRPr>
          </a:p>
        </p:txBody>
      </p:sp>
      <p:sp>
        <p:nvSpPr>
          <p:cNvPr id="18" name="TextBox 16">
            <a:extLst>
              <a:ext uri="{FF2B5EF4-FFF2-40B4-BE49-F238E27FC236}">
                <a16:creationId xmlns:a16="http://schemas.microsoft.com/office/drawing/2014/main" id="{2B3737AA-3B48-EE7A-DCD5-C38EBC0F6880}"/>
              </a:ext>
            </a:extLst>
          </p:cNvPr>
          <p:cNvSpPr txBox="1"/>
          <p:nvPr/>
        </p:nvSpPr>
        <p:spPr>
          <a:xfrm>
            <a:off x="5545347" y="3032810"/>
            <a:ext cx="1088282"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4000" b="1" dirty="0">
                <a:solidFill>
                  <a:srgbClr val="641C76"/>
                </a:solidFill>
                <a:latin typeface="GarageGothic-Black"/>
              </a:rPr>
              <a:t>40</a:t>
            </a:r>
            <a:endParaRPr kumimoji="0" lang="nl-NL" sz="4000" b="1" i="0" u="none" strike="noStrike" kern="1200" cap="none" spc="0" normalizeH="0" baseline="0" noProof="0" dirty="0">
              <a:ln>
                <a:noFill/>
              </a:ln>
              <a:solidFill>
                <a:srgbClr val="641C76"/>
              </a:solidFill>
              <a:effectLst/>
              <a:uLnTx/>
              <a:uFillTx/>
              <a:latin typeface="GarageGothic-Black"/>
              <a:ea typeface="+mn-ea"/>
              <a:cs typeface="+mn-cs"/>
            </a:endParaRPr>
          </a:p>
        </p:txBody>
      </p:sp>
      <p:sp>
        <p:nvSpPr>
          <p:cNvPr id="19" name="Vierkante haak rechts 18">
            <a:extLst>
              <a:ext uri="{FF2B5EF4-FFF2-40B4-BE49-F238E27FC236}">
                <a16:creationId xmlns:a16="http://schemas.microsoft.com/office/drawing/2014/main" id="{1A7D1BF0-C66F-1D4C-4A9D-99C931595D59}"/>
              </a:ext>
            </a:extLst>
          </p:cNvPr>
          <p:cNvSpPr/>
          <p:nvPr/>
        </p:nvSpPr>
        <p:spPr>
          <a:xfrm rot="10800000" flipH="1">
            <a:off x="5067431" y="2433782"/>
            <a:ext cx="273958" cy="1290494"/>
          </a:xfrm>
          <a:prstGeom prst="rightBracket">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0" name="TextBox 16">
            <a:extLst>
              <a:ext uri="{FF2B5EF4-FFF2-40B4-BE49-F238E27FC236}">
                <a16:creationId xmlns:a16="http://schemas.microsoft.com/office/drawing/2014/main" id="{FFE22E26-1577-C829-BE1E-1D1E1EE79352}"/>
              </a:ext>
            </a:extLst>
          </p:cNvPr>
          <p:cNvSpPr txBox="1"/>
          <p:nvPr/>
        </p:nvSpPr>
        <p:spPr>
          <a:xfrm rot="646526">
            <a:off x="7142516" y="781312"/>
            <a:ext cx="4566696" cy="1099835"/>
          </a:xfrm>
          <a:prstGeom prst="rect">
            <a:avLst/>
          </a:prstGeom>
          <a:noFill/>
          <a:ln w="38100">
            <a:solidFill>
              <a:srgbClr val="641C76"/>
            </a:solidFill>
          </a:ln>
        </p:spPr>
        <p:txBody>
          <a:bodyPr wrap="square" lIns="72000" tIns="72000" rIns="72000" bIns="72000"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nl-NL" sz="2800" b="1" dirty="0">
                <a:solidFill>
                  <a:schemeClr val="accent2"/>
                </a:solidFill>
                <a:latin typeface="GarageGothic-Black"/>
              </a:rPr>
              <a:t>Na Malta heeft Nederland de grootste gender kloof van EU</a:t>
            </a:r>
            <a:endParaRPr kumimoji="0" lang="nl-NL" sz="2800" b="1" i="0" u="none" strike="noStrike" kern="1200" cap="none" spc="0" normalizeH="0" baseline="0" noProof="0" dirty="0">
              <a:ln>
                <a:noFill/>
              </a:ln>
              <a:solidFill>
                <a:schemeClr val="accent2"/>
              </a:solidFill>
              <a:effectLst/>
              <a:uLnTx/>
              <a:uFillTx/>
              <a:latin typeface="GarageGothic-Black"/>
              <a:ea typeface="+mn-ea"/>
              <a:cs typeface="+mn-cs"/>
            </a:endParaRPr>
          </a:p>
        </p:txBody>
      </p:sp>
      <p:sp>
        <p:nvSpPr>
          <p:cNvPr id="21" name="TextBox 16">
            <a:extLst>
              <a:ext uri="{FF2B5EF4-FFF2-40B4-BE49-F238E27FC236}">
                <a16:creationId xmlns:a16="http://schemas.microsoft.com/office/drawing/2014/main" id="{BF1C108E-DFB0-262F-986C-EA081FB40FCD}"/>
              </a:ext>
            </a:extLst>
          </p:cNvPr>
          <p:cNvSpPr txBox="1"/>
          <p:nvPr/>
        </p:nvSpPr>
        <p:spPr>
          <a:xfrm rot="21275200">
            <a:off x="8095065" y="4082376"/>
            <a:ext cx="3232903" cy="1099835"/>
          </a:xfrm>
          <a:prstGeom prst="rect">
            <a:avLst/>
          </a:prstGeom>
          <a:noFill/>
          <a:ln w="38100">
            <a:solidFill>
              <a:srgbClr val="641C76"/>
            </a:solidFill>
          </a:ln>
        </p:spPr>
        <p:txBody>
          <a:bodyPr wrap="square" lIns="72000" tIns="72000" rIns="72000" bIns="72000"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nl-NL" sz="2800" b="1" dirty="0">
                <a:solidFill>
                  <a:schemeClr val="accent2"/>
                </a:solidFill>
                <a:latin typeface="GarageGothic-Black"/>
              </a:rPr>
              <a:t>In Estland gender pensioenkloof: 4,7%</a:t>
            </a:r>
            <a:endParaRPr kumimoji="0" lang="nl-NL" sz="2800" b="1" i="0" u="none" strike="noStrike" kern="1200" cap="none" spc="0" normalizeH="0" baseline="0" noProof="0" dirty="0">
              <a:ln>
                <a:noFill/>
              </a:ln>
              <a:solidFill>
                <a:schemeClr val="accent2"/>
              </a:solidFill>
              <a:effectLst/>
              <a:uLnTx/>
              <a:uFillTx/>
              <a:latin typeface="GarageGothic-Black"/>
              <a:ea typeface="+mn-ea"/>
              <a:cs typeface="+mn-cs"/>
            </a:endParaRPr>
          </a:p>
        </p:txBody>
      </p:sp>
    </p:spTree>
    <p:extLst>
      <p:ext uri="{BB962C8B-B14F-4D97-AF65-F5344CB8AC3E}">
        <p14:creationId xmlns:p14="http://schemas.microsoft.com/office/powerpoint/2010/main" val="344467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8F01D-30B7-6D83-4F2D-A80D0A7328D6}"/>
              </a:ext>
            </a:extLst>
          </p:cNvPr>
          <p:cNvSpPr>
            <a:spLocks noGrp="1"/>
          </p:cNvSpPr>
          <p:nvPr>
            <p:ph type="title"/>
          </p:nvPr>
        </p:nvSpPr>
        <p:spPr>
          <a:xfrm>
            <a:off x="800100" y="552449"/>
            <a:ext cx="11182634" cy="1012825"/>
          </a:xfrm>
        </p:spPr>
        <p:txBody>
          <a:bodyPr>
            <a:normAutofit fontScale="90000"/>
          </a:bodyPr>
          <a:lstStyle/>
          <a:p>
            <a:r>
              <a:rPr lang="nl-NL" sz="3400" dirty="0"/>
              <a:t>Gender pensioen kloof onderschat, bij loonkloof juist overschatting</a:t>
            </a:r>
          </a:p>
        </p:txBody>
      </p:sp>
      <p:sp>
        <p:nvSpPr>
          <p:cNvPr id="4" name="Tijdelijke aanduiding voor inhoud 3">
            <a:extLst>
              <a:ext uri="{FF2B5EF4-FFF2-40B4-BE49-F238E27FC236}">
                <a16:creationId xmlns:a16="http://schemas.microsoft.com/office/drawing/2014/main" id="{ED080AF2-10BA-FCC7-108B-51F758EF7D50}"/>
              </a:ext>
            </a:extLst>
          </p:cNvPr>
          <p:cNvSpPr>
            <a:spLocks noGrp="1"/>
          </p:cNvSpPr>
          <p:nvPr>
            <p:ph sz="quarter" idx="13"/>
          </p:nvPr>
        </p:nvSpPr>
        <p:spPr/>
        <p:txBody>
          <a:bodyPr/>
          <a:lstStyle/>
          <a:p>
            <a:endParaRPr lang="nl-NL"/>
          </a:p>
        </p:txBody>
      </p:sp>
      <p:pic>
        <p:nvPicPr>
          <p:cNvPr id="5" name="Afbeelding 4">
            <a:extLst>
              <a:ext uri="{FF2B5EF4-FFF2-40B4-BE49-F238E27FC236}">
                <a16:creationId xmlns:a16="http://schemas.microsoft.com/office/drawing/2014/main" id="{A11828E9-C99D-960C-4FF9-44C441AFC3CB}"/>
              </a:ext>
            </a:extLst>
          </p:cNvPr>
          <p:cNvPicPr>
            <a:picLocks noChangeAspect="1"/>
          </p:cNvPicPr>
          <p:nvPr/>
        </p:nvPicPr>
        <p:blipFill rotWithShape="1">
          <a:blip r:embed="rId2"/>
          <a:srcRect t="1791"/>
          <a:stretch/>
        </p:blipFill>
        <p:spPr>
          <a:xfrm>
            <a:off x="955840" y="3367557"/>
            <a:ext cx="2851885" cy="2466079"/>
          </a:xfrm>
          <a:prstGeom prst="rect">
            <a:avLst/>
          </a:prstGeom>
        </p:spPr>
      </p:pic>
      <p:pic>
        <p:nvPicPr>
          <p:cNvPr id="6" name="Afbeelding 5">
            <a:extLst>
              <a:ext uri="{FF2B5EF4-FFF2-40B4-BE49-F238E27FC236}">
                <a16:creationId xmlns:a16="http://schemas.microsoft.com/office/drawing/2014/main" id="{1FC75F22-2EDE-A231-16A3-FD5B0A0D4CCA}"/>
              </a:ext>
            </a:extLst>
          </p:cNvPr>
          <p:cNvPicPr>
            <a:picLocks noChangeAspect="1"/>
          </p:cNvPicPr>
          <p:nvPr/>
        </p:nvPicPr>
        <p:blipFill rotWithShape="1">
          <a:blip r:embed="rId2"/>
          <a:srcRect t="1791"/>
          <a:stretch/>
        </p:blipFill>
        <p:spPr>
          <a:xfrm>
            <a:off x="6594640" y="3367557"/>
            <a:ext cx="2851885" cy="2466079"/>
          </a:xfrm>
          <a:prstGeom prst="rect">
            <a:avLst/>
          </a:prstGeom>
        </p:spPr>
      </p:pic>
      <p:sp>
        <p:nvSpPr>
          <p:cNvPr id="10" name="TextBox 16">
            <a:extLst>
              <a:ext uri="{FF2B5EF4-FFF2-40B4-BE49-F238E27FC236}">
                <a16:creationId xmlns:a16="http://schemas.microsoft.com/office/drawing/2014/main" id="{26205048-11B4-D9B7-F2AD-55D966A5AFA5}"/>
              </a:ext>
            </a:extLst>
          </p:cNvPr>
          <p:cNvSpPr txBox="1"/>
          <p:nvPr/>
        </p:nvSpPr>
        <p:spPr>
          <a:xfrm>
            <a:off x="4045048" y="4027225"/>
            <a:ext cx="108828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641C76"/>
                </a:solidFill>
                <a:latin typeface="GarageGothic-Black"/>
              </a:rPr>
              <a:t>40%</a:t>
            </a:r>
            <a:endParaRPr kumimoji="0" lang="nl-NL" sz="2400" i="0" u="none" strike="noStrike" kern="1200" cap="none" spc="0" normalizeH="0" baseline="0" noProof="0" dirty="0">
              <a:ln>
                <a:noFill/>
              </a:ln>
              <a:solidFill>
                <a:srgbClr val="641C76"/>
              </a:solidFill>
              <a:effectLst/>
              <a:uLnTx/>
              <a:uFillTx/>
              <a:latin typeface="GarageGothic-Black"/>
            </a:endParaRPr>
          </a:p>
        </p:txBody>
      </p:sp>
      <p:sp>
        <p:nvSpPr>
          <p:cNvPr id="12" name="TextBox 16">
            <a:extLst>
              <a:ext uri="{FF2B5EF4-FFF2-40B4-BE49-F238E27FC236}">
                <a16:creationId xmlns:a16="http://schemas.microsoft.com/office/drawing/2014/main" id="{5318DB25-CE65-2611-8E15-EFE62138E691}"/>
              </a:ext>
            </a:extLst>
          </p:cNvPr>
          <p:cNvSpPr txBox="1"/>
          <p:nvPr/>
        </p:nvSpPr>
        <p:spPr>
          <a:xfrm>
            <a:off x="9811121" y="4281653"/>
            <a:ext cx="108828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641C76"/>
                </a:solidFill>
                <a:latin typeface="GarageGothic-Black"/>
              </a:rPr>
              <a:t>6,9%</a:t>
            </a:r>
            <a:endParaRPr kumimoji="0" lang="nl-NL" sz="2400" u="none" strike="noStrike" kern="1200" cap="none" spc="0" normalizeH="0" baseline="0" noProof="0" dirty="0">
              <a:ln>
                <a:noFill/>
              </a:ln>
              <a:solidFill>
                <a:srgbClr val="641C76"/>
              </a:solidFill>
              <a:effectLst/>
              <a:uLnTx/>
              <a:uFillTx/>
              <a:latin typeface="GarageGothic-Black"/>
            </a:endParaRPr>
          </a:p>
        </p:txBody>
      </p:sp>
      <p:sp>
        <p:nvSpPr>
          <p:cNvPr id="13" name="Vierkante haak rechts 12">
            <a:extLst>
              <a:ext uri="{FF2B5EF4-FFF2-40B4-BE49-F238E27FC236}">
                <a16:creationId xmlns:a16="http://schemas.microsoft.com/office/drawing/2014/main" id="{B367B675-074D-8CC6-C65A-F4FE401798BC}"/>
              </a:ext>
            </a:extLst>
          </p:cNvPr>
          <p:cNvSpPr/>
          <p:nvPr/>
        </p:nvSpPr>
        <p:spPr>
          <a:xfrm rot="10800000" flipH="1">
            <a:off x="3612875" y="3736585"/>
            <a:ext cx="273958" cy="914400"/>
          </a:xfrm>
          <a:prstGeom prst="rightBracket">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Vierkante haak rechts 13">
            <a:extLst>
              <a:ext uri="{FF2B5EF4-FFF2-40B4-BE49-F238E27FC236}">
                <a16:creationId xmlns:a16="http://schemas.microsoft.com/office/drawing/2014/main" id="{1E555A22-B346-DA6D-2CFE-33DB24C7A62F}"/>
              </a:ext>
            </a:extLst>
          </p:cNvPr>
          <p:cNvSpPr/>
          <p:nvPr/>
        </p:nvSpPr>
        <p:spPr>
          <a:xfrm rot="10800000" flipH="1">
            <a:off x="9309546" y="4281653"/>
            <a:ext cx="273958" cy="369332"/>
          </a:xfrm>
          <a:prstGeom prst="rightBracket">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5" name="TextBox 16">
            <a:extLst>
              <a:ext uri="{FF2B5EF4-FFF2-40B4-BE49-F238E27FC236}">
                <a16:creationId xmlns:a16="http://schemas.microsoft.com/office/drawing/2014/main" id="{6106ACF5-9F1C-7BF6-77EA-6D1101229C25}"/>
              </a:ext>
            </a:extLst>
          </p:cNvPr>
          <p:cNvSpPr txBox="1"/>
          <p:nvPr/>
        </p:nvSpPr>
        <p:spPr>
          <a:xfrm>
            <a:off x="1136001" y="1857263"/>
            <a:ext cx="4510405" cy="954428"/>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nl-NL" sz="2800" dirty="0">
                <a:solidFill>
                  <a:schemeClr val="accent2"/>
                </a:solidFill>
                <a:latin typeface="GarageGothic-Black"/>
              </a:rPr>
              <a:t>74% Nederlanders </a:t>
            </a:r>
            <a:r>
              <a:rPr lang="nl-NL" sz="2800" i="1" dirty="0">
                <a:solidFill>
                  <a:schemeClr val="accent2"/>
                </a:solidFill>
                <a:latin typeface="GarageGothic-Black"/>
              </a:rPr>
              <a:t>onderschat </a:t>
            </a:r>
          </a:p>
          <a:p>
            <a:pPr marL="0" marR="0" lvl="0" indent="0" algn="l" defTabSz="914400" rtl="0" eaLnBrk="1" fontAlgn="auto" latinLnBrk="0" hangingPunct="1">
              <a:lnSpc>
                <a:spcPct val="114000"/>
              </a:lnSpc>
              <a:spcBef>
                <a:spcPts val="0"/>
              </a:spcBef>
              <a:spcAft>
                <a:spcPts val="0"/>
              </a:spcAft>
              <a:buClrTx/>
              <a:buSzTx/>
              <a:buFontTx/>
              <a:buNone/>
              <a:tabLst/>
              <a:defRPr/>
            </a:pPr>
            <a:r>
              <a:rPr lang="nl-NL" sz="2800" dirty="0">
                <a:solidFill>
                  <a:schemeClr val="accent2"/>
                </a:solidFill>
                <a:latin typeface="GarageGothic-Black"/>
              </a:rPr>
              <a:t>gender pensioenkloof</a:t>
            </a:r>
            <a:endParaRPr kumimoji="0" lang="nl-NL" sz="2800" strike="noStrike" kern="1200" cap="none" spc="0" normalizeH="0" baseline="0" noProof="0" dirty="0">
              <a:ln>
                <a:noFill/>
              </a:ln>
              <a:solidFill>
                <a:schemeClr val="accent2"/>
              </a:solidFill>
              <a:effectLst/>
              <a:uLnTx/>
              <a:uFillTx/>
              <a:latin typeface="GarageGothic-Black"/>
              <a:ea typeface="+mn-ea"/>
              <a:cs typeface="+mn-cs"/>
            </a:endParaRPr>
          </a:p>
        </p:txBody>
      </p:sp>
      <p:sp>
        <p:nvSpPr>
          <p:cNvPr id="16" name="TextBox 16">
            <a:extLst>
              <a:ext uri="{FF2B5EF4-FFF2-40B4-BE49-F238E27FC236}">
                <a16:creationId xmlns:a16="http://schemas.microsoft.com/office/drawing/2014/main" id="{868B8EB7-02C7-3A61-39BE-FB34E05496C8}"/>
              </a:ext>
            </a:extLst>
          </p:cNvPr>
          <p:cNvSpPr txBox="1"/>
          <p:nvPr/>
        </p:nvSpPr>
        <p:spPr>
          <a:xfrm>
            <a:off x="6818344" y="1871061"/>
            <a:ext cx="4510405" cy="954428"/>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nl-NL" sz="2800" dirty="0">
                <a:solidFill>
                  <a:schemeClr val="accent2"/>
                </a:solidFill>
                <a:latin typeface="GarageGothic-Black"/>
              </a:rPr>
              <a:t>58% Nederlanders </a:t>
            </a:r>
            <a:r>
              <a:rPr lang="nl-NL" sz="2800" i="1" dirty="0">
                <a:solidFill>
                  <a:schemeClr val="accent2"/>
                </a:solidFill>
                <a:latin typeface="GarageGothic-Black"/>
              </a:rPr>
              <a:t>overschat </a:t>
            </a:r>
          </a:p>
          <a:p>
            <a:pPr marL="0" marR="0" lvl="0" indent="0" algn="l" defTabSz="914400" rtl="0" eaLnBrk="1" fontAlgn="auto" latinLnBrk="0" hangingPunct="1">
              <a:lnSpc>
                <a:spcPct val="114000"/>
              </a:lnSpc>
              <a:spcBef>
                <a:spcPts val="0"/>
              </a:spcBef>
              <a:spcAft>
                <a:spcPts val="0"/>
              </a:spcAft>
              <a:buClrTx/>
              <a:buSzTx/>
              <a:buFontTx/>
              <a:buNone/>
              <a:tabLst/>
              <a:defRPr/>
            </a:pPr>
            <a:r>
              <a:rPr lang="nl-NL" sz="2800" i="1" dirty="0">
                <a:solidFill>
                  <a:schemeClr val="accent2"/>
                </a:solidFill>
                <a:latin typeface="GarageGothic-Black"/>
              </a:rPr>
              <a:t>loonkloof</a:t>
            </a:r>
            <a:endParaRPr kumimoji="0" lang="nl-NL" sz="2800" i="1" strike="noStrike" kern="1200" cap="none" spc="0" normalizeH="0" baseline="0" noProof="0" dirty="0">
              <a:ln>
                <a:noFill/>
              </a:ln>
              <a:solidFill>
                <a:schemeClr val="accent2"/>
              </a:solidFill>
              <a:effectLst/>
              <a:uLnTx/>
              <a:uFillTx/>
              <a:latin typeface="GarageGothic-Black"/>
              <a:ea typeface="+mn-ea"/>
              <a:cs typeface="+mn-cs"/>
            </a:endParaRPr>
          </a:p>
        </p:txBody>
      </p:sp>
      <p:sp>
        <p:nvSpPr>
          <p:cNvPr id="17" name="Pijl: rechts 16">
            <a:extLst>
              <a:ext uri="{FF2B5EF4-FFF2-40B4-BE49-F238E27FC236}">
                <a16:creationId xmlns:a16="http://schemas.microsoft.com/office/drawing/2014/main" id="{1F68CCFA-5368-C71C-9DA3-39A43A4EFF91}"/>
              </a:ext>
            </a:extLst>
          </p:cNvPr>
          <p:cNvSpPr/>
          <p:nvPr/>
        </p:nvSpPr>
        <p:spPr>
          <a:xfrm>
            <a:off x="10004797" y="5474351"/>
            <a:ext cx="448733" cy="2597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Rectangle 21">
            <a:extLst>
              <a:ext uri="{FF2B5EF4-FFF2-40B4-BE49-F238E27FC236}">
                <a16:creationId xmlns:a16="http://schemas.microsoft.com/office/drawing/2014/main" id="{2FFC1DAA-B1FD-6B83-3037-8CACF9149E27}"/>
              </a:ext>
            </a:extLst>
          </p:cNvPr>
          <p:cNvSpPr/>
          <p:nvPr/>
        </p:nvSpPr>
        <p:spPr>
          <a:xfrm>
            <a:off x="10581023" y="4924800"/>
            <a:ext cx="1332281"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accent2"/>
                </a:solidFill>
                <a:latin typeface="GarageGothic-Black"/>
              </a:rPr>
              <a:t>Meer </a:t>
            </a:r>
            <a:r>
              <a:rPr lang="en-AU" sz="1400" dirty="0" err="1">
                <a:solidFill>
                  <a:schemeClr val="accent2"/>
                </a:solidFill>
                <a:latin typeface="GarageGothic-Black"/>
              </a:rPr>
              <a:t>weten</a:t>
            </a:r>
            <a:r>
              <a:rPr lang="en-AU" sz="1400" dirty="0">
                <a:solidFill>
                  <a:schemeClr val="accent2"/>
                </a:solidFill>
                <a:latin typeface="GarageGothic-Black"/>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err="1">
                <a:solidFill>
                  <a:schemeClr val="accent2"/>
                </a:solidFill>
                <a:latin typeface="GarageGothic-Black"/>
              </a:rPr>
              <a:t>Klik</a:t>
            </a:r>
            <a:r>
              <a:rPr lang="en-AU" sz="1400" dirty="0">
                <a:solidFill>
                  <a:schemeClr val="accent2"/>
                </a:solidFill>
                <a:latin typeface="GarageGothic-Black"/>
              </a:rPr>
              <a:t> </a:t>
            </a:r>
            <a:r>
              <a:rPr lang="en-AU" sz="1400" dirty="0" err="1">
                <a:solidFill>
                  <a:schemeClr val="accent2"/>
                </a:solidFill>
                <a:latin typeface="GarageGothic-Black"/>
              </a:rPr>
              <a:t>hier</a:t>
            </a:r>
            <a:endParaRPr kumimoji="0" lang="en-AU" sz="1400" i="0" u="none" strike="noStrike" kern="1200" cap="none" spc="0" normalizeH="0" baseline="0" noProof="0" dirty="0">
              <a:ln>
                <a:noFill/>
              </a:ln>
              <a:solidFill>
                <a:schemeClr val="accent2"/>
              </a:solidFill>
              <a:effectLst/>
              <a:uLnTx/>
              <a:uFillTx/>
              <a:latin typeface="GarageGothic-Black"/>
              <a:ea typeface="+mn-ea"/>
              <a:cs typeface="+mn-cs"/>
            </a:endParaRPr>
          </a:p>
        </p:txBody>
      </p:sp>
      <p:sp>
        <p:nvSpPr>
          <p:cNvPr id="19" name="Rectangle 21">
            <a:extLst>
              <a:ext uri="{FF2B5EF4-FFF2-40B4-BE49-F238E27FC236}">
                <a16:creationId xmlns:a16="http://schemas.microsoft.com/office/drawing/2014/main" id="{38FA5BAA-E465-CD31-0376-3AD9A49582B6}"/>
              </a:ext>
            </a:extLst>
          </p:cNvPr>
          <p:cNvSpPr/>
          <p:nvPr/>
        </p:nvSpPr>
        <p:spPr>
          <a:xfrm>
            <a:off x="10424502" y="5474351"/>
            <a:ext cx="1558232" cy="4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latin typeface="GarageGothic-Black"/>
                <a:hlinkClick r:id="rId3"/>
              </a:rPr>
              <a:t>Pensioenmonitor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latin typeface="GarageGothic-Black"/>
                <a:hlinkClick r:id="rId3"/>
              </a:rPr>
              <a:t> – meting 2024</a:t>
            </a:r>
            <a:endParaRPr kumimoji="0" lang="en-AU" sz="1400" i="0" u="none" strike="noStrike" kern="1200" cap="none" spc="0" normalizeH="0" baseline="0" noProof="0" dirty="0">
              <a:ln>
                <a:noFill/>
              </a:ln>
              <a:solidFill>
                <a:schemeClr val="accent1"/>
              </a:solidFill>
              <a:effectLst/>
              <a:uLnTx/>
              <a:uFillTx/>
              <a:latin typeface="GarageGothic-Black"/>
              <a:ea typeface="+mn-ea"/>
              <a:cs typeface="+mn-cs"/>
            </a:endParaRPr>
          </a:p>
        </p:txBody>
      </p:sp>
    </p:spTree>
    <p:extLst>
      <p:ext uri="{BB962C8B-B14F-4D97-AF65-F5344CB8AC3E}">
        <p14:creationId xmlns:p14="http://schemas.microsoft.com/office/powerpoint/2010/main" val="175051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jzer in Geldzaken">
  <a:themeElements>
    <a:clrScheme name="WIG">
      <a:dk1>
        <a:srgbClr val="000000"/>
      </a:dk1>
      <a:lt1>
        <a:srgbClr val="FFFFFF"/>
      </a:lt1>
      <a:dk2>
        <a:srgbClr val="000000"/>
      </a:dk2>
      <a:lt2>
        <a:srgbClr val="FEFFFF"/>
      </a:lt2>
      <a:accent1>
        <a:srgbClr val="28A532"/>
      </a:accent1>
      <a:accent2>
        <a:srgbClr val="641C76"/>
      </a:accent2>
      <a:accent3>
        <a:srgbClr val="000000"/>
      </a:accent3>
      <a:accent4>
        <a:srgbClr val="641C76"/>
      </a:accent4>
      <a:accent5>
        <a:srgbClr val="641C76"/>
      </a:accent5>
      <a:accent6>
        <a:srgbClr val="28A532"/>
      </a:accent6>
      <a:hlink>
        <a:srgbClr val="641C76"/>
      </a:hlink>
      <a:folHlink>
        <a:srgbClr val="28A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a:solidFill>
              <a:schemeClr val="bg1"/>
            </a:solidFill>
          </a:defRPr>
        </a:defPPr>
      </a:lstStyle>
    </a:txDef>
  </a:objectDefaults>
  <a:extraClrSchemeLst/>
  <a:extLst>
    <a:ext uri="{05A4C25C-085E-4340-85A3-A5531E510DB2}">
      <thm15:themeFamily xmlns:thm15="http://schemas.microsoft.com/office/thememl/2012/main" name="7208 WIG PPT template met beeld" id="{69FF1299-7676-DF47-AABD-EB1D63412EF9}" vid="{F6B39DA4-061D-1B4C-A48C-406612D04C5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7208 WIG PPT template met beeld - NL</Template>
  <TotalTime>0</TotalTime>
  <Words>2375</Words>
  <Application>Microsoft Office PowerPoint</Application>
  <PresentationFormat>Breedbeeld</PresentationFormat>
  <Paragraphs>349</Paragraphs>
  <Slides>37</Slides>
  <Notes>20</Notes>
  <HiddenSlides>2</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37</vt:i4>
      </vt:variant>
    </vt:vector>
  </HeadingPairs>
  <TitlesOfParts>
    <vt:vector size="45" baseType="lpstr">
      <vt:lpstr>Arial</vt:lpstr>
      <vt:lpstr>Calibri</vt:lpstr>
      <vt:lpstr>Calibri Light</vt:lpstr>
      <vt:lpstr>GarageGothic-Black</vt:lpstr>
      <vt:lpstr>Segoe UI</vt:lpstr>
      <vt:lpstr>Verdana</vt:lpstr>
      <vt:lpstr>Wingdings</vt:lpstr>
      <vt:lpstr>Wijzer in Geldzaken</vt:lpstr>
      <vt:lpstr>PowerPoint-presentatie</vt:lpstr>
      <vt:lpstr>Tijdsplanning (90 minuten)</vt:lpstr>
      <vt:lpstr>Wie zijn wij?</vt:lpstr>
      <vt:lpstr>Onze poging met: gelaagde communicatie</vt:lpstr>
      <vt:lpstr>Inspiratie snippet </vt:lpstr>
      <vt:lpstr>PowerPoint-presentatie</vt:lpstr>
      <vt:lpstr>PowerPoint-presentatie</vt:lpstr>
      <vt:lpstr>Gender pensioenkloof</vt:lpstr>
      <vt:lpstr>Gender pensioen kloof onderschat, bij loonkloof juist overschatting</vt:lpstr>
      <vt:lpstr>Eventueel nog krantenkop inplakken van die ochtend</vt:lpstr>
      <vt:lpstr>PowerPoint-presentatie</vt:lpstr>
      <vt:lpstr>Ik heb meer zicht dan mijn partner op ....</vt:lpstr>
      <vt:lpstr>Vrouwen zeggen minder te weten over pensioen</vt:lpstr>
      <vt:lpstr>Objectieve kennis: minder grote verschillen</vt:lpstr>
      <vt:lpstr>PowerPoint-presentatie</vt:lpstr>
      <vt:lpstr>Oplossingsrichtingen</vt:lpstr>
      <vt:lpstr>Vragen aan jullie</vt:lpstr>
      <vt:lpstr>PowerPoint-presentatie</vt:lpstr>
      <vt:lpstr>Vraag aan jullie:  Is de pensioenadviseur in 2034 overbodig? </vt:lpstr>
      <vt:lpstr>Pensioenadvies: Online tool vs. adviseur</vt:lpstr>
      <vt:lpstr>Nudges in apps: Goed of slecht? </vt:lpstr>
      <vt:lpstr>Voorbeeld van defaultless default</vt:lpstr>
      <vt:lpstr>Activeren met negatieve of positieve emoties?</vt:lpstr>
      <vt:lpstr>Bonusmateriaal: nog meer technieken</vt:lpstr>
      <vt:lpstr>Nieuws vanuit sociale normen</vt:lpstr>
      <vt:lpstr>Nieuws vanuit sociale normen</vt:lpstr>
      <vt:lpstr>Nieuws vanuit sociale normen</vt:lpstr>
      <vt:lpstr>Eén veldexperiment, veel ideeën om (meer) te sparen  </vt:lpstr>
      <vt:lpstr>PowerPoint-presentatie</vt:lpstr>
      <vt:lpstr>Casus: Anna en Mark krijgen een kind</vt:lpstr>
      <vt:lpstr>Verschillende boodschappers, verschillende momenten, verschillende kanalen</vt:lpstr>
      <vt:lpstr>De opdracht </vt:lpstr>
      <vt:lpstr>PowerPoint-presentatie</vt:lpstr>
      <vt:lpstr>Nog meer inspiratie Podcastserie Netspar met wetenschappers en praktijk</vt:lpstr>
      <vt:lpstr>PowerPoint-presentatie</vt:lpstr>
      <vt:lpstr>PowerPoint-presentatie</vt:lpstr>
      <vt:lpstr>Pensioen en vertrouwen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Kunkel, D (Dörthe) (FM/Wig)</dc:creator>
  <cp:lastModifiedBy>Nijkamp, R (Rick) (FM/Wig)</cp:lastModifiedBy>
  <cp:revision>56</cp:revision>
  <dcterms:created xsi:type="dcterms:W3CDTF">2023-09-29T07:49:33Z</dcterms:created>
  <dcterms:modified xsi:type="dcterms:W3CDTF">2024-11-08T09:21:17Z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00fede-0e59-47ad-af95-4e63bbdb932d_Enabled">
    <vt:lpwstr>true</vt:lpwstr>
  </property>
  <property fmtid="{D5CDD505-2E9C-101B-9397-08002B2CF9AE}" pid="3" name="MSIP_Label_6800fede-0e59-47ad-af95-4e63bbdb932d_SetDate">
    <vt:lpwstr>2023-09-29T07:50:41Z</vt:lpwstr>
  </property>
  <property fmtid="{D5CDD505-2E9C-101B-9397-08002B2CF9AE}" pid="4" name="MSIP_Label_6800fede-0e59-47ad-af95-4e63bbdb932d_Method">
    <vt:lpwstr>Standard</vt:lpwstr>
  </property>
  <property fmtid="{D5CDD505-2E9C-101B-9397-08002B2CF9AE}" pid="5" name="MSIP_Label_6800fede-0e59-47ad-af95-4e63bbdb932d_Name">
    <vt:lpwstr>FIN-DGGT-Rijksoverheid</vt:lpwstr>
  </property>
  <property fmtid="{D5CDD505-2E9C-101B-9397-08002B2CF9AE}" pid="6" name="MSIP_Label_6800fede-0e59-47ad-af95-4e63bbdb932d_SiteId">
    <vt:lpwstr>84712536-f524-40a0-913b-5d25ba502732</vt:lpwstr>
  </property>
  <property fmtid="{D5CDD505-2E9C-101B-9397-08002B2CF9AE}" pid="7" name="MSIP_Label_6800fede-0e59-47ad-af95-4e63bbdb932d_ActionId">
    <vt:lpwstr>5b2d65db-b6f4-48e5-a711-6ec630189e34</vt:lpwstr>
  </property>
  <property fmtid="{D5CDD505-2E9C-101B-9397-08002B2CF9AE}" pid="8" name="MSIP_Label_6800fede-0e59-47ad-af95-4e63bbdb932d_ContentBits">
    <vt:lpwstr>0</vt:lpwstr>
  </property>
</Properties>
</file>