
<file path=[Content_Types].xml><?xml version="1.0" encoding="utf-8"?>
<Types xmlns="http://schemas.openxmlformats.org/package/2006/content-types">
  <Default Extension="jpeg" ContentType="image/jpeg"/>
  <Default Extension="jpg" ContentType="image/jpeg"/>
  <Default Extension="m4v" ContentType="vide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9" r:id="rId2"/>
    <p:sldMasterId id="2147483657" r:id="rId3"/>
    <p:sldMasterId id="2147483690" r:id="rId4"/>
  </p:sldMasterIdLst>
  <p:notesMasterIdLst>
    <p:notesMasterId r:id="rId36"/>
  </p:notesMasterIdLst>
  <p:handoutMasterIdLst>
    <p:handoutMasterId r:id="rId37"/>
  </p:handoutMasterIdLst>
  <p:sldIdLst>
    <p:sldId id="256" r:id="rId5"/>
    <p:sldId id="293" r:id="rId6"/>
    <p:sldId id="294" r:id="rId7"/>
    <p:sldId id="306" r:id="rId8"/>
    <p:sldId id="263" r:id="rId9"/>
    <p:sldId id="288" r:id="rId10"/>
    <p:sldId id="264" r:id="rId11"/>
    <p:sldId id="279" r:id="rId12"/>
    <p:sldId id="296" r:id="rId13"/>
    <p:sldId id="265" r:id="rId14"/>
    <p:sldId id="259" r:id="rId15"/>
    <p:sldId id="261" r:id="rId16"/>
    <p:sldId id="299" r:id="rId17"/>
    <p:sldId id="300" r:id="rId18"/>
    <p:sldId id="301" r:id="rId19"/>
    <p:sldId id="298" r:id="rId20"/>
    <p:sldId id="307" r:id="rId21"/>
    <p:sldId id="283" r:id="rId22"/>
    <p:sldId id="290" r:id="rId23"/>
    <p:sldId id="291" r:id="rId24"/>
    <p:sldId id="302" r:id="rId25"/>
    <p:sldId id="303" r:id="rId26"/>
    <p:sldId id="304" r:id="rId27"/>
    <p:sldId id="285" r:id="rId28"/>
    <p:sldId id="282" r:id="rId29"/>
    <p:sldId id="270" r:id="rId30"/>
    <p:sldId id="271" r:id="rId31"/>
    <p:sldId id="305" r:id="rId32"/>
    <p:sldId id="289" r:id="rId33"/>
    <p:sldId id="295" r:id="rId34"/>
    <p:sldId id="278" r:id="rId35"/>
  </p:sldIdLst>
  <p:sldSz cx="12192000" cy="6858000"/>
  <p:notesSz cx="6888163" cy="10018713"/>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752" userDrawn="1">
          <p15:clr>
            <a:srgbClr val="A4A3A4"/>
          </p15:clr>
        </p15:guide>
        <p15:guide id="4" orient="horz" pos="17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ke van Daal" initials="MvD" lastIdx="8" clrIdx="0">
    <p:extLst>
      <p:ext uri="{19B8F6BF-5375-455C-9EA6-DF929625EA0E}">
        <p15:presenceInfo xmlns:p15="http://schemas.microsoft.com/office/powerpoint/2012/main" userId="5980ad40d1efd243" providerId="Windows Live"/>
      </p:ext>
    </p:extLst>
  </p:cmAuthor>
  <p:cmAuthor id="2" name="Bosman, AJA (Arjan) (FM/Wig)" initials="BA((" lastIdx="8" clrIdx="1">
    <p:extLst>
      <p:ext uri="{19B8F6BF-5375-455C-9EA6-DF929625EA0E}">
        <p15:presenceInfo xmlns:p15="http://schemas.microsoft.com/office/powerpoint/2012/main" userId="Bosman, AJA (Arjan) (FM/Wig)" providerId="None"/>
      </p:ext>
    </p:extLst>
  </p:cmAuthor>
  <p:cmAuthor id="3" name="Arjan Bosman" initials="AB" lastIdx="7" clrIdx="2">
    <p:extLst>
      <p:ext uri="{19B8F6BF-5375-455C-9EA6-DF929625EA0E}">
        <p15:presenceInfo xmlns:p15="http://schemas.microsoft.com/office/powerpoint/2012/main" userId="Arjan Bos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1C76"/>
    <a:srgbClr val="28A532"/>
    <a:srgbClr val="C8005A"/>
    <a:srgbClr val="FEFA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23" autoAdjust="0"/>
    <p:restoredTop sz="93880"/>
  </p:normalViewPr>
  <p:slideViewPr>
    <p:cSldViewPr snapToGrid="0" snapToObjects="1">
      <p:cViewPr varScale="1">
        <p:scale>
          <a:sx n="80" d="100"/>
          <a:sy n="80" d="100"/>
        </p:scale>
        <p:origin x="1205" y="48"/>
      </p:cViewPr>
      <p:guideLst>
        <p:guide orient="horz" pos="2160"/>
        <p:guide pos="3840"/>
        <p:guide pos="2752"/>
        <p:guide orient="horz" pos="175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nl-NL"/>
          </a:p>
        </p:txBody>
      </p:sp>
      <p:sp>
        <p:nvSpPr>
          <p:cNvPr id="3" name="Tijdelijke aanduiding voor datum 2"/>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8DA89EEA-6F99-4BC2-ABCA-80227F9D926C}" type="datetimeFigureOut">
              <a:rPr lang="nl-NL" smtClean="0"/>
              <a:t>5-9-2024</a:t>
            </a:fld>
            <a:endParaRPr lang="nl-NL"/>
          </a:p>
        </p:txBody>
      </p:sp>
      <p:sp>
        <p:nvSpPr>
          <p:cNvPr id="4" name="Tijdelijke aanduiding voor voettekst 3"/>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endParaRPr lang="nl-NL"/>
          </a:p>
        </p:txBody>
      </p:sp>
      <p:sp>
        <p:nvSpPr>
          <p:cNvPr id="5" name="Tijdelijke aanduiding voor dianummer 4"/>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203C1392-F491-4849-9BFC-6661DFAAA35D}" type="slidenum">
              <a:rPr lang="nl-NL" smtClean="0"/>
              <a:t>‹nr.›</a:t>
            </a:fld>
            <a:endParaRPr lang="nl-NL"/>
          </a:p>
        </p:txBody>
      </p:sp>
    </p:spTree>
    <p:extLst>
      <p:ext uri="{BB962C8B-B14F-4D97-AF65-F5344CB8AC3E}">
        <p14:creationId xmlns:p14="http://schemas.microsoft.com/office/powerpoint/2010/main" val="2310668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4871" cy="500936"/>
          </a:xfrm>
          <a:prstGeom prst="rect">
            <a:avLst/>
          </a:prstGeom>
        </p:spPr>
        <p:txBody>
          <a:bodyPr vert="horz" lIns="96606" tIns="48303" rIns="96606" bIns="48303" rtlCol="0"/>
          <a:lstStyle>
            <a:lvl1pPr algn="l">
              <a:defRPr sz="1300"/>
            </a:lvl1pPr>
          </a:lstStyle>
          <a:p>
            <a:endParaRPr lang="nl-NL"/>
          </a:p>
        </p:txBody>
      </p:sp>
      <p:sp>
        <p:nvSpPr>
          <p:cNvPr id="3" name="Tijdelijke aanduiding voor datum 2"/>
          <p:cNvSpPr>
            <a:spLocks noGrp="1"/>
          </p:cNvSpPr>
          <p:nvPr>
            <p:ph type="dt" idx="1"/>
          </p:nvPr>
        </p:nvSpPr>
        <p:spPr>
          <a:xfrm>
            <a:off x="3901698" y="0"/>
            <a:ext cx="2984871" cy="500936"/>
          </a:xfrm>
          <a:prstGeom prst="rect">
            <a:avLst/>
          </a:prstGeom>
        </p:spPr>
        <p:txBody>
          <a:bodyPr vert="horz" lIns="96606" tIns="48303" rIns="96606" bIns="48303" rtlCol="0"/>
          <a:lstStyle>
            <a:lvl1pPr algn="r">
              <a:defRPr sz="1300"/>
            </a:lvl1pPr>
          </a:lstStyle>
          <a:p>
            <a:fld id="{68094947-0D5E-A948-8441-6BE3B2F601C2}" type="datetimeFigureOut">
              <a:rPr lang="nl-NL" smtClean="0"/>
              <a:pPr/>
              <a:t>5-9-2024</a:t>
            </a:fld>
            <a:endParaRPr lang="nl-NL"/>
          </a:p>
        </p:txBody>
      </p:sp>
      <p:sp>
        <p:nvSpPr>
          <p:cNvPr id="4" name="Tijdelijke aanduiding voor dia-afbeelding 3"/>
          <p:cNvSpPr>
            <a:spLocks noGrp="1" noRot="1" noChangeAspect="1"/>
          </p:cNvSpPr>
          <p:nvPr>
            <p:ph type="sldImg" idx="2"/>
          </p:nvPr>
        </p:nvSpPr>
        <p:spPr>
          <a:xfrm>
            <a:off x="104775" y="750888"/>
            <a:ext cx="6678613" cy="3757612"/>
          </a:xfrm>
          <a:prstGeom prst="rect">
            <a:avLst/>
          </a:prstGeom>
          <a:noFill/>
          <a:ln w="12700">
            <a:solidFill>
              <a:prstClr val="black"/>
            </a:solidFill>
          </a:ln>
        </p:spPr>
        <p:txBody>
          <a:bodyPr vert="horz" lIns="96606" tIns="48303" rIns="96606" bIns="48303" rtlCol="0" anchor="ctr"/>
          <a:lstStyle/>
          <a:p>
            <a:endParaRPr lang="nl-NL"/>
          </a:p>
        </p:txBody>
      </p:sp>
      <p:sp>
        <p:nvSpPr>
          <p:cNvPr id="5" name="Tijdelijke aanduiding voor notities 4"/>
          <p:cNvSpPr>
            <a:spLocks noGrp="1"/>
          </p:cNvSpPr>
          <p:nvPr>
            <p:ph type="body" sz="quarter" idx="3"/>
          </p:nvPr>
        </p:nvSpPr>
        <p:spPr>
          <a:xfrm>
            <a:off x="688817" y="4758889"/>
            <a:ext cx="5510530" cy="4508421"/>
          </a:xfrm>
          <a:prstGeom prst="rect">
            <a:avLst/>
          </a:prstGeom>
        </p:spPr>
        <p:txBody>
          <a:bodyPr vert="horz" lIns="96606" tIns="48303" rIns="96606" bIns="48303"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516038"/>
            <a:ext cx="2984871" cy="500936"/>
          </a:xfrm>
          <a:prstGeom prst="rect">
            <a:avLst/>
          </a:prstGeom>
        </p:spPr>
        <p:txBody>
          <a:bodyPr vert="horz" lIns="96606" tIns="48303" rIns="96606" bIns="48303"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3901698" y="9516038"/>
            <a:ext cx="2984871" cy="500936"/>
          </a:xfrm>
          <a:prstGeom prst="rect">
            <a:avLst/>
          </a:prstGeom>
        </p:spPr>
        <p:txBody>
          <a:bodyPr vert="horz" lIns="96606" tIns="48303" rIns="96606" bIns="48303" rtlCol="0" anchor="b"/>
          <a:lstStyle>
            <a:lvl1pPr algn="r">
              <a:defRPr sz="1300"/>
            </a:lvl1pPr>
          </a:lstStyle>
          <a:p>
            <a:fld id="{5339B923-F903-9B48-9EDC-69D0ADF5045C}" type="slidenum">
              <a:rPr lang="nl-NL" smtClean="0"/>
              <a:pPr/>
              <a:t>‹nr.›</a:t>
            </a:fld>
            <a:endParaRPr lang="nl-NL"/>
          </a:p>
        </p:txBody>
      </p:sp>
    </p:spTree>
    <p:extLst>
      <p:ext uri="{BB962C8B-B14F-4D97-AF65-F5344CB8AC3E}">
        <p14:creationId xmlns:p14="http://schemas.microsoft.com/office/powerpoint/2010/main" val="18106459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4775" y="750888"/>
            <a:ext cx="6678613" cy="3757612"/>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339B923-F903-9B48-9EDC-69D0ADF5045C}" type="slidenum">
              <a:rPr lang="nl-NL" smtClean="0"/>
              <a:pPr/>
              <a:t>2</a:t>
            </a:fld>
            <a:endParaRPr lang="nl-NL"/>
          </a:p>
        </p:txBody>
      </p:sp>
    </p:spTree>
    <p:extLst>
      <p:ext uri="{BB962C8B-B14F-4D97-AF65-F5344CB8AC3E}">
        <p14:creationId xmlns:p14="http://schemas.microsoft.com/office/powerpoint/2010/main" val="1810643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4775" y="750888"/>
            <a:ext cx="6678613" cy="3757612"/>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339B923-F903-9B48-9EDC-69D0ADF5045C}" type="slidenum">
              <a:rPr lang="nl-NL" smtClean="0"/>
              <a:pPr/>
              <a:t>11</a:t>
            </a:fld>
            <a:endParaRPr lang="nl-NL"/>
          </a:p>
        </p:txBody>
      </p:sp>
    </p:spTree>
    <p:extLst>
      <p:ext uri="{BB962C8B-B14F-4D97-AF65-F5344CB8AC3E}">
        <p14:creationId xmlns:p14="http://schemas.microsoft.com/office/powerpoint/2010/main" val="2776223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4775" y="750888"/>
            <a:ext cx="6678613" cy="3757612"/>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339B923-F903-9B48-9EDC-69D0ADF5045C}" type="slidenum">
              <a:rPr lang="nl-NL" smtClean="0"/>
              <a:pPr/>
              <a:t>14</a:t>
            </a:fld>
            <a:endParaRPr lang="nl-NL"/>
          </a:p>
        </p:txBody>
      </p:sp>
    </p:spTree>
    <p:extLst>
      <p:ext uri="{BB962C8B-B14F-4D97-AF65-F5344CB8AC3E}">
        <p14:creationId xmlns:p14="http://schemas.microsoft.com/office/powerpoint/2010/main" val="3994049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4775" y="750888"/>
            <a:ext cx="6678613" cy="3757612"/>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339B923-F903-9B48-9EDC-69D0ADF5045C}" type="slidenum">
              <a:rPr lang="nl-NL" smtClean="0"/>
              <a:pPr/>
              <a:t>15</a:t>
            </a:fld>
            <a:endParaRPr lang="nl-NL"/>
          </a:p>
        </p:txBody>
      </p:sp>
    </p:spTree>
    <p:extLst>
      <p:ext uri="{BB962C8B-B14F-4D97-AF65-F5344CB8AC3E}">
        <p14:creationId xmlns:p14="http://schemas.microsoft.com/office/powerpoint/2010/main" val="3994049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4775" y="750888"/>
            <a:ext cx="6678613" cy="3757612"/>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339B923-F903-9B48-9EDC-69D0ADF5045C}" type="slidenum">
              <a:rPr lang="nl-NL" smtClean="0"/>
              <a:pPr/>
              <a:t>16</a:t>
            </a:fld>
            <a:endParaRPr lang="nl-NL"/>
          </a:p>
        </p:txBody>
      </p:sp>
    </p:spTree>
    <p:extLst>
      <p:ext uri="{BB962C8B-B14F-4D97-AF65-F5344CB8AC3E}">
        <p14:creationId xmlns:p14="http://schemas.microsoft.com/office/powerpoint/2010/main" val="3994049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4775" y="750888"/>
            <a:ext cx="6678613" cy="3757612"/>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339B923-F903-9B48-9EDC-69D0ADF5045C}" type="slidenum">
              <a:rPr lang="nl-NL" smtClean="0"/>
              <a:pPr/>
              <a:t>22</a:t>
            </a:fld>
            <a:endParaRPr lang="nl-NL"/>
          </a:p>
        </p:txBody>
      </p:sp>
    </p:spTree>
    <p:extLst>
      <p:ext uri="{BB962C8B-B14F-4D97-AF65-F5344CB8AC3E}">
        <p14:creationId xmlns:p14="http://schemas.microsoft.com/office/powerpoint/2010/main" val="1005762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0" hasCustomPrompt="1"/>
          </p:nvPr>
        </p:nvSpPr>
        <p:spPr>
          <a:xfrm>
            <a:off x="8761986" y="4857658"/>
            <a:ext cx="2629252" cy="994620"/>
          </a:xfrm>
          <a:prstGeom prst="rect">
            <a:avLst/>
          </a:prstGeom>
        </p:spPr>
        <p:txBody>
          <a:bodyPr vert="horz"/>
          <a:lstStyle>
            <a:lvl1pPr marL="0" indent="0" algn="ctr">
              <a:buNone/>
              <a:defRPr sz="1200">
                <a:solidFill>
                  <a:srgbClr val="28A532"/>
                </a:solidFill>
              </a:defRPr>
            </a:lvl1pPr>
          </a:lstStyle>
          <a:p>
            <a:r>
              <a:rPr lang="nl-NL" dirty="0"/>
              <a:t>[ plaats hier uw logo ]</a:t>
            </a:r>
          </a:p>
        </p:txBody>
      </p:sp>
      <p:sp>
        <p:nvSpPr>
          <p:cNvPr id="4" name="Rechthoek 3">
            <a:extLst>
              <a:ext uri="{FF2B5EF4-FFF2-40B4-BE49-F238E27FC236}">
                <a16:creationId xmlns:a16="http://schemas.microsoft.com/office/drawing/2014/main" id="{CEB6161D-E79D-4A6A-84AE-E9D0EBD76B48}"/>
              </a:ext>
            </a:extLst>
          </p:cNvPr>
          <p:cNvSpPr/>
          <p:nvPr userDrawn="1"/>
        </p:nvSpPr>
        <p:spPr>
          <a:xfrm>
            <a:off x="-1" y="6498000"/>
            <a:ext cx="12191999" cy="360000"/>
          </a:xfrm>
          <a:prstGeom prst="rect">
            <a:avLst/>
          </a:prstGeom>
          <a:solidFill>
            <a:srgbClr val="641C76"/>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spTree>
    <p:extLst>
      <p:ext uri="{BB962C8B-B14F-4D97-AF65-F5344CB8AC3E}">
        <p14:creationId xmlns:p14="http://schemas.microsoft.com/office/powerpoint/2010/main" val="204677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3" name="Afbeelding 2" descr="wijzeringeldzaken.png">
            <a:extLst>
              <a:ext uri="{FF2B5EF4-FFF2-40B4-BE49-F238E27FC236}">
                <a16:creationId xmlns:a16="http://schemas.microsoft.com/office/drawing/2014/main" id="{03828D7B-CB12-5848-A234-532768F98D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spTree>
    <p:extLst>
      <p:ext uri="{BB962C8B-B14F-4D97-AF65-F5344CB8AC3E}">
        <p14:creationId xmlns:p14="http://schemas.microsoft.com/office/powerpoint/2010/main" val="2605259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852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465489-B787-4567-9EE5-D75A40C855F2}"/>
              </a:ext>
            </a:extLst>
          </p:cNvPr>
          <p:cNvSpPr>
            <a:spLocks noGrp="1"/>
          </p:cNvSpPr>
          <p:nvPr>
            <p:ph type="title"/>
          </p:nvPr>
        </p:nvSpPr>
        <p:spPr>
          <a:xfrm>
            <a:off x="840317" y="365126"/>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5B29C2A-0A6E-4F3B-929F-655999634FCB}"/>
              </a:ext>
            </a:extLst>
          </p:cNvPr>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EDCE724-4E92-4AAD-843D-8BFAEFA3BA78}"/>
              </a:ext>
            </a:extLst>
          </p:cNvPr>
          <p:cNvSpPr>
            <a:spLocks noGrp="1"/>
          </p:cNvSpPr>
          <p:nvPr>
            <p:ph sz="half" idx="2"/>
          </p:nvPr>
        </p:nvSpPr>
        <p:spPr>
          <a:xfrm>
            <a:off x="840318" y="2505075"/>
            <a:ext cx="5158316"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3A20A94-438F-4E54-9882-3542C6D028D8}"/>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F752842-D963-4E1E-B7D5-DBF1AF7F9932}"/>
              </a:ext>
            </a:extLst>
          </p:cNvPr>
          <p:cNvSpPr>
            <a:spLocks noGrp="1"/>
          </p:cNvSpPr>
          <p:nvPr>
            <p:ph sz="quarter" idx="4"/>
          </p:nvPr>
        </p:nvSpPr>
        <p:spPr>
          <a:xfrm>
            <a:off x="6172200" y="2505075"/>
            <a:ext cx="5183717"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FBAF8B5-A8AE-46FF-8092-22FDFEA047B1}"/>
              </a:ext>
            </a:extLst>
          </p:cNvPr>
          <p:cNvSpPr>
            <a:spLocks noGrp="1"/>
          </p:cNvSpPr>
          <p:nvPr>
            <p:ph type="dt" sz="half" idx="10"/>
          </p:nvPr>
        </p:nvSpPr>
        <p:spPr>
          <a:xfrm>
            <a:off x="838200" y="6356351"/>
            <a:ext cx="2743200" cy="365125"/>
          </a:xfrm>
          <a:prstGeom prst="rect">
            <a:avLst/>
          </a:prstGeom>
        </p:spPr>
        <p:txBody>
          <a:bodyPr/>
          <a:lstStyle/>
          <a:p>
            <a:fld id="{FDF9F4F5-328A-40C8-B61C-3C887FE8DDC6}" type="datetimeFigureOut">
              <a:rPr lang="nl-NL" smtClean="0"/>
              <a:t>5-9-2024</a:t>
            </a:fld>
            <a:endParaRPr lang="nl-NL"/>
          </a:p>
        </p:txBody>
      </p:sp>
      <p:sp>
        <p:nvSpPr>
          <p:cNvPr id="8" name="Tijdelijke aanduiding voor voettekst 7">
            <a:extLst>
              <a:ext uri="{FF2B5EF4-FFF2-40B4-BE49-F238E27FC236}">
                <a16:creationId xmlns:a16="http://schemas.microsoft.com/office/drawing/2014/main" id="{182E8614-FB28-47B9-9901-DEAA61DE62B5}"/>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BD862AD3-3EFC-403D-9887-F6848C3D5E58}"/>
              </a:ext>
            </a:extLst>
          </p:cNvPr>
          <p:cNvSpPr>
            <a:spLocks noGrp="1"/>
          </p:cNvSpPr>
          <p:nvPr>
            <p:ph type="sldNum" sz="quarter" idx="12"/>
          </p:nvPr>
        </p:nvSpPr>
        <p:spPr>
          <a:xfrm>
            <a:off x="8610600" y="6356351"/>
            <a:ext cx="2743200" cy="365125"/>
          </a:xfrm>
          <a:prstGeom prst="rect">
            <a:avLst/>
          </a:prstGeom>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3613501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5DEE20-9F53-4F26-8EB6-C8BC536D54F0}"/>
              </a:ext>
            </a:extLst>
          </p:cNvPr>
          <p:cNvSpPr>
            <a:spLocks noGrp="1"/>
          </p:cNvSpPr>
          <p:nvPr>
            <p:ph type="title"/>
          </p:nvPr>
        </p:nvSpPr>
        <p:spPr>
          <a:xfrm>
            <a:off x="838200" y="365126"/>
            <a:ext cx="10515600" cy="1325563"/>
          </a:xfrm>
          <a:prstGeom prst="rect">
            <a:avLst/>
          </a:prstGeom>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5E2C819-F5F0-4A42-8972-AF578224FD67}"/>
              </a:ext>
            </a:extLst>
          </p:cNvPr>
          <p:cNvSpPr>
            <a:spLocks noGrp="1"/>
          </p:cNvSpPr>
          <p:nvPr>
            <p:ph type="dt" sz="half" idx="10"/>
          </p:nvPr>
        </p:nvSpPr>
        <p:spPr>
          <a:xfrm>
            <a:off x="838200" y="6356351"/>
            <a:ext cx="2743200" cy="365125"/>
          </a:xfrm>
          <a:prstGeom prst="rect">
            <a:avLst/>
          </a:prstGeom>
        </p:spPr>
        <p:txBody>
          <a:bodyPr/>
          <a:lstStyle/>
          <a:p>
            <a:fld id="{FDF9F4F5-328A-40C8-B61C-3C887FE8DDC6}" type="datetimeFigureOut">
              <a:rPr lang="nl-NL" smtClean="0"/>
              <a:t>5-9-2024</a:t>
            </a:fld>
            <a:endParaRPr lang="nl-NL"/>
          </a:p>
        </p:txBody>
      </p:sp>
      <p:sp>
        <p:nvSpPr>
          <p:cNvPr id="4" name="Tijdelijke aanduiding voor voettekst 3">
            <a:extLst>
              <a:ext uri="{FF2B5EF4-FFF2-40B4-BE49-F238E27FC236}">
                <a16:creationId xmlns:a16="http://schemas.microsoft.com/office/drawing/2014/main" id="{054078F0-2882-49AA-AEE2-E174FFF12785}"/>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1B79C623-41DC-43D3-8A47-99DDEC27F6E1}"/>
              </a:ext>
            </a:extLst>
          </p:cNvPr>
          <p:cNvSpPr>
            <a:spLocks noGrp="1"/>
          </p:cNvSpPr>
          <p:nvPr>
            <p:ph type="sldNum" sz="quarter" idx="12"/>
          </p:nvPr>
        </p:nvSpPr>
        <p:spPr>
          <a:xfrm>
            <a:off x="8610600" y="6356351"/>
            <a:ext cx="2743200" cy="365125"/>
          </a:xfrm>
          <a:prstGeom prst="rect">
            <a:avLst/>
          </a:prstGeom>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1608513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CF920DD-E103-4915-8B98-7C16D98A4237}"/>
              </a:ext>
            </a:extLst>
          </p:cNvPr>
          <p:cNvSpPr>
            <a:spLocks noGrp="1"/>
          </p:cNvSpPr>
          <p:nvPr>
            <p:ph type="dt" sz="half" idx="10"/>
          </p:nvPr>
        </p:nvSpPr>
        <p:spPr>
          <a:xfrm>
            <a:off x="838200" y="6356351"/>
            <a:ext cx="2743200" cy="365125"/>
          </a:xfrm>
          <a:prstGeom prst="rect">
            <a:avLst/>
          </a:prstGeom>
        </p:spPr>
        <p:txBody>
          <a:bodyPr/>
          <a:lstStyle/>
          <a:p>
            <a:fld id="{FDF9F4F5-328A-40C8-B61C-3C887FE8DDC6}" type="datetimeFigureOut">
              <a:rPr lang="nl-NL" smtClean="0"/>
              <a:t>5-9-2024</a:t>
            </a:fld>
            <a:endParaRPr lang="nl-NL"/>
          </a:p>
        </p:txBody>
      </p:sp>
      <p:sp>
        <p:nvSpPr>
          <p:cNvPr id="3" name="Tijdelijke aanduiding voor voettekst 2">
            <a:extLst>
              <a:ext uri="{FF2B5EF4-FFF2-40B4-BE49-F238E27FC236}">
                <a16:creationId xmlns:a16="http://schemas.microsoft.com/office/drawing/2014/main" id="{34603B95-A679-4F51-9612-E2282B9397C4}"/>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4" name="Tijdelijke aanduiding voor dianummer 3">
            <a:extLst>
              <a:ext uri="{FF2B5EF4-FFF2-40B4-BE49-F238E27FC236}">
                <a16:creationId xmlns:a16="http://schemas.microsoft.com/office/drawing/2014/main" id="{A7B1F237-716E-4795-AC0C-24407CA555EC}"/>
              </a:ext>
            </a:extLst>
          </p:cNvPr>
          <p:cNvSpPr>
            <a:spLocks noGrp="1"/>
          </p:cNvSpPr>
          <p:nvPr>
            <p:ph type="sldNum" sz="quarter" idx="12"/>
          </p:nvPr>
        </p:nvSpPr>
        <p:spPr>
          <a:xfrm>
            <a:off x="8610600" y="6356351"/>
            <a:ext cx="2743200" cy="365125"/>
          </a:xfrm>
          <a:prstGeom prst="rect">
            <a:avLst/>
          </a:prstGeom>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1807976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E830A1-A18A-48FC-92E5-0CA2A9A775F3}"/>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32A666F-A973-41A0-BA7A-DC1724ABA33B}"/>
              </a:ext>
            </a:extLst>
          </p:cNvPr>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45C5480-6D5C-4237-A9A4-63069A1EB3D6}"/>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3DBFD2D-409A-4D73-9166-777550C34D2F}"/>
              </a:ext>
            </a:extLst>
          </p:cNvPr>
          <p:cNvSpPr>
            <a:spLocks noGrp="1"/>
          </p:cNvSpPr>
          <p:nvPr>
            <p:ph type="dt" sz="half" idx="10"/>
          </p:nvPr>
        </p:nvSpPr>
        <p:spPr>
          <a:xfrm>
            <a:off x="838200" y="6356351"/>
            <a:ext cx="2743200" cy="365125"/>
          </a:xfrm>
          <a:prstGeom prst="rect">
            <a:avLst/>
          </a:prstGeom>
        </p:spPr>
        <p:txBody>
          <a:bodyPr/>
          <a:lstStyle/>
          <a:p>
            <a:fld id="{FDF9F4F5-328A-40C8-B61C-3C887FE8DDC6}" type="datetimeFigureOut">
              <a:rPr lang="nl-NL" smtClean="0"/>
              <a:t>5-9-2024</a:t>
            </a:fld>
            <a:endParaRPr lang="nl-NL"/>
          </a:p>
        </p:txBody>
      </p:sp>
      <p:sp>
        <p:nvSpPr>
          <p:cNvPr id="6" name="Tijdelijke aanduiding voor voettekst 5">
            <a:extLst>
              <a:ext uri="{FF2B5EF4-FFF2-40B4-BE49-F238E27FC236}">
                <a16:creationId xmlns:a16="http://schemas.microsoft.com/office/drawing/2014/main" id="{82021B06-6F97-4C5B-AC6E-7529BF9190B2}"/>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9422E97C-1C22-40B1-87B4-3898CE92B440}"/>
              </a:ext>
            </a:extLst>
          </p:cNvPr>
          <p:cNvSpPr>
            <a:spLocks noGrp="1"/>
          </p:cNvSpPr>
          <p:nvPr>
            <p:ph type="sldNum" sz="quarter" idx="12"/>
          </p:nvPr>
        </p:nvSpPr>
        <p:spPr>
          <a:xfrm>
            <a:off x="8610600" y="6356351"/>
            <a:ext cx="2743200" cy="365125"/>
          </a:xfrm>
          <a:prstGeom prst="rect">
            <a:avLst/>
          </a:prstGeom>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4230549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7B3D28-8DCF-485A-9CB8-D4F371910194}"/>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E56BF34-4158-41C4-BE70-822820D6FD6B}"/>
              </a:ext>
            </a:extLst>
          </p:cNvPr>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D717234-81CD-45BA-B918-8C7938E58177}"/>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8073D33-2951-4919-A258-9E051DD9871E}"/>
              </a:ext>
            </a:extLst>
          </p:cNvPr>
          <p:cNvSpPr>
            <a:spLocks noGrp="1"/>
          </p:cNvSpPr>
          <p:nvPr>
            <p:ph type="dt" sz="half" idx="10"/>
          </p:nvPr>
        </p:nvSpPr>
        <p:spPr>
          <a:xfrm>
            <a:off x="838200" y="6356351"/>
            <a:ext cx="2743200" cy="365125"/>
          </a:xfrm>
          <a:prstGeom prst="rect">
            <a:avLst/>
          </a:prstGeom>
        </p:spPr>
        <p:txBody>
          <a:bodyPr/>
          <a:lstStyle/>
          <a:p>
            <a:fld id="{FDF9F4F5-328A-40C8-B61C-3C887FE8DDC6}" type="datetimeFigureOut">
              <a:rPr lang="nl-NL" smtClean="0"/>
              <a:t>5-9-2024</a:t>
            </a:fld>
            <a:endParaRPr lang="nl-NL"/>
          </a:p>
        </p:txBody>
      </p:sp>
      <p:sp>
        <p:nvSpPr>
          <p:cNvPr id="6" name="Tijdelijke aanduiding voor voettekst 5">
            <a:extLst>
              <a:ext uri="{FF2B5EF4-FFF2-40B4-BE49-F238E27FC236}">
                <a16:creationId xmlns:a16="http://schemas.microsoft.com/office/drawing/2014/main" id="{E8EEFCF1-629A-4D1C-854C-607F0A7F9FCF}"/>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69EFDF5D-712A-47E7-92C8-E527BBD5306D}"/>
              </a:ext>
            </a:extLst>
          </p:cNvPr>
          <p:cNvSpPr>
            <a:spLocks noGrp="1"/>
          </p:cNvSpPr>
          <p:nvPr>
            <p:ph type="sldNum" sz="quarter" idx="12"/>
          </p:nvPr>
        </p:nvSpPr>
        <p:spPr>
          <a:xfrm>
            <a:off x="8610600" y="6356351"/>
            <a:ext cx="2743200" cy="365125"/>
          </a:xfrm>
          <a:prstGeom prst="rect">
            <a:avLst/>
          </a:prstGeom>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2491430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AED670-B02B-49FA-85D8-309E8E2EA8A6}"/>
              </a:ext>
            </a:extLst>
          </p:cNvPr>
          <p:cNvSpPr>
            <a:spLocks noGrp="1"/>
          </p:cNvSpPr>
          <p:nvPr>
            <p:ph type="title"/>
          </p:nvPr>
        </p:nvSpPr>
        <p:spPr>
          <a:xfrm>
            <a:off x="838200" y="365126"/>
            <a:ext cx="10515600" cy="1325563"/>
          </a:xfrm>
          <a:prstGeom prst="rect">
            <a:avLst/>
          </a:prstGeom>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AB721AA-5FAE-40C1-B44B-25899A238350}"/>
              </a:ext>
            </a:extLst>
          </p:cNvPr>
          <p:cNvSpPr>
            <a:spLocks noGrp="1"/>
          </p:cNvSpPr>
          <p:nvPr>
            <p:ph type="body" orient="vert" idx="1"/>
          </p:nvPr>
        </p:nvSpPr>
        <p:spPr>
          <a:xfrm>
            <a:off x="838200" y="1825625"/>
            <a:ext cx="10515600" cy="43513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04CC02F-5811-462A-93A5-5672063D7FB3}"/>
              </a:ext>
            </a:extLst>
          </p:cNvPr>
          <p:cNvSpPr>
            <a:spLocks noGrp="1"/>
          </p:cNvSpPr>
          <p:nvPr>
            <p:ph type="dt" sz="half" idx="10"/>
          </p:nvPr>
        </p:nvSpPr>
        <p:spPr>
          <a:xfrm>
            <a:off x="838200" y="6356351"/>
            <a:ext cx="2743200" cy="365125"/>
          </a:xfrm>
          <a:prstGeom prst="rect">
            <a:avLst/>
          </a:prstGeom>
        </p:spPr>
        <p:txBody>
          <a:bodyPr/>
          <a:lstStyle/>
          <a:p>
            <a:fld id="{FDF9F4F5-328A-40C8-B61C-3C887FE8DDC6}" type="datetimeFigureOut">
              <a:rPr lang="nl-NL" smtClean="0"/>
              <a:t>5-9-2024</a:t>
            </a:fld>
            <a:endParaRPr lang="nl-NL"/>
          </a:p>
        </p:txBody>
      </p:sp>
      <p:sp>
        <p:nvSpPr>
          <p:cNvPr id="5" name="Tijdelijke aanduiding voor voettekst 4">
            <a:extLst>
              <a:ext uri="{FF2B5EF4-FFF2-40B4-BE49-F238E27FC236}">
                <a16:creationId xmlns:a16="http://schemas.microsoft.com/office/drawing/2014/main" id="{B228948B-4BB8-4679-9256-3C6D93EE3BF5}"/>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90CDBE6A-7601-4055-9C04-B4DB88A1E537}"/>
              </a:ext>
            </a:extLst>
          </p:cNvPr>
          <p:cNvSpPr>
            <a:spLocks noGrp="1"/>
          </p:cNvSpPr>
          <p:nvPr>
            <p:ph type="sldNum" sz="quarter" idx="12"/>
          </p:nvPr>
        </p:nvSpPr>
        <p:spPr>
          <a:xfrm>
            <a:off x="8610600" y="6356351"/>
            <a:ext cx="2743200" cy="365125"/>
          </a:xfrm>
          <a:prstGeom prst="rect">
            <a:avLst/>
          </a:prstGeom>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2214215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AAF2729-BEE4-4F3A-9F15-9AB139F87FA4}"/>
              </a:ext>
            </a:extLst>
          </p:cNvPr>
          <p:cNvSpPr>
            <a:spLocks noGrp="1"/>
          </p:cNvSpPr>
          <p:nvPr>
            <p:ph type="title" orient="vert"/>
          </p:nvPr>
        </p:nvSpPr>
        <p:spPr>
          <a:xfrm>
            <a:off x="8724901" y="365125"/>
            <a:ext cx="2628900" cy="5811838"/>
          </a:xfrm>
          <a:prstGeom prst="rect">
            <a:avLst/>
          </a:prstGeo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CDA5309-E3EC-4995-B30D-7870FCAE5EA3}"/>
              </a:ext>
            </a:extLst>
          </p:cNvPr>
          <p:cNvSpPr>
            <a:spLocks noGrp="1"/>
          </p:cNvSpPr>
          <p:nvPr>
            <p:ph type="body" orient="vert" idx="1"/>
          </p:nvPr>
        </p:nvSpPr>
        <p:spPr>
          <a:xfrm>
            <a:off x="838201" y="365125"/>
            <a:ext cx="7683500" cy="58118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0AB9DEA-C332-411B-BBFC-8C93C919D72F}"/>
              </a:ext>
            </a:extLst>
          </p:cNvPr>
          <p:cNvSpPr>
            <a:spLocks noGrp="1"/>
          </p:cNvSpPr>
          <p:nvPr>
            <p:ph type="dt" sz="half" idx="10"/>
          </p:nvPr>
        </p:nvSpPr>
        <p:spPr>
          <a:xfrm>
            <a:off x="838200" y="6356351"/>
            <a:ext cx="2743200" cy="365125"/>
          </a:xfrm>
          <a:prstGeom prst="rect">
            <a:avLst/>
          </a:prstGeom>
        </p:spPr>
        <p:txBody>
          <a:bodyPr/>
          <a:lstStyle/>
          <a:p>
            <a:fld id="{FDF9F4F5-328A-40C8-B61C-3C887FE8DDC6}" type="datetimeFigureOut">
              <a:rPr lang="nl-NL" smtClean="0"/>
              <a:t>5-9-2024</a:t>
            </a:fld>
            <a:endParaRPr lang="nl-NL"/>
          </a:p>
        </p:txBody>
      </p:sp>
      <p:sp>
        <p:nvSpPr>
          <p:cNvPr id="5" name="Tijdelijke aanduiding voor voettekst 4">
            <a:extLst>
              <a:ext uri="{FF2B5EF4-FFF2-40B4-BE49-F238E27FC236}">
                <a16:creationId xmlns:a16="http://schemas.microsoft.com/office/drawing/2014/main" id="{AE7F6AAF-186B-421D-92D5-8C08EFFA6DA1}"/>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9C11AFEC-0289-444B-BF8C-D1C476DB0FB6}"/>
              </a:ext>
            </a:extLst>
          </p:cNvPr>
          <p:cNvSpPr>
            <a:spLocks noGrp="1"/>
          </p:cNvSpPr>
          <p:nvPr>
            <p:ph type="sldNum" sz="quarter" idx="12"/>
          </p:nvPr>
        </p:nvSpPr>
        <p:spPr>
          <a:xfrm>
            <a:off x="8610600" y="6356351"/>
            <a:ext cx="2743200" cy="365125"/>
          </a:xfrm>
          <a:prstGeom prst="rect">
            <a:avLst/>
          </a:prstGeom>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2534996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533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oven zonder URL">
    <p:spTree>
      <p:nvGrpSpPr>
        <p:cNvPr id="1" name=""/>
        <p:cNvGrpSpPr/>
        <p:nvPr/>
      </p:nvGrpSpPr>
      <p:grpSpPr>
        <a:xfrm>
          <a:off x="0" y="0"/>
          <a:ext cx="0" cy="0"/>
          <a:chOff x="0" y="0"/>
          <a:chExt cx="0" cy="0"/>
        </a:xfrm>
      </p:grpSpPr>
      <p:sp>
        <p:nvSpPr>
          <p:cNvPr id="4" name="Rechthoek 3"/>
          <p:cNvSpPr/>
          <p:nvPr userDrawn="1"/>
        </p:nvSpPr>
        <p:spPr>
          <a:xfrm>
            <a:off x="9364133" y="6210300"/>
            <a:ext cx="2624667" cy="647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solidFill>
                <a:schemeClr val="bg1"/>
              </a:solidFill>
            </a:endParaRPr>
          </a:p>
        </p:txBody>
      </p:sp>
      <p:pic>
        <p:nvPicPr>
          <p:cNvPr id="5" name="Afbeelding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jdelijke aanduiding voor afbeelding 2"/>
          <p:cNvSpPr>
            <a:spLocks noGrp="1"/>
          </p:cNvSpPr>
          <p:nvPr>
            <p:ph type="pic" sz="quarter" idx="10" hasCustomPrompt="1"/>
          </p:nvPr>
        </p:nvSpPr>
        <p:spPr>
          <a:xfrm>
            <a:off x="9748449" y="453266"/>
            <a:ext cx="2114551" cy="958741"/>
          </a:xfrm>
          <a:prstGeom prst="rect">
            <a:avLst/>
          </a:prstGeom>
        </p:spPr>
        <p:txBody>
          <a:bodyPr vert="horz"/>
          <a:lstStyle>
            <a:lvl1pPr marL="0" indent="0" algn="ctr">
              <a:buNone/>
              <a:defRPr sz="1200" baseline="0">
                <a:solidFill>
                  <a:srgbClr val="28A532"/>
                </a:solidFill>
              </a:defRPr>
            </a:lvl1pPr>
          </a:lstStyle>
          <a:p>
            <a:r>
              <a:rPr lang="nl-NL" dirty="0"/>
              <a:t>[ plaats hier uw logo ]</a:t>
            </a:r>
          </a:p>
        </p:txBody>
      </p:sp>
    </p:spTree>
    <p:extLst>
      <p:ext uri="{BB962C8B-B14F-4D97-AF65-F5344CB8AC3E}">
        <p14:creationId xmlns:p14="http://schemas.microsoft.com/office/powerpoint/2010/main" val="2576734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oven zonder URL">
    <p:spTree>
      <p:nvGrpSpPr>
        <p:cNvPr id="1" name=""/>
        <p:cNvGrpSpPr/>
        <p:nvPr/>
      </p:nvGrpSpPr>
      <p:grpSpPr>
        <a:xfrm>
          <a:off x="0" y="0"/>
          <a:ext cx="0" cy="0"/>
          <a:chOff x="0" y="0"/>
          <a:chExt cx="0" cy="0"/>
        </a:xfrm>
      </p:grpSpPr>
      <p:sp>
        <p:nvSpPr>
          <p:cNvPr id="8" name="Rechthoek 7"/>
          <p:cNvSpPr/>
          <p:nvPr userDrawn="1"/>
        </p:nvSpPr>
        <p:spPr>
          <a:xfrm>
            <a:off x="9364133" y="6210300"/>
            <a:ext cx="2624667" cy="647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solidFill>
                <a:schemeClr val="bg1"/>
              </a:solidFill>
            </a:endParaRPr>
          </a:p>
        </p:txBody>
      </p:sp>
      <p:pic>
        <p:nvPicPr>
          <p:cNvPr id="9"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jdelijke aanduiding voor afbeelding 2"/>
          <p:cNvSpPr>
            <a:spLocks noGrp="1"/>
          </p:cNvSpPr>
          <p:nvPr>
            <p:ph type="pic" sz="quarter" idx="10" hasCustomPrompt="1"/>
          </p:nvPr>
        </p:nvSpPr>
        <p:spPr>
          <a:xfrm>
            <a:off x="9748449" y="453266"/>
            <a:ext cx="2114551" cy="958741"/>
          </a:xfrm>
          <a:prstGeom prst="rect">
            <a:avLst/>
          </a:prstGeom>
        </p:spPr>
        <p:txBody>
          <a:bodyPr vert="horz"/>
          <a:lstStyle>
            <a:lvl1pPr marL="0" indent="0" algn="ctr">
              <a:buNone/>
              <a:defRPr sz="1200" baseline="0">
                <a:solidFill>
                  <a:srgbClr val="28A532"/>
                </a:solidFill>
              </a:defRPr>
            </a:lvl1pPr>
          </a:lstStyle>
          <a:p>
            <a:r>
              <a:rPr lang="nl-NL" dirty="0"/>
              <a:t>[ plaats hier uw logo ]</a:t>
            </a:r>
          </a:p>
        </p:txBody>
      </p:sp>
    </p:spTree>
    <p:extLst>
      <p:ext uri="{BB962C8B-B14F-4D97-AF65-F5344CB8AC3E}">
        <p14:creationId xmlns:p14="http://schemas.microsoft.com/office/powerpoint/2010/main" val="2618638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oven">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descr="wijzeringeldzaken.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77401" y="6502400"/>
            <a:ext cx="2113561" cy="176808"/>
          </a:xfrm>
          <a:prstGeom prst="rect">
            <a:avLst/>
          </a:prstGeom>
        </p:spPr>
      </p:pic>
      <p:sp>
        <p:nvSpPr>
          <p:cNvPr id="9" name="Tijdelijke aanduiding voor afbeelding 2"/>
          <p:cNvSpPr>
            <a:spLocks noGrp="1"/>
          </p:cNvSpPr>
          <p:nvPr>
            <p:ph type="pic" sz="quarter" idx="10" hasCustomPrompt="1"/>
          </p:nvPr>
        </p:nvSpPr>
        <p:spPr>
          <a:xfrm>
            <a:off x="9748449" y="453266"/>
            <a:ext cx="2114551" cy="958741"/>
          </a:xfrm>
          <a:prstGeom prst="rect">
            <a:avLst/>
          </a:prstGeom>
        </p:spPr>
        <p:txBody>
          <a:bodyPr vert="horz"/>
          <a:lstStyle>
            <a:lvl1pPr marL="0" indent="0" algn="ctr">
              <a:buNone/>
              <a:defRPr sz="1200" baseline="0">
                <a:solidFill>
                  <a:srgbClr val="28A532"/>
                </a:solidFill>
              </a:defRPr>
            </a:lvl1pPr>
          </a:lstStyle>
          <a:p>
            <a:r>
              <a:rPr lang="nl-NL" dirty="0"/>
              <a:t>[ plaats hier uw logo ]</a:t>
            </a:r>
          </a:p>
        </p:txBody>
      </p:sp>
    </p:spTree>
    <p:extLst>
      <p:ext uri="{BB962C8B-B14F-4D97-AF65-F5344CB8AC3E}">
        <p14:creationId xmlns:p14="http://schemas.microsoft.com/office/powerpoint/2010/main" val="3983672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ubtitel">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Afbeelding 4" descr="wijzeringeldzaken.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77401" y="6502400"/>
            <a:ext cx="2113561" cy="176808"/>
          </a:xfrm>
          <a:prstGeom prst="rect">
            <a:avLst/>
          </a:prstGeom>
        </p:spPr>
      </p:pic>
      <p:sp>
        <p:nvSpPr>
          <p:cNvPr id="6" name="Tijdelijke aanduiding voor afbeelding 2"/>
          <p:cNvSpPr>
            <a:spLocks noGrp="1"/>
          </p:cNvSpPr>
          <p:nvPr>
            <p:ph type="pic" sz="quarter" idx="10" hasCustomPrompt="1"/>
          </p:nvPr>
        </p:nvSpPr>
        <p:spPr>
          <a:xfrm>
            <a:off x="9748449" y="453266"/>
            <a:ext cx="2114551" cy="958741"/>
          </a:xfrm>
          <a:prstGeom prst="rect">
            <a:avLst/>
          </a:prstGeom>
        </p:spPr>
        <p:txBody>
          <a:bodyPr vert="horz"/>
          <a:lstStyle>
            <a:lvl1pPr marL="0" indent="0" algn="ctr">
              <a:buNone/>
              <a:defRPr sz="1200" baseline="0">
                <a:solidFill>
                  <a:srgbClr val="28A532"/>
                </a:solidFill>
              </a:defRPr>
            </a:lvl1pPr>
          </a:lstStyle>
          <a:p>
            <a:r>
              <a:rPr lang="nl-NL" dirty="0"/>
              <a:t>[ plaats hier uw logo ]</a:t>
            </a:r>
          </a:p>
        </p:txBody>
      </p:sp>
    </p:spTree>
    <p:extLst>
      <p:ext uri="{BB962C8B-B14F-4D97-AF65-F5344CB8AC3E}">
        <p14:creationId xmlns:p14="http://schemas.microsoft.com/office/powerpoint/2010/main" val="3703306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467FDB-1E13-4BF7-81A4-D3288A710CF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5D582B6-664E-4C49-8EDF-168AC11276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444CCFB-E893-4B2E-875D-C567ADD375E0}"/>
              </a:ext>
            </a:extLst>
          </p:cNvPr>
          <p:cNvSpPr>
            <a:spLocks noGrp="1"/>
          </p:cNvSpPr>
          <p:nvPr>
            <p:ph type="dt" sz="half" idx="10"/>
          </p:nvPr>
        </p:nvSpPr>
        <p:spPr>
          <a:xfrm>
            <a:off x="838200" y="6356351"/>
            <a:ext cx="2743200" cy="365125"/>
          </a:xfrm>
          <a:prstGeom prst="rect">
            <a:avLst/>
          </a:prstGeom>
        </p:spPr>
        <p:txBody>
          <a:bodyPr/>
          <a:lstStyle/>
          <a:p>
            <a:fld id="{CCD390D1-D8B4-47BF-9990-69FF113AF145}" type="datetimeFigureOut">
              <a:rPr lang="nl-NL" smtClean="0"/>
              <a:t>5-9-2024</a:t>
            </a:fld>
            <a:endParaRPr lang="nl-NL"/>
          </a:p>
        </p:txBody>
      </p:sp>
      <p:sp>
        <p:nvSpPr>
          <p:cNvPr id="5" name="Tijdelijke aanduiding voor voettekst 4">
            <a:extLst>
              <a:ext uri="{FF2B5EF4-FFF2-40B4-BE49-F238E27FC236}">
                <a16:creationId xmlns:a16="http://schemas.microsoft.com/office/drawing/2014/main" id="{C57B0837-8A3B-43B8-A926-DD147C87115E}"/>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37D5E397-EA58-44B9-8F8E-9E3D19F1C490}"/>
              </a:ext>
            </a:extLst>
          </p:cNvPr>
          <p:cNvSpPr>
            <a:spLocks noGrp="1"/>
          </p:cNvSpPr>
          <p:nvPr>
            <p:ph type="sldNum" sz="quarter" idx="12"/>
          </p:nvPr>
        </p:nvSpPr>
        <p:spPr>
          <a:xfrm>
            <a:off x="8610600" y="6356351"/>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416217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C3BC57-7A11-49E5-B98D-F36D078C6043}"/>
              </a:ext>
            </a:extLst>
          </p:cNvPr>
          <p:cNvSpPr>
            <a:spLocks noGrp="1"/>
          </p:cNvSpPr>
          <p:nvPr>
            <p:ph type="title"/>
          </p:nvPr>
        </p:nvSpPr>
        <p:spPr>
          <a:xfrm>
            <a:off x="838200" y="365126"/>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6B31BE2-0359-4140-8680-05EC4CF0BD2C}"/>
              </a:ext>
            </a:extLst>
          </p:cNvPr>
          <p:cNvSpPr>
            <a:spLocks noGrp="1"/>
          </p:cNvSpPr>
          <p:nvPr>
            <p:ph idx="1"/>
          </p:nvPr>
        </p:nvSpPr>
        <p:spPr>
          <a:xfrm>
            <a:off x="838200" y="1825625"/>
            <a:ext cx="10515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A1F112B-15E7-4DA6-9AC6-DFE15A586181}"/>
              </a:ext>
            </a:extLst>
          </p:cNvPr>
          <p:cNvSpPr>
            <a:spLocks noGrp="1"/>
          </p:cNvSpPr>
          <p:nvPr>
            <p:ph type="dt" sz="half" idx="10"/>
          </p:nvPr>
        </p:nvSpPr>
        <p:spPr>
          <a:xfrm>
            <a:off x="838200" y="6356351"/>
            <a:ext cx="2743200" cy="365125"/>
          </a:xfrm>
          <a:prstGeom prst="rect">
            <a:avLst/>
          </a:prstGeom>
        </p:spPr>
        <p:txBody>
          <a:bodyPr/>
          <a:lstStyle/>
          <a:p>
            <a:fld id="{CCD390D1-D8B4-47BF-9990-69FF113AF145}" type="datetimeFigureOut">
              <a:rPr lang="nl-NL" smtClean="0"/>
              <a:t>5-9-2024</a:t>
            </a:fld>
            <a:endParaRPr lang="nl-NL"/>
          </a:p>
        </p:txBody>
      </p:sp>
      <p:sp>
        <p:nvSpPr>
          <p:cNvPr id="5" name="Tijdelijke aanduiding voor voettekst 4">
            <a:extLst>
              <a:ext uri="{FF2B5EF4-FFF2-40B4-BE49-F238E27FC236}">
                <a16:creationId xmlns:a16="http://schemas.microsoft.com/office/drawing/2014/main" id="{22A0DCA7-DFB2-467A-B7DD-820047ED8010}"/>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56D1F060-0FA7-462D-A96B-0F3FA293DBD5}"/>
              </a:ext>
            </a:extLst>
          </p:cNvPr>
          <p:cNvSpPr>
            <a:spLocks noGrp="1"/>
          </p:cNvSpPr>
          <p:nvPr>
            <p:ph type="sldNum" sz="quarter" idx="12"/>
          </p:nvPr>
        </p:nvSpPr>
        <p:spPr>
          <a:xfrm>
            <a:off x="8610600" y="6356351"/>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2270148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CB3383-B4F3-44D7-8EC1-0198A4EAD5A4}"/>
              </a:ext>
            </a:extLst>
          </p:cNvPr>
          <p:cNvSpPr>
            <a:spLocks noGrp="1"/>
          </p:cNvSpPr>
          <p:nvPr>
            <p:ph type="title"/>
          </p:nvPr>
        </p:nvSpPr>
        <p:spPr>
          <a:xfrm>
            <a:off x="831851" y="1709739"/>
            <a:ext cx="10515600" cy="2852737"/>
          </a:xfrm>
          <a:prstGeom prst="rect">
            <a:avLst/>
          </a:prstGeo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387FE7B-6452-4C5F-BE18-AF01A6C17AB9}"/>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0C01BD0-1D5A-43A6-8D3F-536F3B55C3FE}"/>
              </a:ext>
            </a:extLst>
          </p:cNvPr>
          <p:cNvSpPr>
            <a:spLocks noGrp="1"/>
          </p:cNvSpPr>
          <p:nvPr>
            <p:ph type="dt" sz="half" idx="10"/>
          </p:nvPr>
        </p:nvSpPr>
        <p:spPr>
          <a:xfrm>
            <a:off x="838200" y="6356351"/>
            <a:ext cx="2743200" cy="365125"/>
          </a:xfrm>
          <a:prstGeom prst="rect">
            <a:avLst/>
          </a:prstGeom>
        </p:spPr>
        <p:txBody>
          <a:bodyPr/>
          <a:lstStyle/>
          <a:p>
            <a:fld id="{CCD390D1-D8B4-47BF-9990-69FF113AF145}" type="datetimeFigureOut">
              <a:rPr lang="nl-NL" smtClean="0"/>
              <a:t>5-9-2024</a:t>
            </a:fld>
            <a:endParaRPr lang="nl-NL"/>
          </a:p>
        </p:txBody>
      </p:sp>
      <p:sp>
        <p:nvSpPr>
          <p:cNvPr id="5" name="Tijdelijke aanduiding voor voettekst 4">
            <a:extLst>
              <a:ext uri="{FF2B5EF4-FFF2-40B4-BE49-F238E27FC236}">
                <a16:creationId xmlns:a16="http://schemas.microsoft.com/office/drawing/2014/main" id="{E36A8201-86BB-4B4F-BB7F-7D229CB7D091}"/>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EEF4BCF1-670D-4932-8009-CA78F4888615}"/>
              </a:ext>
            </a:extLst>
          </p:cNvPr>
          <p:cNvSpPr>
            <a:spLocks noGrp="1"/>
          </p:cNvSpPr>
          <p:nvPr>
            <p:ph type="sldNum" sz="quarter" idx="12"/>
          </p:nvPr>
        </p:nvSpPr>
        <p:spPr>
          <a:xfrm>
            <a:off x="8610600" y="6356351"/>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2315894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75DDDD-767F-456D-8076-3F7A198E4D05}"/>
              </a:ext>
            </a:extLst>
          </p:cNvPr>
          <p:cNvSpPr>
            <a:spLocks noGrp="1"/>
          </p:cNvSpPr>
          <p:nvPr>
            <p:ph type="title"/>
          </p:nvPr>
        </p:nvSpPr>
        <p:spPr>
          <a:xfrm>
            <a:off x="838200" y="365126"/>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FC9DE60-9CEB-4814-B4CD-A36717F1AA3A}"/>
              </a:ext>
            </a:extLst>
          </p:cNvPr>
          <p:cNvSpPr>
            <a:spLocks noGrp="1"/>
          </p:cNvSpPr>
          <p:nvPr>
            <p:ph sz="half" idx="1"/>
          </p:nvPr>
        </p:nvSpPr>
        <p:spPr>
          <a:xfrm>
            <a:off x="838200" y="1825625"/>
            <a:ext cx="51562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3319D23-00EA-483F-9961-95A65A858170}"/>
              </a:ext>
            </a:extLst>
          </p:cNvPr>
          <p:cNvSpPr>
            <a:spLocks noGrp="1"/>
          </p:cNvSpPr>
          <p:nvPr>
            <p:ph sz="half" idx="2"/>
          </p:nvPr>
        </p:nvSpPr>
        <p:spPr>
          <a:xfrm>
            <a:off x="6197600" y="1825625"/>
            <a:ext cx="51562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C3F1D1F-77FA-420F-A30F-95811E2DFC49}"/>
              </a:ext>
            </a:extLst>
          </p:cNvPr>
          <p:cNvSpPr>
            <a:spLocks noGrp="1"/>
          </p:cNvSpPr>
          <p:nvPr>
            <p:ph type="dt" sz="half" idx="10"/>
          </p:nvPr>
        </p:nvSpPr>
        <p:spPr>
          <a:xfrm>
            <a:off x="838200" y="6356351"/>
            <a:ext cx="2743200" cy="365125"/>
          </a:xfrm>
          <a:prstGeom prst="rect">
            <a:avLst/>
          </a:prstGeom>
        </p:spPr>
        <p:txBody>
          <a:bodyPr/>
          <a:lstStyle/>
          <a:p>
            <a:fld id="{CCD390D1-D8B4-47BF-9990-69FF113AF145}" type="datetimeFigureOut">
              <a:rPr lang="nl-NL" smtClean="0"/>
              <a:t>5-9-2024</a:t>
            </a:fld>
            <a:endParaRPr lang="nl-NL"/>
          </a:p>
        </p:txBody>
      </p:sp>
      <p:sp>
        <p:nvSpPr>
          <p:cNvPr id="6" name="Tijdelijke aanduiding voor voettekst 5">
            <a:extLst>
              <a:ext uri="{FF2B5EF4-FFF2-40B4-BE49-F238E27FC236}">
                <a16:creationId xmlns:a16="http://schemas.microsoft.com/office/drawing/2014/main" id="{9A40AD91-1063-4BB6-A388-03AFE038E6A4}"/>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BA92D32-36E2-475F-AD7F-3C0D177BEA1A}"/>
              </a:ext>
            </a:extLst>
          </p:cNvPr>
          <p:cNvSpPr>
            <a:spLocks noGrp="1"/>
          </p:cNvSpPr>
          <p:nvPr>
            <p:ph type="sldNum" sz="quarter" idx="12"/>
          </p:nvPr>
        </p:nvSpPr>
        <p:spPr>
          <a:xfrm>
            <a:off x="8610600" y="6356351"/>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3280481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436B9-7D06-4FD6-929F-8147BC7FFA2E}"/>
              </a:ext>
            </a:extLst>
          </p:cNvPr>
          <p:cNvSpPr>
            <a:spLocks noGrp="1"/>
          </p:cNvSpPr>
          <p:nvPr>
            <p:ph type="title"/>
          </p:nvPr>
        </p:nvSpPr>
        <p:spPr>
          <a:xfrm>
            <a:off x="840317" y="365126"/>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8B1163C-C014-4C09-8E9C-A87778D89151}"/>
              </a:ext>
            </a:extLst>
          </p:cNvPr>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28C166F-A8B0-4664-BD3D-B83D778DD70E}"/>
              </a:ext>
            </a:extLst>
          </p:cNvPr>
          <p:cNvSpPr>
            <a:spLocks noGrp="1"/>
          </p:cNvSpPr>
          <p:nvPr>
            <p:ph sz="half" idx="2"/>
          </p:nvPr>
        </p:nvSpPr>
        <p:spPr>
          <a:xfrm>
            <a:off x="840318" y="2505075"/>
            <a:ext cx="5158316"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440BA2E-1653-42C3-BA31-67F40ACB545D}"/>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5BDC93D-613E-4670-A63A-205022AD53E6}"/>
              </a:ext>
            </a:extLst>
          </p:cNvPr>
          <p:cNvSpPr>
            <a:spLocks noGrp="1"/>
          </p:cNvSpPr>
          <p:nvPr>
            <p:ph sz="quarter" idx="4"/>
          </p:nvPr>
        </p:nvSpPr>
        <p:spPr>
          <a:xfrm>
            <a:off x="6172200" y="2505075"/>
            <a:ext cx="5183717"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F571580-0EBF-4DF6-81D4-E72875F080AD}"/>
              </a:ext>
            </a:extLst>
          </p:cNvPr>
          <p:cNvSpPr>
            <a:spLocks noGrp="1"/>
          </p:cNvSpPr>
          <p:nvPr>
            <p:ph type="dt" sz="half" idx="10"/>
          </p:nvPr>
        </p:nvSpPr>
        <p:spPr>
          <a:xfrm>
            <a:off x="838200" y="6356351"/>
            <a:ext cx="2743200" cy="365125"/>
          </a:xfrm>
          <a:prstGeom prst="rect">
            <a:avLst/>
          </a:prstGeom>
        </p:spPr>
        <p:txBody>
          <a:bodyPr/>
          <a:lstStyle/>
          <a:p>
            <a:fld id="{CCD390D1-D8B4-47BF-9990-69FF113AF145}" type="datetimeFigureOut">
              <a:rPr lang="nl-NL" smtClean="0"/>
              <a:t>5-9-2024</a:t>
            </a:fld>
            <a:endParaRPr lang="nl-NL"/>
          </a:p>
        </p:txBody>
      </p:sp>
      <p:sp>
        <p:nvSpPr>
          <p:cNvPr id="8" name="Tijdelijke aanduiding voor voettekst 7">
            <a:extLst>
              <a:ext uri="{FF2B5EF4-FFF2-40B4-BE49-F238E27FC236}">
                <a16:creationId xmlns:a16="http://schemas.microsoft.com/office/drawing/2014/main" id="{9B928A08-00DB-44A2-815A-A9C4B8A5D38C}"/>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FF9BBAE4-AF68-474E-8340-83FA282B0C07}"/>
              </a:ext>
            </a:extLst>
          </p:cNvPr>
          <p:cNvSpPr>
            <a:spLocks noGrp="1"/>
          </p:cNvSpPr>
          <p:nvPr>
            <p:ph type="sldNum" sz="quarter" idx="12"/>
          </p:nvPr>
        </p:nvSpPr>
        <p:spPr>
          <a:xfrm>
            <a:off x="8610600" y="6356351"/>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2434136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F1B63-A512-4D3F-B53E-4A383F6BA757}"/>
              </a:ext>
            </a:extLst>
          </p:cNvPr>
          <p:cNvSpPr>
            <a:spLocks noGrp="1"/>
          </p:cNvSpPr>
          <p:nvPr>
            <p:ph type="title"/>
          </p:nvPr>
        </p:nvSpPr>
        <p:spPr>
          <a:xfrm>
            <a:off x="838200" y="365126"/>
            <a:ext cx="10515600" cy="1325563"/>
          </a:xfrm>
          <a:prstGeom prst="rect">
            <a:avLst/>
          </a:prstGeom>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8E4244D-2C35-4B6A-B375-2635FD0B818D}"/>
              </a:ext>
            </a:extLst>
          </p:cNvPr>
          <p:cNvSpPr>
            <a:spLocks noGrp="1"/>
          </p:cNvSpPr>
          <p:nvPr>
            <p:ph type="dt" sz="half" idx="10"/>
          </p:nvPr>
        </p:nvSpPr>
        <p:spPr>
          <a:xfrm>
            <a:off x="838200" y="6356351"/>
            <a:ext cx="2743200" cy="365125"/>
          </a:xfrm>
          <a:prstGeom prst="rect">
            <a:avLst/>
          </a:prstGeom>
        </p:spPr>
        <p:txBody>
          <a:bodyPr/>
          <a:lstStyle/>
          <a:p>
            <a:fld id="{CCD390D1-D8B4-47BF-9990-69FF113AF145}" type="datetimeFigureOut">
              <a:rPr lang="nl-NL" smtClean="0"/>
              <a:t>5-9-2024</a:t>
            </a:fld>
            <a:endParaRPr lang="nl-NL"/>
          </a:p>
        </p:txBody>
      </p:sp>
      <p:sp>
        <p:nvSpPr>
          <p:cNvPr id="4" name="Tijdelijke aanduiding voor voettekst 3">
            <a:extLst>
              <a:ext uri="{FF2B5EF4-FFF2-40B4-BE49-F238E27FC236}">
                <a16:creationId xmlns:a16="http://schemas.microsoft.com/office/drawing/2014/main" id="{0575B683-099D-4E3D-B750-E4D1962CD21F}"/>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C3DEC4B9-7B01-4F4E-9823-6D8EACD47803}"/>
              </a:ext>
            </a:extLst>
          </p:cNvPr>
          <p:cNvSpPr>
            <a:spLocks noGrp="1"/>
          </p:cNvSpPr>
          <p:nvPr>
            <p:ph type="sldNum" sz="quarter" idx="12"/>
          </p:nvPr>
        </p:nvSpPr>
        <p:spPr>
          <a:xfrm>
            <a:off x="8610600" y="6356351"/>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4227822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B26B272-9C7E-4B2D-9529-529D29B927A6}"/>
              </a:ext>
            </a:extLst>
          </p:cNvPr>
          <p:cNvSpPr>
            <a:spLocks noGrp="1"/>
          </p:cNvSpPr>
          <p:nvPr>
            <p:ph type="dt" sz="half" idx="10"/>
          </p:nvPr>
        </p:nvSpPr>
        <p:spPr>
          <a:xfrm>
            <a:off x="838200" y="6356351"/>
            <a:ext cx="2743200" cy="365125"/>
          </a:xfrm>
          <a:prstGeom prst="rect">
            <a:avLst/>
          </a:prstGeom>
        </p:spPr>
        <p:txBody>
          <a:bodyPr/>
          <a:lstStyle/>
          <a:p>
            <a:fld id="{CCD390D1-D8B4-47BF-9990-69FF113AF145}" type="datetimeFigureOut">
              <a:rPr lang="nl-NL" smtClean="0"/>
              <a:t>5-9-2024</a:t>
            </a:fld>
            <a:endParaRPr lang="nl-NL"/>
          </a:p>
        </p:txBody>
      </p:sp>
      <p:sp>
        <p:nvSpPr>
          <p:cNvPr id="3" name="Tijdelijke aanduiding voor voettekst 2">
            <a:extLst>
              <a:ext uri="{FF2B5EF4-FFF2-40B4-BE49-F238E27FC236}">
                <a16:creationId xmlns:a16="http://schemas.microsoft.com/office/drawing/2014/main" id="{AF65366B-2C2E-4F9D-B547-444309356D11}"/>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4" name="Tijdelijke aanduiding voor dianummer 3">
            <a:extLst>
              <a:ext uri="{FF2B5EF4-FFF2-40B4-BE49-F238E27FC236}">
                <a16:creationId xmlns:a16="http://schemas.microsoft.com/office/drawing/2014/main" id="{6C5AB2F7-175E-4A29-B594-386EAD000C33}"/>
              </a:ext>
            </a:extLst>
          </p:cNvPr>
          <p:cNvSpPr>
            <a:spLocks noGrp="1"/>
          </p:cNvSpPr>
          <p:nvPr>
            <p:ph type="sldNum" sz="quarter" idx="12"/>
          </p:nvPr>
        </p:nvSpPr>
        <p:spPr>
          <a:xfrm>
            <a:off x="8610600" y="6356351"/>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1837951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Vlak">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Afbeelding 4" descr="wijzeringeldzaken.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77401" y="6502400"/>
            <a:ext cx="2113561" cy="176808"/>
          </a:xfrm>
          <a:prstGeom prst="rect">
            <a:avLst/>
          </a:prstGeom>
        </p:spPr>
      </p:pic>
      <p:sp>
        <p:nvSpPr>
          <p:cNvPr id="7" name="Tijdelijke aanduiding voor afbeelding 2"/>
          <p:cNvSpPr>
            <a:spLocks noGrp="1"/>
          </p:cNvSpPr>
          <p:nvPr>
            <p:ph type="pic" sz="quarter" idx="10" hasCustomPrompt="1"/>
          </p:nvPr>
        </p:nvSpPr>
        <p:spPr>
          <a:xfrm>
            <a:off x="9748449" y="453266"/>
            <a:ext cx="2114551" cy="958741"/>
          </a:xfrm>
          <a:prstGeom prst="rect">
            <a:avLst/>
          </a:prstGeom>
        </p:spPr>
        <p:txBody>
          <a:bodyPr vert="horz"/>
          <a:lstStyle>
            <a:lvl1pPr marL="0" indent="0" algn="ctr">
              <a:buNone/>
              <a:defRPr sz="1200" baseline="0">
                <a:solidFill>
                  <a:srgbClr val="28A532"/>
                </a:solidFill>
              </a:defRPr>
            </a:lvl1pPr>
          </a:lstStyle>
          <a:p>
            <a:r>
              <a:rPr lang="nl-NL" dirty="0"/>
              <a:t>[ plaats hier uw logo ]</a:t>
            </a:r>
          </a:p>
        </p:txBody>
      </p:sp>
    </p:spTree>
    <p:extLst>
      <p:ext uri="{BB962C8B-B14F-4D97-AF65-F5344CB8AC3E}">
        <p14:creationId xmlns:p14="http://schemas.microsoft.com/office/powerpoint/2010/main" val="2189306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3CE667-8AD6-429E-B6ED-D0E0ABA07A90}"/>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47B5EBE-23BD-4F4B-8FF1-DAE7821E29F1}"/>
              </a:ext>
            </a:extLst>
          </p:cNvPr>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2B4CDBF-917E-471F-B4B8-0740F0240532}"/>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DE4FB8F-F2D0-45A9-B61E-E64DDD437F25}"/>
              </a:ext>
            </a:extLst>
          </p:cNvPr>
          <p:cNvSpPr>
            <a:spLocks noGrp="1"/>
          </p:cNvSpPr>
          <p:nvPr>
            <p:ph type="dt" sz="half" idx="10"/>
          </p:nvPr>
        </p:nvSpPr>
        <p:spPr>
          <a:xfrm>
            <a:off x="838200" y="6356351"/>
            <a:ext cx="2743200" cy="365125"/>
          </a:xfrm>
          <a:prstGeom prst="rect">
            <a:avLst/>
          </a:prstGeom>
        </p:spPr>
        <p:txBody>
          <a:bodyPr/>
          <a:lstStyle/>
          <a:p>
            <a:fld id="{CCD390D1-D8B4-47BF-9990-69FF113AF145}" type="datetimeFigureOut">
              <a:rPr lang="nl-NL" smtClean="0"/>
              <a:t>5-9-2024</a:t>
            </a:fld>
            <a:endParaRPr lang="nl-NL"/>
          </a:p>
        </p:txBody>
      </p:sp>
      <p:sp>
        <p:nvSpPr>
          <p:cNvPr id="6" name="Tijdelijke aanduiding voor voettekst 5">
            <a:extLst>
              <a:ext uri="{FF2B5EF4-FFF2-40B4-BE49-F238E27FC236}">
                <a16:creationId xmlns:a16="http://schemas.microsoft.com/office/drawing/2014/main" id="{8DED6D99-CE5F-439C-B0F2-14FD143474D6}"/>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9671F786-5B2D-4A8C-9395-C1216F175631}"/>
              </a:ext>
            </a:extLst>
          </p:cNvPr>
          <p:cNvSpPr>
            <a:spLocks noGrp="1"/>
          </p:cNvSpPr>
          <p:nvPr>
            <p:ph type="sldNum" sz="quarter" idx="12"/>
          </p:nvPr>
        </p:nvSpPr>
        <p:spPr>
          <a:xfrm>
            <a:off x="8610600" y="6356351"/>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398178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036773-BF2E-41E8-ACF2-037BAA714068}"/>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B345CBE-E114-4177-9105-4170E900FE09}"/>
              </a:ext>
            </a:extLst>
          </p:cNvPr>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5CE8954-2F42-4D2B-88D7-6D17561D1D3E}"/>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6BF057A-A48C-48CF-BD62-76C5B45BF685}"/>
              </a:ext>
            </a:extLst>
          </p:cNvPr>
          <p:cNvSpPr>
            <a:spLocks noGrp="1"/>
          </p:cNvSpPr>
          <p:nvPr>
            <p:ph type="dt" sz="half" idx="10"/>
          </p:nvPr>
        </p:nvSpPr>
        <p:spPr>
          <a:xfrm>
            <a:off x="838200" y="6356351"/>
            <a:ext cx="2743200" cy="365125"/>
          </a:xfrm>
          <a:prstGeom prst="rect">
            <a:avLst/>
          </a:prstGeom>
        </p:spPr>
        <p:txBody>
          <a:bodyPr/>
          <a:lstStyle/>
          <a:p>
            <a:fld id="{CCD390D1-D8B4-47BF-9990-69FF113AF145}" type="datetimeFigureOut">
              <a:rPr lang="nl-NL" smtClean="0"/>
              <a:t>5-9-2024</a:t>
            </a:fld>
            <a:endParaRPr lang="nl-NL"/>
          </a:p>
        </p:txBody>
      </p:sp>
      <p:sp>
        <p:nvSpPr>
          <p:cNvPr id="6" name="Tijdelijke aanduiding voor voettekst 5">
            <a:extLst>
              <a:ext uri="{FF2B5EF4-FFF2-40B4-BE49-F238E27FC236}">
                <a16:creationId xmlns:a16="http://schemas.microsoft.com/office/drawing/2014/main" id="{A3FE6030-BA06-45D2-8A94-D0870ADB0EE2}"/>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32572449-A730-4FE2-892F-C0D3E1AD5F29}"/>
              </a:ext>
            </a:extLst>
          </p:cNvPr>
          <p:cNvSpPr>
            <a:spLocks noGrp="1"/>
          </p:cNvSpPr>
          <p:nvPr>
            <p:ph type="sldNum" sz="quarter" idx="12"/>
          </p:nvPr>
        </p:nvSpPr>
        <p:spPr>
          <a:xfrm>
            <a:off x="8610600" y="6356351"/>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2784454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15DDE9-2BCB-4506-94FC-1362FB4361B8}"/>
              </a:ext>
            </a:extLst>
          </p:cNvPr>
          <p:cNvSpPr>
            <a:spLocks noGrp="1"/>
          </p:cNvSpPr>
          <p:nvPr>
            <p:ph type="title"/>
          </p:nvPr>
        </p:nvSpPr>
        <p:spPr>
          <a:xfrm>
            <a:off x="838200" y="365126"/>
            <a:ext cx="10515600" cy="1325563"/>
          </a:xfrm>
          <a:prstGeom prst="rect">
            <a:avLst/>
          </a:prstGeom>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78CAD94-3CA0-48B2-B949-CFCAFB4AF464}"/>
              </a:ext>
            </a:extLst>
          </p:cNvPr>
          <p:cNvSpPr>
            <a:spLocks noGrp="1"/>
          </p:cNvSpPr>
          <p:nvPr>
            <p:ph type="body" orient="vert" idx="1"/>
          </p:nvPr>
        </p:nvSpPr>
        <p:spPr>
          <a:xfrm>
            <a:off x="838200" y="1825625"/>
            <a:ext cx="10515600" cy="43513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E91B4CC-8118-49FF-AAF1-C1F83A2C699B}"/>
              </a:ext>
            </a:extLst>
          </p:cNvPr>
          <p:cNvSpPr>
            <a:spLocks noGrp="1"/>
          </p:cNvSpPr>
          <p:nvPr>
            <p:ph type="dt" sz="half" idx="10"/>
          </p:nvPr>
        </p:nvSpPr>
        <p:spPr>
          <a:xfrm>
            <a:off x="838200" y="6356351"/>
            <a:ext cx="2743200" cy="365125"/>
          </a:xfrm>
          <a:prstGeom prst="rect">
            <a:avLst/>
          </a:prstGeom>
        </p:spPr>
        <p:txBody>
          <a:bodyPr/>
          <a:lstStyle/>
          <a:p>
            <a:fld id="{CCD390D1-D8B4-47BF-9990-69FF113AF145}" type="datetimeFigureOut">
              <a:rPr lang="nl-NL" smtClean="0"/>
              <a:t>5-9-2024</a:t>
            </a:fld>
            <a:endParaRPr lang="nl-NL"/>
          </a:p>
        </p:txBody>
      </p:sp>
      <p:sp>
        <p:nvSpPr>
          <p:cNvPr id="5" name="Tijdelijke aanduiding voor voettekst 4">
            <a:extLst>
              <a:ext uri="{FF2B5EF4-FFF2-40B4-BE49-F238E27FC236}">
                <a16:creationId xmlns:a16="http://schemas.microsoft.com/office/drawing/2014/main" id="{ABB67D29-8DEF-45EE-A0D7-2C9EC09302E9}"/>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86B17428-7ECC-4B35-81EB-7A93B642F076}"/>
              </a:ext>
            </a:extLst>
          </p:cNvPr>
          <p:cNvSpPr>
            <a:spLocks noGrp="1"/>
          </p:cNvSpPr>
          <p:nvPr>
            <p:ph type="sldNum" sz="quarter" idx="12"/>
          </p:nvPr>
        </p:nvSpPr>
        <p:spPr>
          <a:xfrm>
            <a:off x="8610600" y="6356351"/>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2646686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D79809F-0B07-449F-B4F9-961FBCFBF95D}"/>
              </a:ext>
            </a:extLst>
          </p:cNvPr>
          <p:cNvSpPr>
            <a:spLocks noGrp="1"/>
          </p:cNvSpPr>
          <p:nvPr>
            <p:ph type="title" orient="vert"/>
          </p:nvPr>
        </p:nvSpPr>
        <p:spPr>
          <a:xfrm>
            <a:off x="8724901" y="365125"/>
            <a:ext cx="2628900" cy="5811838"/>
          </a:xfrm>
          <a:prstGeom prst="rect">
            <a:avLst/>
          </a:prstGeo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CB36093-60C6-45C7-BEE8-C846367B6074}"/>
              </a:ext>
            </a:extLst>
          </p:cNvPr>
          <p:cNvSpPr>
            <a:spLocks noGrp="1"/>
          </p:cNvSpPr>
          <p:nvPr>
            <p:ph type="body" orient="vert" idx="1"/>
          </p:nvPr>
        </p:nvSpPr>
        <p:spPr>
          <a:xfrm>
            <a:off x="838201" y="365125"/>
            <a:ext cx="7683500" cy="58118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1224FD-5C8F-4DE0-8BF2-C59844C5360A}"/>
              </a:ext>
            </a:extLst>
          </p:cNvPr>
          <p:cNvSpPr>
            <a:spLocks noGrp="1"/>
          </p:cNvSpPr>
          <p:nvPr>
            <p:ph type="dt" sz="half" idx="10"/>
          </p:nvPr>
        </p:nvSpPr>
        <p:spPr>
          <a:xfrm>
            <a:off x="838200" y="6356351"/>
            <a:ext cx="2743200" cy="365125"/>
          </a:xfrm>
          <a:prstGeom prst="rect">
            <a:avLst/>
          </a:prstGeom>
        </p:spPr>
        <p:txBody>
          <a:bodyPr/>
          <a:lstStyle/>
          <a:p>
            <a:fld id="{CCD390D1-D8B4-47BF-9990-69FF113AF145}" type="datetimeFigureOut">
              <a:rPr lang="nl-NL" smtClean="0"/>
              <a:t>5-9-2024</a:t>
            </a:fld>
            <a:endParaRPr lang="nl-NL"/>
          </a:p>
        </p:txBody>
      </p:sp>
      <p:sp>
        <p:nvSpPr>
          <p:cNvPr id="5" name="Tijdelijke aanduiding voor voettekst 4">
            <a:extLst>
              <a:ext uri="{FF2B5EF4-FFF2-40B4-BE49-F238E27FC236}">
                <a16:creationId xmlns:a16="http://schemas.microsoft.com/office/drawing/2014/main" id="{CCCA8333-844E-4DE1-B101-7EADBD88BFAA}"/>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E4E3C537-7518-4758-91A2-ACCBF5415611}"/>
              </a:ext>
            </a:extLst>
          </p:cNvPr>
          <p:cNvSpPr>
            <a:spLocks noGrp="1"/>
          </p:cNvSpPr>
          <p:nvPr>
            <p:ph type="sldNum" sz="quarter" idx="12"/>
          </p:nvPr>
        </p:nvSpPr>
        <p:spPr>
          <a:xfrm>
            <a:off x="8610600" y="6356351"/>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941265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959753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DF9F4F5-328A-40C8-B61C-3C887FE8DDC6}" type="datetimeFigureOut">
              <a:rPr lang="nl-NL" smtClean="0"/>
              <a:t>5-9-2024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CEFB6AB-6CD0-4956-9D0C-D2347B8D3BE2}" type="slidenum">
              <a:rPr lang="nl-NL" smtClean="0"/>
              <a:t>‹nr.›</a:t>
            </a:fld>
            <a:endParaRPr lang="nl-NL"/>
          </a:p>
        </p:txBody>
      </p:sp>
      <p:sp>
        <p:nvSpPr>
          <p:cNvPr id="7" name="Rechthoek 6">
            <a:extLst>
              <a:ext uri="{FF2B5EF4-FFF2-40B4-BE49-F238E27FC236}">
                <a16:creationId xmlns:a16="http://schemas.microsoft.com/office/drawing/2014/main" id="{D32262D9-FEE0-3B4A-8772-DF4C8030ED37}"/>
              </a:ext>
            </a:extLst>
          </p:cNvPr>
          <p:cNvSpPr/>
          <p:nvPr userDrawn="1"/>
        </p:nvSpPr>
        <p:spPr>
          <a:xfrm>
            <a:off x="1" y="5890961"/>
            <a:ext cx="12191999" cy="967038"/>
          </a:xfrm>
          <a:prstGeom prst="rect">
            <a:avLst/>
          </a:prstGeom>
          <a:solidFill>
            <a:srgbClr val="EBEADB"/>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spTree>
    <p:extLst>
      <p:ext uri="{BB962C8B-B14F-4D97-AF65-F5344CB8AC3E}">
        <p14:creationId xmlns:p14="http://schemas.microsoft.com/office/powerpoint/2010/main" val="1587206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764DE79-268F-4C1A-8933-263129D2AF90}" type="datetimeFigureOut">
              <a:rPr lang="en-US" dirty="0"/>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42716636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5240419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FDF9F4F5-328A-40C8-B61C-3C887FE8DDC6}" type="datetimeFigureOut">
              <a:rPr lang="nl-NL" smtClean="0"/>
              <a:t>5-9-2024</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33431653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FDF9F4F5-328A-40C8-B61C-3C887FE8DDC6}" type="datetimeFigureOut">
              <a:rPr lang="nl-NL" smtClean="0"/>
              <a:t>5-9-2024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339213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Afbeelding 3" descr="wijzeringeldzaken.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77401" y="6502400"/>
            <a:ext cx="2113561" cy="176808"/>
          </a:xfrm>
          <a:prstGeom prst="rect">
            <a:avLst/>
          </a:prstGeom>
        </p:spPr>
      </p:pic>
      <p:sp>
        <p:nvSpPr>
          <p:cNvPr id="8" name="Tijdelijke aanduiding voor afbeelding 2"/>
          <p:cNvSpPr>
            <a:spLocks noGrp="1"/>
          </p:cNvSpPr>
          <p:nvPr>
            <p:ph type="pic" sz="quarter" idx="10" hasCustomPrompt="1"/>
          </p:nvPr>
        </p:nvSpPr>
        <p:spPr>
          <a:xfrm>
            <a:off x="9748449" y="453266"/>
            <a:ext cx="2114551" cy="958741"/>
          </a:xfrm>
          <a:prstGeom prst="rect">
            <a:avLst/>
          </a:prstGeom>
        </p:spPr>
        <p:txBody>
          <a:bodyPr vert="horz"/>
          <a:lstStyle>
            <a:lvl1pPr marL="0" indent="0" algn="ctr">
              <a:buNone/>
              <a:defRPr sz="1200" baseline="0">
                <a:solidFill>
                  <a:srgbClr val="28A532"/>
                </a:solidFill>
              </a:defRPr>
            </a:lvl1pPr>
          </a:lstStyle>
          <a:p>
            <a:r>
              <a:rPr lang="nl-NL" dirty="0"/>
              <a:t>[ plaats hier uw logo ]</a:t>
            </a:r>
          </a:p>
        </p:txBody>
      </p:sp>
    </p:spTree>
    <p:extLst>
      <p:ext uri="{BB962C8B-B14F-4D97-AF65-F5344CB8AC3E}">
        <p14:creationId xmlns:p14="http://schemas.microsoft.com/office/powerpoint/2010/main" val="6543790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9F4F5-328A-40C8-B61C-3C887FE8DDC6}" type="datetimeFigureOut">
              <a:rPr lang="nl-NL" smtClean="0"/>
              <a:t>5-9-2024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1494366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DF9F4F5-328A-40C8-B61C-3C887FE8DDC6}" type="datetimeFigureOut">
              <a:rPr lang="nl-NL" smtClean="0"/>
              <a:t>5-9-2024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33818405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DF9F4F5-328A-40C8-B61C-3C887FE8DDC6}" type="datetimeFigureOut">
              <a:rPr lang="nl-NL" smtClean="0"/>
              <a:t>5-9-2024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3471230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DF9F4F5-328A-40C8-B61C-3C887FE8DDC6}" type="datetimeFigureOut">
              <a:rPr lang="nl-NL" smtClean="0"/>
              <a:t>5-9-2024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2869245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DF9F4F5-328A-40C8-B61C-3C887FE8DDC6}" type="datetimeFigureOut">
              <a:rPr lang="nl-NL" smtClean="0"/>
              <a:t>5-9-2024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2069925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5F80D7BE-EB0F-4062-A0AE-2EC6462CC7B6}"/>
              </a:ext>
            </a:extLst>
          </p:cNvPr>
          <p:cNvSpPr/>
          <p:nvPr userDrawn="1"/>
        </p:nvSpPr>
        <p:spPr>
          <a:xfrm>
            <a:off x="1" y="5890961"/>
            <a:ext cx="12191999" cy="967038"/>
          </a:xfrm>
          <a:prstGeom prst="rect">
            <a:avLst/>
          </a:prstGeom>
          <a:solidFill>
            <a:srgbClr val="EBEADB"/>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pic>
        <p:nvPicPr>
          <p:cNvPr id="4" name="Afbeelding 3" descr="wijzeringeldzaken.png">
            <a:extLst>
              <a:ext uri="{FF2B5EF4-FFF2-40B4-BE49-F238E27FC236}">
                <a16:creationId xmlns:a16="http://schemas.microsoft.com/office/drawing/2014/main" id="{7F2477CB-8B76-7741-B74D-10667874757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spTree>
    <p:extLst>
      <p:ext uri="{BB962C8B-B14F-4D97-AF65-F5344CB8AC3E}">
        <p14:creationId xmlns:p14="http://schemas.microsoft.com/office/powerpoint/2010/main" val="949911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Sectiekop">
    <p:spTree>
      <p:nvGrpSpPr>
        <p:cNvPr id="1" name=""/>
        <p:cNvGrpSpPr/>
        <p:nvPr/>
      </p:nvGrpSpPr>
      <p:grpSpPr>
        <a:xfrm>
          <a:off x="0" y="0"/>
          <a:ext cx="0" cy="0"/>
          <a:chOff x="0" y="0"/>
          <a:chExt cx="0" cy="0"/>
        </a:xfrm>
      </p:grpSpPr>
      <p:pic>
        <p:nvPicPr>
          <p:cNvPr id="3" name="Afbeelding 2" descr="wijzeringeldzaken.png">
            <a:extLst>
              <a:ext uri="{FF2B5EF4-FFF2-40B4-BE49-F238E27FC236}">
                <a16:creationId xmlns:a16="http://schemas.microsoft.com/office/drawing/2014/main" id="{768EDE5F-1762-0040-BD0E-BACC1627C2E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spTree>
    <p:extLst>
      <p:ext uri="{BB962C8B-B14F-4D97-AF65-F5344CB8AC3E}">
        <p14:creationId xmlns:p14="http://schemas.microsoft.com/office/powerpoint/2010/main" val="1655463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nhoud van twe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729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oven">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Afbeelding 3" descr="wijzeringeldzaken.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77401" y="6502400"/>
            <a:ext cx="2113561" cy="176808"/>
          </a:xfrm>
          <a:prstGeom prst="rect">
            <a:avLst/>
          </a:prstGeom>
        </p:spPr>
      </p:pic>
      <p:sp>
        <p:nvSpPr>
          <p:cNvPr id="3" name="Tijdelijke aanduiding voor afbeelding 2"/>
          <p:cNvSpPr>
            <a:spLocks noGrp="1"/>
          </p:cNvSpPr>
          <p:nvPr>
            <p:ph type="pic" sz="quarter" idx="10" hasCustomPrompt="1"/>
          </p:nvPr>
        </p:nvSpPr>
        <p:spPr>
          <a:xfrm>
            <a:off x="9748449" y="453266"/>
            <a:ext cx="2114551" cy="958741"/>
          </a:xfrm>
          <a:prstGeom prst="rect">
            <a:avLst/>
          </a:prstGeom>
        </p:spPr>
        <p:txBody>
          <a:bodyPr vert="horz"/>
          <a:lstStyle>
            <a:lvl1pPr marL="0" indent="0" algn="ctr">
              <a:buNone/>
              <a:defRPr sz="1200" baseline="0">
                <a:solidFill>
                  <a:srgbClr val="28A532"/>
                </a:solidFill>
              </a:defRPr>
            </a:lvl1pPr>
          </a:lstStyle>
          <a:p>
            <a:r>
              <a:rPr lang="nl-NL" dirty="0"/>
              <a:t>[ plaats hier uw logo ]</a:t>
            </a:r>
          </a:p>
        </p:txBody>
      </p:sp>
    </p:spTree>
    <p:extLst>
      <p:ext uri="{BB962C8B-B14F-4D97-AF65-F5344CB8AC3E}">
        <p14:creationId xmlns:p14="http://schemas.microsoft.com/office/powerpoint/2010/main" val="127696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ubtitel">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Afbeelding 4" descr="wijzeringeldzaken.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77401" y="6502400"/>
            <a:ext cx="2113561" cy="176808"/>
          </a:xfrm>
          <a:prstGeom prst="rect">
            <a:avLst/>
          </a:prstGeom>
        </p:spPr>
      </p:pic>
      <p:sp>
        <p:nvSpPr>
          <p:cNvPr id="6" name="Tijdelijke aanduiding voor afbeelding 2"/>
          <p:cNvSpPr>
            <a:spLocks noGrp="1"/>
          </p:cNvSpPr>
          <p:nvPr>
            <p:ph type="pic" sz="quarter" idx="10" hasCustomPrompt="1"/>
          </p:nvPr>
        </p:nvSpPr>
        <p:spPr>
          <a:xfrm>
            <a:off x="9748449" y="453266"/>
            <a:ext cx="2114551" cy="958741"/>
          </a:xfrm>
          <a:prstGeom prst="rect">
            <a:avLst/>
          </a:prstGeom>
        </p:spPr>
        <p:txBody>
          <a:bodyPr vert="horz"/>
          <a:lstStyle>
            <a:lvl1pPr marL="0" indent="0" algn="ctr">
              <a:buNone/>
              <a:defRPr sz="1200" baseline="0">
                <a:solidFill>
                  <a:srgbClr val="28A532"/>
                </a:solidFill>
              </a:defRPr>
            </a:lvl1pPr>
          </a:lstStyle>
          <a:p>
            <a:r>
              <a:rPr lang="nl-NL" dirty="0"/>
              <a:t>[ plaats hier uw logo ]</a:t>
            </a:r>
          </a:p>
        </p:txBody>
      </p:sp>
    </p:spTree>
    <p:extLst>
      <p:ext uri="{BB962C8B-B14F-4D97-AF65-F5344CB8AC3E}">
        <p14:creationId xmlns:p14="http://schemas.microsoft.com/office/powerpoint/2010/main" val="1959295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el zonder URL">
    <p:spTree>
      <p:nvGrpSpPr>
        <p:cNvPr id="1" name=""/>
        <p:cNvGrpSpPr/>
        <p:nvPr/>
      </p:nvGrpSpPr>
      <p:grpSpPr>
        <a:xfrm>
          <a:off x="0" y="0"/>
          <a:ext cx="0" cy="0"/>
          <a:chOff x="0" y="0"/>
          <a:chExt cx="0" cy="0"/>
        </a:xfrm>
      </p:grpSpPr>
      <p:sp>
        <p:nvSpPr>
          <p:cNvPr id="4" name="Rechthoek 3"/>
          <p:cNvSpPr/>
          <p:nvPr userDrawn="1"/>
        </p:nvSpPr>
        <p:spPr>
          <a:xfrm>
            <a:off x="9364133" y="6210300"/>
            <a:ext cx="2624667" cy="647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solidFill>
                <a:schemeClr val="bg1"/>
              </a:solidFill>
            </a:endParaRPr>
          </a:p>
        </p:txBody>
      </p:sp>
      <p:pic>
        <p:nvPicPr>
          <p:cNvPr id="5" name="Afbeelding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jdelijke aanduiding voor afbeelding 2"/>
          <p:cNvSpPr>
            <a:spLocks noGrp="1"/>
          </p:cNvSpPr>
          <p:nvPr>
            <p:ph type="pic" sz="quarter" idx="10" hasCustomPrompt="1"/>
          </p:nvPr>
        </p:nvSpPr>
        <p:spPr>
          <a:xfrm>
            <a:off x="9748449" y="453266"/>
            <a:ext cx="2114551" cy="958741"/>
          </a:xfrm>
          <a:prstGeom prst="rect">
            <a:avLst/>
          </a:prstGeom>
        </p:spPr>
        <p:txBody>
          <a:bodyPr vert="horz"/>
          <a:lstStyle>
            <a:lvl1pPr marL="0" indent="0" algn="ctr">
              <a:buNone/>
              <a:defRPr sz="1200" baseline="0">
                <a:solidFill>
                  <a:srgbClr val="28A532"/>
                </a:solidFill>
              </a:defRPr>
            </a:lvl1pPr>
          </a:lstStyle>
          <a:p>
            <a:r>
              <a:rPr lang="nl-NL" dirty="0"/>
              <a:t>[ plaats hier uw logo ]</a:t>
            </a:r>
          </a:p>
        </p:txBody>
      </p:sp>
    </p:spTree>
    <p:extLst>
      <p:ext uri="{BB962C8B-B14F-4D97-AF65-F5344CB8AC3E}">
        <p14:creationId xmlns:p14="http://schemas.microsoft.com/office/powerpoint/2010/main" val="1107660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5F80D7BE-EB0F-4062-A0AE-2EC6462CC7B6}"/>
              </a:ext>
            </a:extLst>
          </p:cNvPr>
          <p:cNvSpPr/>
          <p:nvPr userDrawn="1"/>
        </p:nvSpPr>
        <p:spPr>
          <a:xfrm>
            <a:off x="1" y="5890961"/>
            <a:ext cx="12191999" cy="967038"/>
          </a:xfrm>
          <a:prstGeom prst="rect">
            <a:avLst/>
          </a:prstGeom>
          <a:solidFill>
            <a:srgbClr val="EBEADB"/>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pic>
        <p:nvPicPr>
          <p:cNvPr id="4" name="Afbeelding 3" descr="wijzeringeldzaken.png">
            <a:extLst>
              <a:ext uri="{FF2B5EF4-FFF2-40B4-BE49-F238E27FC236}">
                <a16:creationId xmlns:a16="http://schemas.microsoft.com/office/drawing/2014/main" id="{84B73805-92B7-3C49-B303-34890D56E3E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spTree>
    <p:extLst>
      <p:ext uri="{BB962C8B-B14F-4D97-AF65-F5344CB8AC3E}">
        <p14:creationId xmlns:p14="http://schemas.microsoft.com/office/powerpoint/2010/main" val="2996999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69FA3D-3A34-48E3-A5E4-FD581A5F30FF}"/>
              </a:ext>
            </a:extLst>
          </p:cNvPr>
          <p:cNvSpPr>
            <a:spLocks noGrp="1"/>
          </p:cNvSpPr>
          <p:nvPr>
            <p:ph type="title"/>
          </p:nvPr>
        </p:nvSpPr>
        <p:spPr>
          <a:xfrm>
            <a:off x="838200" y="365126"/>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37823D8-675B-457C-9CFC-6BA70972A0EC}"/>
              </a:ext>
            </a:extLst>
          </p:cNvPr>
          <p:cNvSpPr>
            <a:spLocks noGrp="1"/>
          </p:cNvSpPr>
          <p:nvPr>
            <p:ph idx="1"/>
          </p:nvPr>
        </p:nvSpPr>
        <p:spPr>
          <a:xfrm>
            <a:off x="838200" y="1825625"/>
            <a:ext cx="10515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F08E969-E095-4920-A973-0D519B5E8E69}"/>
              </a:ext>
            </a:extLst>
          </p:cNvPr>
          <p:cNvSpPr>
            <a:spLocks noGrp="1"/>
          </p:cNvSpPr>
          <p:nvPr>
            <p:ph type="dt" sz="half" idx="10"/>
          </p:nvPr>
        </p:nvSpPr>
        <p:spPr>
          <a:xfrm>
            <a:off x="838200" y="6356351"/>
            <a:ext cx="2743200" cy="365125"/>
          </a:xfrm>
          <a:prstGeom prst="rect">
            <a:avLst/>
          </a:prstGeom>
        </p:spPr>
        <p:txBody>
          <a:bodyPr/>
          <a:lstStyle/>
          <a:p>
            <a:fld id="{FDF9F4F5-328A-40C8-B61C-3C887FE8DDC6}" type="datetimeFigureOut">
              <a:rPr lang="nl-NL" smtClean="0"/>
              <a:t>5-9-2024</a:t>
            </a:fld>
            <a:endParaRPr lang="nl-NL"/>
          </a:p>
        </p:txBody>
      </p:sp>
      <p:sp>
        <p:nvSpPr>
          <p:cNvPr id="5" name="Tijdelijke aanduiding voor voettekst 4">
            <a:extLst>
              <a:ext uri="{FF2B5EF4-FFF2-40B4-BE49-F238E27FC236}">
                <a16:creationId xmlns:a16="http://schemas.microsoft.com/office/drawing/2014/main" id="{675162C5-3D77-41D1-B4A9-C5E9A0FF5380}"/>
              </a:ext>
            </a:extLst>
          </p:cNvPr>
          <p:cNvSpPr>
            <a:spLocks noGrp="1"/>
          </p:cNvSpPr>
          <p:nvPr>
            <p:ph type="ftr" sz="quarter" idx="11"/>
          </p:nvPr>
        </p:nvSpPr>
        <p:spPr>
          <a:xfrm>
            <a:off x="4038600" y="6356351"/>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4CB8F72B-F7FD-4F95-BCD7-5473D116B55F}"/>
              </a:ext>
            </a:extLst>
          </p:cNvPr>
          <p:cNvSpPr>
            <a:spLocks noGrp="1"/>
          </p:cNvSpPr>
          <p:nvPr>
            <p:ph type="sldNum" sz="quarter" idx="12"/>
          </p:nvPr>
        </p:nvSpPr>
        <p:spPr>
          <a:xfrm>
            <a:off x="8610600" y="6356351"/>
            <a:ext cx="2743200" cy="365125"/>
          </a:xfrm>
          <a:prstGeom prst="rect">
            <a:avLst/>
          </a:prstGeom>
        </p:spPr>
        <p:txBody>
          <a:bodyPr/>
          <a:lstStyle/>
          <a:p>
            <a:fld id="{8CEFB6AB-6CD0-4956-9D0C-D2347B8D3BE2}" type="slidenum">
              <a:rPr lang="nl-NL" smtClean="0"/>
              <a:t>‹nr.›</a:t>
            </a:fld>
            <a:endParaRPr lang="nl-NL"/>
          </a:p>
        </p:txBody>
      </p:sp>
      <p:sp>
        <p:nvSpPr>
          <p:cNvPr id="8" name="Rechthoek 7">
            <a:extLst>
              <a:ext uri="{FF2B5EF4-FFF2-40B4-BE49-F238E27FC236}">
                <a16:creationId xmlns:a16="http://schemas.microsoft.com/office/drawing/2014/main" id="{ED5DFDA5-A7FA-496B-B828-CB6943F96A7B}"/>
              </a:ext>
            </a:extLst>
          </p:cNvPr>
          <p:cNvSpPr/>
          <p:nvPr userDrawn="1"/>
        </p:nvSpPr>
        <p:spPr>
          <a:xfrm>
            <a:off x="1" y="5890961"/>
            <a:ext cx="12191999" cy="967038"/>
          </a:xfrm>
          <a:prstGeom prst="rect">
            <a:avLst/>
          </a:prstGeom>
          <a:solidFill>
            <a:srgbClr val="EBEADB"/>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spTree>
    <p:extLst>
      <p:ext uri="{BB962C8B-B14F-4D97-AF65-F5344CB8AC3E}">
        <p14:creationId xmlns:p14="http://schemas.microsoft.com/office/powerpoint/2010/main" val="220994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0B51A3E7-8B46-4CBD-8497-9CA224192838}"/>
              </a:ext>
            </a:extLst>
          </p:cNvPr>
          <p:cNvSpPr/>
          <p:nvPr userDrawn="1"/>
        </p:nvSpPr>
        <p:spPr>
          <a:xfrm>
            <a:off x="-1" y="6498000"/>
            <a:ext cx="12191999" cy="360000"/>
          </a:xfrm>
          <a:prstGeom prst="rect">
            <a:avLst/>
          </a:prstGeom>
          <a:solidFill>
            <a:srgbClr val="641C76"/>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sp>
        <p:nvSpPr>
          <p:cNvPr id="5" name="Rechthoek 4">
            <a:extLst>
              <a:ext uri="{FF2B5EF4-FFF2-40B4-BE49-F238E27FC236}">
                <a16:creationId xmlns:a16="http://schemas.microsoft.com/office/drawing/2014/main" id="{848921D9-4E14-400F-80E6-A30B1447422F}"/>
              </a:ext>
            </a:extLst>
          </p:cNvPr>
          <p:cNvSpPr/>
          <p:nvPr userDrawn="1"/>
        </p:nvSpPr>
        <p:spPr>
          <a:xfrm>
            <a:off x="1" y="4680000"/>
            <a:ext cx="12191999" cy="2178000"/>
          </a:xfrm>
          <a:prstGeom prst="rect">
            <a:avLst/>
          </a:prstGeom>
          <a:solidFill>
            <a:srgbClr val="EBEADB"/>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sp>
        <p:nvSpPr>
          <p:cNvPr id="21" name="Rechthoek 20">
            <a:extLst>
              <a:ext uri="{FF2B5EF4-FFF2-40B4-BE49-F238E27FC236}">
                <a16:creationId xmlns:a16="http://schemas.microsoft.com/office/drawing/2014/main" id="{C64CAFC6-83AA-4BAC-82F4-A68426EAEBFA}"/>
              </a:ext>
            </a:extLst>
          </p:cNvPr>
          <p:cNvSpPr/>
          <p:nvPr userDrawn="1"/>
        </p:nvSpPr>
        <p:spPr>
          <a:xfrm>
            <a:off x="-2" y="6498000"/>
            <a:ext cx="12191999" cy="360000"/>
          </a:xfrm>
          <a:prstGeom prst="rect">
            <a:avLst/>
          </a:prstGeom>
          <a:solidFill>
            <a:srgbClr val="641C76"/>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pic>
        <p:nvPicPr>
          <p:cNvPr id="7" name="Afbeelding 6" descr="Afbeelding met voedsel&#10;&#10;Automatisch gegenereerde beschrijving">
            <a:extLst>
              <a:ext uri="{FF2B5EF4-FFF2-40B4-BE49-F238E27FC236}">
                <a16:creationId xmlns:a16="http://schemas.microsoft.com/office/drawing/2014/main" id="{1B11AEA7-103F-F64B-AE84-57938D3B4274}"/>
              </a:ext>
            </a:extLst>
          </p:cNvPr>
          <p:cNvPicPr>
            <a:picLocks noChangeAspect="1"/>
          </p:cNvPicPr>
          <p:nvPr userDrawn="1"/>
        </p:nvPicPr>
        <p:blipFill>
          <a:blip r:embed="rId9"/>
          <a:stretch>
            <a:fillRect/>
          </a:stretch>
        </p:blipFill>
        <p:spPr>
          <a:xfrm>
            <a:off x="667657" y="2256971"/>
            <a:ext cx="1915886" cy="2095831"/>
          </a:xfrm>
          <a:prstGeom prst="rect">
            <a:avLst/>
          </a:prstGeom>
        </p:spPr>
      </p:pic>
    </p:spTree>
    <p:extLst>
      <p:ext uri="{BB962C8B-B14F-4D97-AF65-F5344CB8AC3E}">
        <p14:creationId xmlns:p14="http://schemas.microsoft.com/office/powerpoint/2010/main" val="3827619639"/>
      </p:ext>
    </p:extLst>
  </p:cSld>
  <p:clrMap bg1="lt1" tx1="dk1" bg2="lt2" tx2="dk2" accent1="accent1" accent2="accent2" accent3="accent3" accent4="accent4" accent5="accent5" accent6="accent6" hlink="hlink" folHlink="folHlink"/>
  <p:sldLayoutIdLst>
    <p:sldLayoutId id="2147483656" r:id="rId1"/>
    <p:sldLayoutId id="2147483682" r:id="rId2"/>
    <p:sldLayoutId id="2147483683" r:id="rId3"/>
    <p:sldLayoutId id="2147483684" r:id="rId4"/>
    <p:sldLayoutId id="2147483685" r:id="rId5"/>
    <p:sldLayoutId id="2147483686" r:id="rId6"/>
    <p:sldLayoutId id="2147483653"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DEB83BE6-B11B-4738-9498-3F17345B1152}"/>
              </a:ext>
            </a:extLst>
          </p:cNvPr>
          <p:cNvSpPr/>
          <p:nvPr userDrawn="1"/>
        </p:nvSpPr>
        <p:spPr>
          <a:xfrm>
            <a:off x="-1" y="0"/>
            <a:ext cx="12191999" cy="360000"/>
          </a:xfrm>
          <a:prstGeom prst="rect">
            <a:avLst/>
          </a:prstGeom>
          <a:solidFill>
            <a:srgbClr val="641C7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spTree>
    <p:extLst>
      <p:ext uri="{BB962C8B-B14F-4D97-AF65-F5344CB8AC3E}">
        <p14:creationId xmlns:p14="http://schemas.microsoft.com/office/powerpoint/2010/main" val="6230147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7" r:id="rId13"/>
    <p:sldLayoutId id="2147483688" r:id="rId14"/>
    <p:sldLayoutId id="214748368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7C204C6-20DB-4658-846E-B655B5644821}"/>
              </a:ext>
            </a:extLst>
          </p:cNvPr>
          <p:cNvSpPr/>
          <p:nvPr userDrawn="1"/>
        </p:nvSpPr>
        <p:spPr>
          <a:xfrm>
            <a:off x="1" y="4680000"/>
            <a:ext cx="12191999" cy="2178000"/>
          </a:xfrm>
          <a:prstGeom prst="rect">
            <a:avLst/>
          </a:prstGeom>
          <a:solidFill>
            <a:srgbClr val="EBEADB"/>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sp>
        <p:nvSpPr>
          <p:cNvPr id="12" name="Tijdelijke aanduiding voor afbeelding 8">
            <a:extLst>
              <a:ext uri="{FF2B5EF4-FFF2-40B4-BE49-F238E27FC236}">
                <a16:creationId xmlns:a16="http://schemas.microsoft.com/office/drawing/2014/main" id="{1D6E9163-97DA-4BCE-AAE7-17664C8A6C7D}"/>
              </a:ext>
            </a:extLst>
          </p:cNvPr>
          <p:cNvSpPr txBox="1">
            <a:spLocks/>
          </p:cNvSpPr>
          <p:nvPr userDrawn="1"/>
        </p:nvSpPr>
        <p:spPr>
          <a:xfrm>
            <a:off x="8110027" y="5000173"/>
            <a:ext cx="3371957" cy="1204685"/>
          </a:xfrm>
          <a:prstGeom prst="rect">
            <a:avLst/>
          </a:prstGeom>
        </p:spPr>
        <p:txBody>
          <a:bodyPr vert="horz"/>
          <a:lstStyle>
            <a:lvl1pPr marL="0" indent="0" algn="ctr" defTabSz="457200" rtl="0" eaLnBrk="1" latinLnBrk="0" hangingPunct="1">
              <a:spcBef>
                <a:spcPct val="20000"/>
              </a:spcBef>
              <a:buFont typeface="Arial"/>
              <a:buNone/>
              <a:defRPr sz="1200" kern="1200">
                <a:solidFill>
                  <a:srgbClr val="28A53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1200" dirty="0"/>
              <a:t>[ plaats hier uw logo ]</a:t>
            </a:r>
          </a:p>
        </p:txBody>
      </p:sp>
      <p:sp>
        <p:nvSpPr>
          <p:cNvPr id="16" name="Rechthoek 15">
            <a:extLst>
              <a:ext uri="{FF2B5EF4-FFF2-40B4-BE49-F238E27FC236}">
                <a16:creationId xmlns:a16="http://schemas.microsoft.com/office/drawing/2014/main" id="{4809660E-5BF2-4103-9FE5-118E0B6B899C}"/>
              </a:ext>
            </a:extLst>
          </p:cNvPr>
          <p:cNvSpPr/>
          <p:nvPr userDrawn="1"/>
        </p:nvSpPr>
        <p:spPr>
          <a:xfrm>
            <a:off x="-1" y="6498000"/>
            <a:ext cx="12191999" cy="360000"/>
          </a:xfrm>
          <a:prstGeom prst="rect">
            <a:avLst/>
          </a:prstGeom>
          <a:solidFill>
            <a:srgbClr val="641C76"/>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pic>
        <p:nvPicPr>
          <p:cNvPr id="11" name="Afbeelding 10" descr="Afbeelding met voedsel&#10;&#10;Automatisch gegenereerde beschrijving">
            <a:extLst>
              <a:ext uri="{FF2B5EF4-FFF2-40B4-BE49-F238E27FC236}">
                <a16:creationId xmlns:a16="http://schemas.microsoft.com/office/drawing/2014/main" id="{92EFBCC3-A725-D44D-9699-B4A8DE0AEAB4}"/>
              </a:ext>
            </a:extLst>
          </p:cNvPr>
          <p:cNvPicPr>
            <a:picLocks noChangeAspect="1"/>
          </p:cNvPicPr>
          <p:nvPr userDrawn="1"/>
        </p:nvPicPr>
        <p:blipFill>
          <a:blip r:embed="rId13"/>
          <a:stretch>
            <a:fillRect/>
          </a:stretch>
        </p:blipFill>
        <p:spPr>
          <a:xfrm>
            <a:off x="8974304" y="2256971"/>
            <a:ext cx="1915886" cy="2095831"/>
          </a:xfrm>
          <a:prstGeom prst="rect">
            <a:avLst/>
          </a:prstGeom>
        </p:spPr>
      </p:pic>
      <p:pic>
        <p:nvPicPr>
          <p:cNvPr id="13" name="Afbeelding 12" descr="Afbeelding met voedsel, tekening, klok&#10;&#10;Automatisch gegenereerde beschrijving">
            <a:extLst>
              <a:ext uri="{FF2B5EF4-FFF2-40B4-BE49-F238E27FC236}">
                <a16:creationId xmlns:a16="http://schemas.microsoft.com/office/drawing/2014/main" id="{DDAC1032-17DD-844A-90A1-7E34DB7D7407}"/>
              </a:ext>
            </a:extLst>
          </p:cNvPr>
          <p:cNvPicPr>
            <a:picLocks noChangeAspect="1"/>
          </p:cNvPicPr>
          <p:nvPr userDrawn="1"/>
        </p:nvPicPr>
        <p:blipFill rotWithShape="1">
          <a:blip r:embed="rId14"/>
          <a:srcRect l="41561" t="26832" r="5059"/>
          <a:stretch/>
        </p:blipFill>
        <p:spPr>
          <a:xfrm>
            <a:off x="1871818" y="982800"/>
            <a:ext cx="5345914" cy="5515200"/>
          </a:xfrm>
          <a:prstGeom prst="rect">
            <a:avLst/>
          </a:prstGeom>
        </p:spPr>
      </p:pic>
    </p:spTree>
    <p:extLst>
      <p:ext uri="{BB962C8B-B14F-4D97-AF65-F5344CB8AC3E}">
        <p14:creationId xmlns:p14="http://schemas.microsoft.com/office/powerpoint/2010/main" val="22671465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‹nr.›</a:t>
            </a:fld>
            <a:endParaRPr lang="en-US" dirty="0"/>
          </a:p>
        </p:txBody>
      </p:sp>
      <p:sp>
        <p:nvSpPr>
          <p:cNvPr id="7" name="Rechthoek 6">
            <a:extLst>
              <a:ext uri="{FF2B5EF4-FFF2-40B4-BE49-F238E27FC236}">
                <a16:creationId xmlns:a16="http://schemas.microsoft.com/office/drawing/2014/main" id="{75DE6676-714E-7A4B-ACE5-EB17C25D3024}"/>
              </a:ext>
            </a:extLst>
          </p:cNvPr>
          <p:cNvSpPr/>
          <p:nvPr userDrawn="1"/>
        </p:nvSpPr>
        <p:spPr>
          <a:xfrm>
            <a:off x="-1" y="0"/>
            <a:ext cx="12191999" cy="360000"/>
          </a:xfrm>
          <a:prstGeom prst="rect">
            <a:avLst/>
          </a:prstGeom>
          <a:solidFill>
            <a:srgbClr val="641C7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spTree>
    <p:extLst>
      <p:ext uri="{BB962C8B-B14F-4D97-AF65-F5344CB8AC3E}">
        <p14:creationId xmlns:p14="http://schemas.microsoft.com/office/powerpoint/2010/main" val="36200791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46.xml"/><Relationship Id="rId6" Type="http://schemas.openxmlformats.org/officeDocument/2006/relationships/image" Target="../media/image29.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46.xml"/><Relationship Id="rId6" Type="http://schemas.openxmlformats.org/officeDocument/2006/relationships/image" Target="../media/image43.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9.png"/><Relationship Id="rId1" Type="http://schemas.openxmlformats.org/officeDocument/2006/relationships/slideLayout" Target="../slideLayouts/slideLayout46.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49.png"/><Relationship Id="rId5" Type="http://schemas.openxmlformats.org/officeDocument/2006/relationships/image" Target="../media/image51.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48.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hyperlink" Target="https://www.pensioenduidelijkheid.nl/" TargetMode="External"/><Relationship Id="rId2" Type="http://schemas.openxmlformats.org/officeDocument/2006/relationships/hyperlink" Target="https://www.werkenaanonspensioen.nl/" TargetMode="External"/><Relationship Id="rId1" Type="http://schemas.openxmlformats.org/officeDocument/2006/relationships/slideLayout" Target="../slideLayouts/slideLayout4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www.werkenaanonspensioen.nl/algemene-informatie-over-de-transitie/toolbo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0.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0.png"/><Relationship Id="rId7" Type="http://schemas.openxmlformats.org/officeDocument/2006/relationships/hyperlink" Target="https://www.pensioenchecker.org/" TargetMode="External"/><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7.png"/><Relationship Id="rId5" Type="http://schemas.openxmlformats.org/officeDocument/2006/relationships/image" Target="../media/image62.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46.xml"/><Relationship Id="rId6" Type="http://schemas.openxmlformats.org/officeDocument/2006/relationships/image" Target="../media/image52.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8.png"/><Relationship Id="rId1" Type="http://schemas.openxmlformats.org/officeDocument/2006/relationships/slideLayout" Target="../slideLayouts/slideLayout47.xml"/><Relationship Id="rId5" Type="http://schemas.openxmlformats.org/officeDocument/2006/relationships/image" Target="../media/image4.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47.xml"/><Relationship Id="rId6" Type="http://schemas.openxmlformats.org/officeDocument/2006/relationships/image" Target="../media/image4.png"/><Relationship Id="rId5" Type="http://schemas.openxmlformats.org/officeDocument/2006/relationships/image" Target="../media/image78.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46.xml"/><Relationship Id="rId5" Type="http://schemas.openxmlformats.org/officeDocument/2006/relationships/image" Target="../media/image82.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47.xml"/><Relationship Id="rId6" Type="http://schemas.openxmlformats.org/officeDocument/2006/relationships/image" Target="../media/image4.png"/><Relationship Id="rId5" Type="http://schemas.openxmlformats.org/officeDocument/2006/relationships/image" Target="../media/image78.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46.xml"/><Relationship Id="rId6" Type="http://schemas.openxmlformats.org/officeDocument/2006/relationships/image" Target="../media/image85.png"/><Relationship Id="rId5" Type="http://schemas.openxmlformats.org/officeDocument/2006/relationships/image" Target="../media/image82.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86.png"/><Relationship Id="rId1" Type="http://schemas.openxmlformats.org/officeDocument/2006/relationships/slideLayout" Target="../slideLayouts/slideLayout47.xml"/><Relationship Id="rId6" Type="http://schemas.openxmlformats.org/officeDocument/2006/relationships/image" Target="../media/image4.png"/><Relationship Id="rId5" Type="http://schemas.openxmlformats.org/officeDocument/2006/relationships/image" Target="../media/image78.png"/><Relationship Id="rId4" Type="http://schemas.openxmlformats.org/officeDocument/2006/relationships/image" Target="../media/image87.png"/><Relationship Id="rId9" Type="http://schemas.openxmlformats.org/officeDocument/2006/relationships/image" Target="../media/image85.png"/></Relationships>
</file>

<file path=ppt/slides/_rels/slide2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png"/><Relationship Id="rId7" Type="http://schemas.openxmlformats.org/officeDocument/2006/relationships/image" Target="../media/image85.png"/><Relationship Id="rId2" Type="http://schemas.openxmlformats.org/officeDocument/2006/relationships/image" Target="../media/image89.png"/><Relationship Id="rId1" Type="http://schemas.openxmlformats.org/officeDocument/2006/relationships/slideLayout" Target="../slideLayouts/slideLayout45.xml"/><Relationship Id="rId6" Type="http://schemas.openxmlformats.org/officeDocument/2006/relationships/image" Target="../media/image93.png"/><Relationship Id="rId11" Type="http://schemas.openxmlformats.org/officeDocument/2006/relationships/image" Target="../media/image97.png"/><Relationship Id="rId5" Type="http://schemas.openxmlformats.org/officeDocument/2006/relationships/image" Target="../media/image92.png"/><Relationship Id="rId10" Type="http://schemas.openxmlformats.org/officeDocument/2006/relationships/image" Target="../media/image96.png"/><Relationship Id="rId4" Type="http://schemas.openxmlformats.org/officeDocument/2006/relationships/image" Target="../media/image91.png"/><Relationship Id="rId9"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5.xml"/><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5.xml"/><Relationship Id="rId6" Type="http://schemas.openxmlformats.org/officeDocument/2006/relationships/image" Target="../media/image100.png"/><Relationship Id="rId5" Type="http://schemas.openxmlformats.org/officeDocument/2006/relationships/hyperlink" Target="pensioen3daagse.nl/gesprek" TargetMode="External"/><Relationship Id="rId4" Type="http://schemas.openxmlformats.org/officeDocument/2006/relationships/hyperlink" Target="pensioen3daagse.nl/vragen"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hyperlink" Target="mijnpensioenoverzicht.nl" TargetMode="External"/><Relationship Id="rId7" Type="http://schemas.openxmlformats.org/officeDocument/2006/relationships/image" Target="../media/image8.png"/><Relationship Id="rId2" Type="http://schemas.openxmlformats.org/officeDocument/2006/relationships/hyperlink" Target="pensioen3daagse.nl/jouwpensioen" TargetMode="External"/><Relationship Id="rId1" Type="http://schemas.openxmlformats.org/officeDocument/2006/relationships/slideLayout" Target="../slideLayouts/slideLayout2.xml"/><Relationship Id="rId6" Type="http://schemas.openxmlformats.org/officeDocument/2006/relationships/hyperlink" Target="https://www.pensioenduidelijkheid.nl/" TargetMode="External"/><Relationship Id="rId5" Type="http://schemas.openxmlformats.org/officeDocument/2006/relationships/hyperlink" Target="wijzeringeldzaken.nl" TargetMode="External"/><Relationship Id="rId10" Type="http://schemas.openxmlformats.org/officeDocument/2006/relationships/image" Target="../media/image102.png"/><Relationship Id="rId4" Type="http://schemas.openxmlformats.org/officeDocument/2006/relationships/hyperlink" Target="http://pensioenschecker.org/" TargetMode="Externa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5.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5.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5.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5.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5.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0"/>
          </p:nvPr>
        </p:nvSpPr>
        <p:spPr>
          <a:xfrm>
            <a:off x="824817" y="5248276"/>
            <a:ext cx="1971939" cy="994620"/>
          </a:xfrm>
        </p:spPr>
      </p:sp>
      <p:pic>
        <p:nvPicPr>
          <p:cNvPr id="2" name="Afbeelding 1">
            <a:extLst>
              <a:ext uri="{FF2B5EF4-FFF2-40B4-BE49-F238E27FC236}">
                <a16:creationId xmlns:a16="http://schemas.microsoft.com/office/drawing/2014/main" id="{509103CC-5ACA-459E-9DA4-E77F17B274CF}"/>
              </a:ext>
            </a:extLst>
          </p:cNvPr>
          <p:cNvPicPr>
            <a:picLocks noChangeAspect="1"/>
          </p:cNvPicPr>
          <p:nvPr/>
        </p:nvPicPr>
        <p:blipFill>
          <a:blip r:embed="rId2"/>
          <a:srcRect t="2952" b="2952"/>
          <a:stretch/>
        </p:blipFill>
        <p:spPr>
          <a:xfrm>
            <a:off x="5770458" y="1067931"/>
            <a:ext cx="5627825" cy="5515200"/>
          </a:xfrm>
          <a:prstGeom prst="rect">
            <a:avLst/>
          </a:prstGeom>
        </p:spPr>
      </p:pic>
      <p:pic>
        <p:nvPicPr>
          <p:cNvPr id="7" name="Afbeelding 6">
            <a:extLst>
              <a:ext uri="{FF2B5EF4-FFF2-40B4-BE49-F238E27FC236}">
                <a16:creationId xmlns:a16="http://schemas.microsoft.com/office/drawing/2014/main" id="{9E5C3F62-397F-1E48-B072-35E4F6D41F7C}"/>
              </a:ext>
            </a:extLst>
          </p:cNvPr>
          <p:cNvPicPr>
            <a:picLocks noChangeAspect="1"/>
          </p:cNvPicPr>
          <p:nvPr/>
        </p:nvPicPr>
        <p:blipFill>
          <a:blip r:embed="rId3"/>
          <a:srcRect/>
          <a:stretch/>
        </p:blipFill>
        <p:spPr>
          <a:xfrm>
            <a:off x="824817" y="547488"/>
            <a:ext cx="6748905" cy="879167"/>
          </a:xfrm>
          <a:prstGeom prst="rect">
            <a:avLst/>
          </a:prstGeom>
        </p:spPr>
      </p:pic>
    </p:spTree>
    <p:extLst>
      <p:ext uri="{BB962C8B-B14F-4D97-AF65-F5344CB8AC3E}">
        <p14:creationId xmlns:p14="http://schemas.microsoft.com/office/powerpoint/2010/main" val="38876298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6b-subtite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6148" y="1384353"/>
            <a:ext cx="2914277" cy="256066"/>
          </a:xfrm>
          <a:prstGeom prst="rect">
            <a:avLst/>
          </a:prstGeom>
        </p:spPr>
      </p:pic>
      <p:pic>
        <p:nvPicPr>
          <p:cNvPr id="14" name="Afbeelding 13" descr="6h-lijn-4.png">
            <a:extLst>
              <a:ext uri="{FF2B5EF4-FFF2-40B4-BE49-F238E27FC236}">
                <a16:creationId xmlns:a16="http://schemas.microsoft.com/office/drawing/2014/main" id="{26B98E1D-65A8-0A4E-81BC-19E3EF154B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656825">
            <a:off x="5967263" y="4073026"/>
            <a:ext cx="1859528" cy="2981342"/>
          </a:xfrm>
          <a:prstGeom prst="rect">
            <a:avLst/>
          </a:prstGeom>
        </p:spPr>
      </p:pic>
      <p:pic>
        <p:nvPicPr>
          <p:cNvPr id="15" name="Afbeelding 14" descr="6h-lijn-2.png">
            <a:extLst>
              <a:ext uri="{FF2B5EF4-FFF2-40B4-BE49-F238E27FC236}">
                <a16:creationId xmlns:a16="http://schemas.microsoft.com/office/drawing/2014/main" id="{FFD743F7-DB03-EF49-8CBB-2528BA3AE5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436588">
            <a:off x="3596616" y="3637106"/>
            <a:ext cx="1908818" cy="1939688"/>
          </a:xfrm>
          <a:prstGeom prst="rect">
            <a:avLst/>
          </a:prstGeom>
        </p:spPr>
      </p:pic>
      <p:pic>
        <p:nvPicPr>
          <p:cNvPr id="16" name="Afbeelding 15" descr="6h-lijn-1.png">
            <a:extLst>
              <a:ext uri="{FF2B5EF4-FFF2-40B4-BE49-F238E27FC236}">
                <a16:creationId xmlns:a16="http://schemas.microsoft.com/office/drawing/2014/main" id="{93295164-2214-5843-8B43-A538B36CAB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645709">
            <a:off x="2701155" y="5094926"/>
            <a:ext cx="2393700" cy="891087"/>
          </a:xfrm>
          <a:prstGeom prst="rect">
            <a:avLst/>
          </a:prstGeom>
        </p:spPr>
      </p:pic>
      <p:pic>
        <p:nvPicPr>
          <p:cNvPr id="17" name="Afbeelding 16">
            <a:extLst>
              <a:ext uri="{FF2B5EF4-FFF2-40B4-BE49-F238E27FC236}">
                <a16:creationId xmlns:a16="http://schemas.microsoft.com/office/drawing/2014/main" id="{7E8F38E4-1733-9E45-8F54-177B73B370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23824" y="3928396"/>
            <a:ext cx="8928000" cy="8928000"/>
          </a:xfrm>
          <a:prstGeom prst="rect">
            <a:avLst/>
          </a:prstGeom>
          <a:scene3d>
            <a:camera prst="orthographicFront">
              <a:rot lat="0" lon="0" rev="19440000"/>
            </a:camera>
            <a:lightRig rig="threePt" dir="t"/>
          </a:scene3d>
        </p:spPr>
      </p:pic>
      <p:pic>
        <p:nvPicPr>
          <p:cNvPr id="20" name="Afbeelding 19" descr="6h-lijn-3.png">
            <a:extLst>
              <a:ext uri="{FF2B5EF4-FFF2-40B4-BE49-F238E27FC236}">
                <a16:creationId xmlns:a16="http://schemas.microsoft.com/office/drawing/2014/main" id="{114FE54F-D0D9-8040-B104-8268146EE98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734135">
            <a:off x="5870755" y="2488671"/>
            <a:ext cx="469993" cy="3284148"/>
          </a:xfrm>
          <a:prstGeom prst="rect">
            <a:avLst/>
          </a:prstGeom>
        </p:spPr>
      </p:pic>
      <p:pic>
        <p:nvPicPr>
          <p:cNvPr id="13" name="Afbeelding 12" descr="6a-titel.png">
            <a:extLst>
              <a:ext uri="{FF2B5EF4-FFF2-40B4-BE49-F238E27FC236}">
                <a16:creationId xmlns:a16="http://schemas.microsoft.com/office/drawing/2014/main" id="{17C7F951-6EF8-1143-BF5C-AA9E9327081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6148" y="873889"/>
            <a:ext cx="1030361" cy="341422"/>
          </a:xfrm>
          <a:prstGeom prst="rect">
            <a:avLst/>
          </a:prstGeom>
        </p:spPr>
      </p:pic>
      <p:grpSp>
        <p:nvGrpSpPr>
          <p:cNvPr id="4" name="Groep 3">
            <a:extLst>
              <a:ext uri="{FF2B5EF4-FFF2-40B4-BE49-F238E27FC236}">
                <a16:creationId xmlns:a16="http://schemas.microsoft.com/office/drawing/2014/main" id="{F6D3A6B2-849D-3645-9F69-AC2EF2DF6F36}"/>
              </a:ext>
            </a:extLst>
          </p:cNvPr>
          <p:cNvGrpSpPr/>
          <p:nvPr/>
        </p:nvGrpSpPr>
        <p:grpSpPr>
          <a:xfrm>
            <a:off x="784051" y="3510136"/>
            <a:ext cx="1810074" cy="2147520"/>
            <a:chOff x="784051" y="3510136"/>
            <a:chExt cx="1810074" cy="2147520"/>
          </a:xfrm>
        </p:grpSpPr>
        <p:pic>
          <p:nvPicPr>
            <p:cNvPr id="18" name="Afbeelding 17">
              <a:extLst>
                <a:ext uri="{FF2B5EF4-FFF2-40B4-BE49-F238E27FC236}">
                  <a16:creationId xmlns:a16="http://schemas.microsoft.com/office/drawing/2014/main" id="{41EE2D9C-E83E-6247-B949-F8DCED81F4F2}"/>
                </a:ext>
              </a:extLst>
            </p:cNvPr>
            <p:cNvPicPr>
              <a:picLocks noChangeAspect="1"/>
            </p:cNvPicPr>
            <p:nvPr/>
          </p:nvPicPr>
          <p:blipFill>
            <a:blip r:embed="rId9"/>
            <a:srcRect/>
            <a:stretch/>
          </p:blipFill>
          <p:spPr>
            <a:xfrm>
              <a:off x="1197126" y="3510136"/>
              <a:ext cx="1396999" cy="1562745"/>
            </a:xfrm>
            <a:prstGeom prst="rect">
              <a:avLst/>
            </a:prstGeom>
            <a:effectLst>
              <a:outerShdw blurRad="50800" dist="38100" dir="2700000" algn="tl" rotWithShape="0">
                <a:prstClr val="black">
                  <a:alpha val="40000"/>
                </a:prstClr>
              </a:outerShdw>
            </a:effectLst>
          </p:spPr>
        </p:pic>
        <p:sp>
          <p:nvSpPr>
            <p:cNvPr id="23" name="Rechthoek 22">
              <a:extLst>
                <a:ext uri="{FF2B5EF4-FFF2-40B4-BE49-F238E27FC236}">
                  <a16:creationId xmlns:a16="http://schemas.microsoft.com/office/drawing/2014/main" id="{20220A4C-31BB-D84E-A3FE-766D119211C5}"/>
                </a:ext>
              </a:extLst>
            </p:cNvPr>
            <p:cNvSpPr/>
            <p:nvPr/>
          </p:nvSpPr>
          <p:spPr>
            <a:xfrm>
              <a:off x="784051" y="5072881"/>
              <a:ext cx="1798130" cy="584775"/>
            </a:xfrm>
            <a:prstGeom prst="rect">
              <a:avLst/>
            </a:prstGeom>
          </p:spPr>
          <p:txBody>
            <a:bodyPr wrap="square">
              <a:spAutoFit/>
            </a:bodyPr>
            <a:lstStyle/>
            <a:p>
              <a:r>
                <a:rPr lang="nl-NL" sz="1600" dirty="0"/>
                <a:t>AOW is een </a:t>
              </a:r>
              <a:r>
                <a:rPr lang="nl-NL" sz="1600" b="1" dirty="0"/>
                <a:t>overheidsuitkering</a:t>
              </a:r>
            </a:p>
          </p:txBody>
        </p:sp>
      </p:grpSp>
      <p:grpSp>
        <p:nvGrpSpPr>
          <p:cNvPr id="6" name="Groep 5">
            <a:extLst>
              <a:ext uri="{FF2B5EF4-FFF2-40B4-BE49-F238E27FC236}">
                <a16:creationId xmlns:a16="http://schemas.microsoft.com/office/drawing/2014/main" id="{3FE5628A-AB48-4842-BC91-6C47132FE95C}"/>
              </a:ext>
            </a:extLst>
          </p:cNvPr>
          <p:cNvGrpSpPr/>
          <p:nvPr/>
        </p:nvGrpSpPr>
        <p:grpSpPr>
          <a:xfrm>
            <a:off x="1342247" y="1869127"/>
            <a:ext cx="3285235" cy="1664252"/>
            <a:chOff x="1342247" y="1869127"/>
            <a:chExt cx="3285235" cy="1664252"/>
          </a:xfrm>
        </p:grpSpPr>
        <p:pic>
          <p:nvPicPr>
            <p:cNvPr id="22" name="Afbeelding 21">
              <a:extLst>
                <a:ext uri="{FF2B5EF4-FFF2-40B4-BE49-F238E27FC236}">
                  <a16:creationId xmlns:a16="http://schemas.microsoft.com/office/drawing/2014/main" id="{EEFC1F1D-0061-B545-87FE-56E701FB8BB4}"/>
                </a:ext>
              </a:extLst>
            </p:cNvPr>
            <p:cNvPicPr>
              <a:picLocks noChangeAspect="1"/>
            </p:cNvPicPr>
            <p:nvPr/>
          </p:nvPicPr>
          <p:blipFill>
            <a:blip r:embed="rId10"/>
            <a:srcRect/>
            <a:stretch/>
          </p:blipFill>
          <p:spPr>
            <a:xfrm>
              <a:off x="2951082" y="1869127"/>
              <a:ext cx="1676400" cy="1664252"/>
            </a:xfrm>
            <a:prstGeom prst="rect">
              <a:avLst/>
            </a:prstGeom>
            <a:effectLst>
              <a:outerShdw blurRad="50800" dist="38100" dir="2700000" algn="tl" rotWithShape="0">
                <a:prstClr val="black">
                  <a:alpha val="40000"/>
                </a:prstClr>
              </a:outerShdw>
            </a:effectLst>
          </p:spPr>
        </p:pic>
        <p:sp>
          <p:nvSpPr>
            <p:cNvPr id="24" name="Rechthoek 23">
              <a:extLst>
                <a:ext uri="{FF2B5EF4-FFF2-40B4-BE49-F238E27FC236}">
                  <a16:creationId xmlns:a16="http://schemas.microsoft.com/office/drawing/2014/main" id="{6B08D5E6-DE7B-934D-913A-F1F700239F98}"/>
                </a:ext>
              </a:extLst>
            </p:cNvPr>
            <p:cNvSpPr/>
            <p:nvPr/>
          </p:nvSpPr>
          <p:spPr>
            <a:xfrm>
              <a:off x="1342247" y="2009516"/>
              <a:ext cx="2217225" cy="1077218"/>
            </a:xfrm>
            <a:prstGeom prst="rect">
              <a:avLst/>
            </a:prstGeom>
          </p:spPr>
          <p:txBody>
            <a:bodyPr wrap="square">
              <a:spAutoFit/>
            </a:bodyPr>
            <a:lstStyle/>
            <a:p>
              <a:r>
                <a:rPr lang="nl-NL" sz="1600" dirty="0"/>
                <a:t>AOW wordt opgebouwd in </a:t>
              </a:r>
              <a:r>
                <a:rPr lang="nl-NL" sz="1600" b="1" dirty="0"/>
                <a:t>50 jaar</a:t>
              </a:r>
              <a:r>
                <a:rPr lang="nl-NL" sz="1600" dirty="0"/>
                <a:t>, ieder jaar met 2% indien je in Nederland woont</a:t>
              </a:r>
              <a:endParaRPr lang="nl-NL" sz="1600" b="1" dirty="0"/>
            </a:p>
          </p:txBody>
        </p:sp>
      </p:grpSp>
      <p:grpSp>
        <p:nvGrpSpPr>
          <p:cNvPr id="7" name="Groep 6">
            <a:extLst>
              <a:ext uri="{FF2B5EF4-FFF2-40B4-BE49-F238E27FC236}">
                <a16:creationId xmlns:a16="http://schemas.microsoft.com/office/drawing/2014/main" id="{0FE90382-7E05-A94A-AED3-2CA1EB4023DA}"/>
              </a:ext>
            </a:extLst>
          </p:cNvPr>
          <p:cNvGrpSpPr/>
          <p:nvPr/>
        </p:nvGrpSpPr>
        <p:grpSpPr>
          <a:xfrm>
            <a:off x="5076458" y="1599558"/>
            <a:ext cx="3077943" cy="819916"/>
            <a:chOff x="5076458" y="1599558"/>
            <a:chExt cx="3077943" cy="819916"/>
          </a:xfrm>
        </p:grpSpPr>
        <p:pic>
          <p:nvPicPr>
            <p:cNvPr id="19" name="Afbeelding 18">
              <a:extLst>
                <a:ext uri="{FF2B5EF4-FFF2-40B4-BE49-F238E27FC236}">
                  <a16:creationId xmlns:a16="http://schemas.microsoft.com/office/drawing/2014/main" id="{56ED16CB-0B05-9246-9EA6-431F54E3C300}"/>
                </a:ext>
              </a:extLst>
            </p:cNvPr>
            <p:cNvPicPr>
              <a:picLocks noChangeAspect="1"/>
            </p:cNvPicPr>
            <p:nvPr/>
          </p:nvPicPr>
          <p:blipFill>
            <a:blip r:embed="rId11"/>
            <a:srcRect/>
            <a:stretch/>
          </p:blipFill>
          <p:spPr>
            <a:xfrm>
              <a:off x="7047515" y="1599558"/>
              <a:ext cx="1106886" cy="819916"/>
            </a:xfrm>
            <a:prstGeom prst="rect">
              <a:avLst/>
            </a:prstGeom>
            <a:effectLst>
              <a:outerShdw blurRad="50800" dist="38100" dir="2700000" algn="tl" rotWithShape="0">
                <a:prstClr val="black">
                  <a:alpha val="40000"/>
                </a:prstClr>
              </a:outerShdw>
            </a:effectLst>
          </p:spPr>
        </p:pic>
        <p:sp>
          <p:nvSpPr>
            <p:cNvPr id="25" name="Rechthoek 24">
              <a:extLst>
                <a:ext uri="{FF2B5EF4-FFF2-40B4-BE49-F238E27FC236}">
                  <a16:creationId xmlns:a16="http://schemas.microsoft.com/office/drawing/2014/main" id="{6571B1A9-5E5B-FF46-BB4E-972F524DE73F}"/>
                </a:ext>
              </a:extLst>
            </p:cNvPr>
            <p:cNvSpPr/>
            <p:nvPr/>
          </p:nvSpPr>
          <p:spPr>
            <a:xfrm>
              <a:off x="5076458" y="1805474"/>
              <a:ext cx="2217225" cy="338554"/>
            </a:xfrm>
            <a:prstGeom prst="rect">
              <a:avLst/>
            </a:prstGeom>
          </p:spPr>
          <p:txBody>
            <a:bodyPr wrap="square">
              <a:spAutoFit/>
            </a:bodyPr>
            <a:lstStyle/>
            <a:p>
              <a:r>
                <a:rPr lang="nl-NL" sz="1600" dirty="0"/>
                <a:t>De AOW-leeftijd </a:t>
              </a:r>
              <a:r>
                <a:rPr lang="nl-NL" sz="1600" b="1" dirty="0"/>
                <a:t>stijgt</a:t>
              </a:r>
            </a:p>
          </p:txBody>
        </p:sp>
      </p:grpSp>
      <p:grpSp>
        <p:nvGrpSpPr>
          <p:cNvPr id="8" name="Groep 7">
            <a:extLst>
              <a:ext uri="{FF2B5EF4-FFF2-40B4-BE49-F238E27FC236}">
                <a16:creationId xmlns:a16="http://schemas.microsoft.com/office/drawing/2014/main" id="{ED217572-1A5E-0D48-B5E8-F5D48BFB257C}"/>
              </a:ext>
            </a:extLst>
          </p:cNvPr>
          <p:cNvGrpSpPr/>
          <p:nvPr/>
        </p:nvGrpSpPr>
        <p:grpSpPr>
          <a:xfrm>
            <a:off x="8011548" y="2379862"/>
            <a:ext cx="3704202" cy="3027026"/>
            <a:chOff x="8011548" y="2379862"/>
            <a:chExt cx="3704202" cy="3027026"/>
          </a:xfrm>
        </p:grpSpPr>
        <p:pic>
          <p:nvPicPr>
            <p:cNvPr id="21" name="Afbeelding 20">
              <a:extLst>
                <a:ext uri="{FF2B5EF4-FFF2-40B4-BE49-F238E27FC236}">
                  <a16:creationId xmlns:a16="http://schemas.microsoft.com/office/drawing/2014/main" id="{D40C0CDE-D625-2745-92EE-E96E3235AF27}"/>
                </a:ext>
              </a:extLst>
            </p:cNvPr>
            <p:cNvPicPr>
              <a:picLocks noChangeAspect="1"/>
            </p:cNvPicPr>
            <p:nvPr/>
          </p:nvPicPr>
          <p:blipFill>
            <a:blip r:embed="rId12"/>
            <a:srcRect/>
            <a:stretch/>
          </p:blipFill>
          <p:spPr>
            <a:xfrm>
              <a:off x="9719397" y="2379862"/>
              <a:ext cx="1914173" cy="1327160"/>
            </a:xfrm>
            <a:prstGeom prst="rect">
              <a:avLst/>
            </a:prstGeom>
            <a:effectLst>
              <a:outerShdw blurRad="50800" dist="38100" dir="2700000" algn="tl" rotWithShape="0">
                <a:prstClr val="black">
                  <a:alpha val="40000"/>
                </a:prstClr>
              </a:outerShdw>
            </a:effectLst>
          </p:spPr>
        </p:pic>
        <p:pic>
          <p:nvPicPr>
            <p:cNvPr id="3" name="Afbeelding 2">
              <a:extLst>
                <a:ext uri="{FF2B5EF4-FFF2-40B4-BE49-F238E27FC236}">
                  <a16:creationId xmlns:a16="http://schemas.microsoft.com/office/drawing/2014/main" id="{D8C5DCB0-4BDC-F34F-92F2-318E4596F601}"/>
                </a:ext>
              </a:extLst>
            </p:cNvPr>
            <p:cNvPicPr>
              <a:picLocks noChangeAspect="1"/>
            </p:cNvPicPr>
            <p:nvPr/>
          </p:nvPicPr>
          <p:blipFill>
            <a:blip r:embed="rId13"/>
            <a:stretch>
              <a:fillRect/>
            </a:stretch>
          </p:blipFill>
          <p:spPr>
            <a:xfrm>
              <a:off x="8011548" y="2412644"/>
              <a:ext cx="1103829" cy="1272783"/>
            </a:xfrm>
            <a:prstGeom prst="rect">
              <a:avLst/>
            </a:prstGeom>
            <a:effectLst>
              <a:outerShdw blurRad="50800" dist="38100" dir="2700000" algn="tl" rotWithShape="0">
                <a:prstClr val="black">
                  <a:alpha val="40000"/>
                </a:prstClr>
              </a:outerShdw>
            </a:effectLst>
          </p:spPr>
        </p:pic>
        <p:sp>
          <p:nvSpPr>
            <p:cNvPr id="26" name="Rechthoek 25">
              <a:extLst>
                <a:ext uri="{FF2B5EF4-FFF2-40B4-BE49-F238E27FC236}">
                  <a16:creationId xmlns:a16="http://schemas.microsoft.com/office/drawing/2014/main" id="{3D1A4CA2-93E6-0B41-AEE5-5D50ACB59480}"/>
                </a:ext>
              </a:extLst>
            </p:cNvPr>
            <p:cNvSpPr/>
            <p:nvPr/>
          </p:nvSpPr>
          <p:spPr>
            <a:xfrm>
              <a:off x="8374770" y="3806450"/>
              <a:ext cx="3340980" cy="1600438"/>
            </a:xfrm>
            <a:prstGeom prst="rect">
              <a:avLst/>
            </a:prstGeom>
          </p:spPr>
          <p:txBody>
            <a:bodyPr wrap="square">
              <a:spAutoFit/>
            </a:bodyPr>
            <a:lstStyle/>
            <a:p>
              <a:r>
                <a:rPr lang="nl-NL" sz="1600" dirty="0"/>
                <a:t>AOW-bedragen juli 2023: Alleenstaand € 1.378,58</a:t>
              </a:r>
            </a:p>
            <a:p>
              <a:r>
                <a:rPr lang="nl-NL" sz="1600" dirty="0"/>
                <a:t>(met heffingskorting)</a:t>
              </a:r>
            </a:p>
            <a:p>
              <a:r>
                <a:rPr lang="nl-NL" sz="1600" dirty="0"/>
                <a:t>Gehuwd – samenwonend € 939,24</a:t>
              </a:r>
            </a:p>
            <a:p>
              <a:r>
                <a:rPr lang="nl-NL" sz="1600" dirty="0"/>
                <a:t>(met heffingskorting)</a:t>
              </a:r>
            </a:p>
            <a:p>
              <a:r>
                <a:rPr lang="nl-NL" sz="1600" b="1" dirty="0"/>
                <a:t>Per persoon netto per maand</a:t>
              </a:r>
              <a:endParaRPr lang="nl-NL" sz="1600" dirty="0"/>
            </a:p>
          </p:txBody>
        </p:sp>
      </p:grpSp>
      <p:sp>
        <p:nvSpPr>
          <p:cNvPr id="9" name="Tekstvak 8">
            <a:extLst>
              <a:ext uri="{FF2B5EF4-FFF2-40B4-BE49-F238E27FC236}">
                <a16:creationId xmlns:a16="http://schemas.microsoft.com/office/drawing/2014/main" id="{B0F2D4FC-ADDC-8F45-AE5C-64F743FE1AB5}"/>
              </a:ext>
            </a:extLst>
          </p:cNvPr>
          <p:cNvSpPr txBox="1"/>
          <p:nvPr/>
        </p:nvSpPr>
        <p:spPr>
          <a:xfrm>
            <a:off x="1864519" y="-492919"/>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384489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9" presetClass="emph" presetSubtype="0" nodeType="withEffect">
                                  <p:stCondLst>
                                    <p:cond delay="0"/>
                                  </p:stCondLst>
                                  <p:childTnLst>
                                    <p:set>
                                      <p:cBhvr rctx="PPT">
                                        <p:cTn id="9" dur="indefinite"/>
                                        <p:tgtEl>
                                          <p:spTgt spid="16"/>
                                        </p:tgtEl>
                                        <p:attrNameLst>
                                          <p:attrName>style.opacity</p:attrName>
                                        </p:attrNameLst>
                                      </p:cBhvr>
                                      <p:to>
                                        <p:strVal val="0.5"/>
                                      </p:to>
                                    </p:set>
                                    <p:animEffect filter="image" prLst="opacity: 0.5">
                                      <p:cBhvr rctx="IE">
                                        <p:cTn id="10" dur="indefinite"/>
                                        <p:tgtEl>
                                          <p:spTgt spid="16"/>
                                        </p:tgtEl>
                                      </p:cBhvr>
                                    </p:animEffect>
                                  </p:childTnLst>
                                </p:cTn>
                              </p:par>
                            </p:childTnLst>
                          </p:cTn>
                        </p:par>
                        <p:par>
                          <p:cTn id="11" fill="hold">
                            <p:stCondLst>
                              <p:cond delay="500"/>
                            </p:stCondLst>
                            <p:childTnLst>
                              <p:par>
                                <p:cTn id="12" presetID="10" presetClass="entr" presetSubtype="0" fill="hold" nodeType="afterEffect">
                                  <p:stCondLst>
                                    <p:cond delay="3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4"/>
                                        </p:tgtEl>
                                        <p:attrNameLst>
                                          <p:attrName>style.opacity</p:attrName>
                                        </p:attrNameLst>
                                      </p:cBhvr>
                                      <p:to>
                                        <p:strVal val="0.5"/>
                                      </p:to>
                                    </p:set>
                                    <p:animEffect filter="image" prLst="opacity: 0.5">
                                      <p:cBhvr rctx="IE">
                                        <p:cTn id="19" dur="indefinite"/>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9" presetClass="emph" presetSubtype="0" nodeType="withEffect">
                                  <p:stCondLst>
                                    <p:cond delay="0"/>
                                  </p:stCondLst>
                                  <p:childTnLst>
                                    <p:set>
                                      <p:cBhvr rctx="PPT">
                                        <p:cTn id="24" dur="indefinite"/>
                                        <p:tgtEl>
                                          <p:spTgt spid="15"/>
                                        </p:tgtEl>
                                        <p:attrNameLst>
                                          <p:attrName>style.opacity</p:attrName>
                                        </p:attrNameLst>
                                      </p:cBhvr>
                                      <p:to>
                                        <p:strVal val="0.5"/>
                                      </p:to>
                                    </p:set>
                                    <p:animEffect filter="image" prLst="opacity: 0.5">
                                      <p:cBhvr rctx="IE">
                                        <p:cTn id="25" dur="indefinite"/>
                                        <p:tgtEl>
                                          <p:spTgt spid="15"/>
                                        </p:tgtEl>
                                      </p:cBhvr>
                                    </p:animEffect>
                                  </p:childTnLst>
                                </p:cTn>
                              </p:par>
                            </p:childTnLst>
                          </p:cTn>
                        </p:par>
                        <p:par>
                          <p:cTn id="26" fill="hold">
                            <p:stCondLst>
                              <p:cond delay="500"/>
                            </p:stCondLst>
                            <p:childTnLst>
                              <p:par>
                                <p:cTn id="27" presetID="10" presetClass="entr" presetSubtype="0" fill="hold" nodeType="afterEffect">
                                  <p:stCondLst>
                                    <p:cond delay="3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rctx="PPT">
                                        <p:cTn id="33" dur="indefinite"/>
                                        <p:tgtEl>
                                          <p:spTgt spid="6"/>
                                        </p:tgtEl>
                                        <p:attrNameLst>
                                          <p:attrName>style.opacity</p:attrName>
                                        </p:attrNameLst>
                                      </p:cBhvr>
                                      <p:to>
                                        <p:strVal val="0.5"/>
                                      </p:to>
                                    </p:set>
                                    <p:animEffect filter="image" prLst="opacity: 0.5">
                                      <p:cBhvr rctx="IE">
                                        <p:cTn id="34" dur="indefinite"/>
                                        <p:tgtEl>
                                          <p:spTgt spid="6"/>
                                        </p:tgtEl>
                                      </p:cBhvr>
                                    </p:animEffect>
                                  </p:childTnLst>
                                </p:cTn>
                              </p:par>
                              <p:par>
                                <p:cTn id="35" presetID="2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par>
                                <p:cTn id="38" presetID="9" presetClass="emph" presetSubtype="0" nodeType="withEffect">
                                  <p:stCondLst>
                                    <p:cond delay="0"/>
                                  </p:stCondLst>
                                  <p:childTnLst>
                                    <p:set>
                                      <p:cBhvr rctx="PPT">
                                        <p:cTn id="39" dur="indefinite"/>
                                        <p:tgtEl>
                                          <p:spTgt spid="20"/>
                                        </p:tgtEl>
                                        <p:attrNameLst>
                                          <p:attrName>style.opacity</p:attrName>
                                        </p:attrNameLst>
                                      </p:cBhvr>
                                      <p:to>
                                        <p:strVal val="0.5"/>
                                      </p:to>
                                    </p:set>
                                    <p:animEffect filter="image" prLst="opacity: 0.5">
                                      <p:cBhvr rctx="IE">
                                        <p:cTn id="40" dur="indefinite"/>
                                        <p:tgtEl>
                                          <p:spTgt spid="20"/>
                                        </p:tgtEl>
                                      </p:cBhvr>
                                    </p:animEffect>
                                  </p:childTnLst>
                                </p:cTn>
                              </p:par>
                            </p:childTnLst>
                          </p:cTn>
                        </p:par>
                        <p:par>
                          <p:cTn id="41" fill="hold">
                            <p:stCondLst>
                              <p:cond delay="500"/>
                            </p:stCondLst>
                            <p:childTnLst>
                              <p:par>
                                <p:cTn id="42" presetID="10" presetClass="entr" presetSubtype="0" fill="hold" nodeType="afterEffect">
                                  <p:stCondLst>
                                    <p:cond delay="30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mph" presetSubtype="0" nodeType="clickEffect">
                                  <p:stCondLst>
                                    <p:cond delay="0"/>
                                  </p:stCondLst>
                                  <p:childTnLst>
                                    <p:set>
                                      <p:cBhvr rctx="PPT">
                                        <p:cTn id="48" dur="indefinite"/>
                                        <p:tgtEl>
                                          <p:spTgt spid="7"/>
                                        </p:tgtEl>
                                        <p:attrNameLst>
                                          <p:attrName>style.opacity</p:attrName>
                                        </p:attrNameLst>
                                      </p:cBhvr>
                                      <p:to>
                                        <p:strVal val="0.5"/>
                                      </p:to>
                                    </p:set>
                                    <p:animEffect filter="image" prLst="opacity: 0.5">
                                      <p:cBhvr rctx="IE">
                                        <p:cTn id="49" dur="indefinite"/>
                                        <p:tgtEl>
                                          <p:spTgt spid="7"/>
                                        </p:tgtEl>
                                      </p:cBhvr>
                                    </p:animEffect>
                                  </p:childTnLst>
                                </p:cTn>
                              </p:par>
                              <p:par>
                                <p:cTn id="50" presetID="22" presetClass="entr" presetSubtype="4"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par>
                                <p:cTn id="53" presetID="9" presetClass="emph" presetSubtype="0" nodeType="withEffect">
                                  <p:stCondLst>
                                    <p:cond delay="0"/>
                                  </p:stCondLst>
                                  <p:childTnLst>
                                    <p:set>
                                      <p:cBhvr rctx="PPT">
                                        <p:cTn id="54" dur="indefinite"/>
                                        <p:tgtEl>
                                          <p:spTgt spid="14"/>
                                        </p:tgtEl>
                                        <p:attrNameLst>
                                          <p:attrName>style.opacity</p:attrName>
                                        </p:attrNameLst>
                                      </p:cBhvr>
                                      <p:to>
                                        <p:strVal val="0.5"/>
                                      </p:to>
                                    </p:set>
                                    <p:animEffect filter="image" prLst="opacity: 0.5">
                                      <p:cBhvr rctx="IE">
                                        <p:cTn id="55" dur="indefinite"/>
                                        <p:tgtEl>
                                          <p:spTgt spid="14"/>
                                        </p:tgtEl>
                                      </p:cBhvr>
                                    </p:animEffect>
                                  </p:childTnLst>
                                </p:cTn>
                              </p:par>
                            </p:childTnLst>
                          </p:cTn>
                        </p:par>
                        <p:par>
                          <p:cTn id="56" fill="hold">
                            <p:stCondLst>
                              <p:cond delay="500"/>
                            </p:stCondLst>
                            <p:childTnLst>
                              <p:par>
                                <p:cTn id="57" presetID="10" presetClass="entr" presetSubtype="0" fill="hold" nodeType="afterEffect">
                                  <p:stCondLst>
                                    <p:cond delay="3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51E1342-927A-644B-B039-5655E5B506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189" y="1384194"/>
            <a:ext cx="4578096" cy="341376"/>
          </a:xfrm>
          <a:prstGeom prst="rect">
            <a:avLst/>
          </a:prstGeom>
        </p:spPr>
      </p:pic>
      <p:pic>
        <p:nvPicPr>
          <p:cNvPr id="12" name="Afbeelding 11" descr="4e-silhouet-koppel-1.png">
            <a:extLst>
              <a:ext uri="{FF2B5EF4-FFF2-40B4-BE49-F238E27FC236}">
                <a16:creationId xmlns:a16="http://schemas.microsoft.com/office/drawing/2014/main" id="{AD5084EE-49D7-3A46-A025-3494E94E269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4817" y="2016425"/>
            <a:ext cx="2280208" cy="1347396"/>
          </a:xfrm>
          <a:prstGeom prst="rect">
            <a:avLst/>
          </a:prstGeom>
        </p:spPr>
      </p:pic>
      <p:pic>
        <p:nvPicPr>
          <p:cNvPr id="13" name="Afbeelding 12" descr="4b-titel.png">
            <a:extLst>
              <a:ext uri="{FF2B5EF4-FFF2-40B4-BE49-F238E27FC236}">
                <a16:creationId xmlns:a16="http://schemas.microsoft.com/office/drawing/2014/main" id="{0DBFA54C-B3D9-2343-B0AE-C543E951685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4817" y="833621"/>
            <a:ext cx="3883670" cy="457261"/>
          </a:xfrm>
          <a:prstGeom prst="rect">
            <a:avLst/>
          </a:prstGeom>
        </p:spPr>
      </p:pic>
      <p:sp>
        <p:nvSpPr>
          <p:cNvPr id="14" name="Rechthoek 13">
            <a:extLst>
              <a:ext uri="{FF2B5EF4-FFF2-40B4-BE49-F238E27FC236}">
                <a16:creationId xmlns:a16="http://schemas.microsoft.com/office/drawing/2014/main" id="{C6050E05-9AB5-244D-97B0-37B966CF8B5C}"/>
              </a:ext>
            </a:extLst>
          </p:cNvPr>
          <p:cNvSpPr/>
          <p:nvPr/>
        </p:nvSpPr>
        <p:spPr>
          <a:xfrm>
            <a:off x="3379247" y="1905293"/>
            <a:ext cx="8338559" cy="1569660"/>
          </a:xfrm>
          <a:prstGeom prst="rect">
            <a:avLst/>
          </a:prstGeom>
        </p:spPr>
        <p:txBody>
          <a:bodyPr wrap="square">
            <a:spAutoFit/>
          </a:bodyPr>
          <a:lstStyle/>
          <a:p>
            <a:r>
              <a:rPr lang="nl-NL" sz="1600" dirty="0"/>
              <a:t>In juni 2019 is het Pensioenakkoord 2019 gesloten. Afgesproken is om de AOW-leeftijd niet zo snel te laten stijgen. In 2022 is de AOW-leeftijd 66 jaar en 7 maanden en in 2023 is de AOW-leeftijd </a:t>
            </a:r>
          </a:p>
          <a:p>
            <a:r>
              <a:rPr lang="nl-NL" sz="1600" dirty="0"/>
              <a:t>66 jaar en 10 maanden.</a:t>
            </a:r>
            <a:r>
              <a:rPr lang="nl-NL" sz="1600" b="1" dirty="0"/>
              <a:t> </a:t>
            </a:r>
            <a:r>
              <a:rPr lang="nl-NL" sz="1600" dirty="0"/>
              <a:t>Vanaf 2024 t/m 2027 blijft de AOW-leeftijd 67 jaar. </a:t>
            </a:r>
            <a:r>
              <a:rPr lang="nl-NL" sz="1600" b="0" i="0" dirty="0">
                <a:solidFill>
                  <a:srgbClr val="000000"/>
                </a:solidFill>
                <a:effectLst/>
                <a:latin typeface="Arial" panose="020B0604020202020204" pitchFamily="34" charset="0"/>
              </a:rPr>
              <a:t>In 2028 is de AOW leeftijd 67 jaar en 3 maanden.</a:t>
            </a:r>
            <a:r>
              <a:rPr lang="nl-NL" sz="1600" dirty="0"/>
              <a:t> Daarna wordt hij gekoppeld aan de levensverwachting. Voor ieder jaar dat we naar verwachting langer leven, stijgt de AOW-leeftijd met 8 maanden.</a:t>
            </a:r>
            <a:br>
              <a:rPr lang="nl-NL" sz="1600" dirty="0">
                <a:latin typeface="Calibri" panose="020F0502020204030204" pitchFamily="34" charset="0"/>
                <a:cs typeface="Calibri" panose="020F0502020204030204" pitchFamily="34" charset="0"/>
              </a:rPr>
            </a:br>
            <a:r>
              <a:rPr lang="nl-NL" sz="1600" b="1" dirty="0">
                <a:latin typeface="Calibri" panose="020F0502020204030204" pitchFamily="34" charset="0"/>
                <a:cs typeface="Calibri" panose="020F0502020204030204" pitchFamily="34" charset="0"/>
              </a:rPr>
              <a:t>Bereken wat jouw AOW-leeftijd is op </a:t>
            </a:r>
            <a:r>
              <a:rPr lang="nl-NL" sz="1600" b="1" dirty="0" err="1">
                <a:latin typeface="Calibri" panose="020F0502020204030204" pitchFamily="34" charset="0"/>
                <a:cs typeface="Calibri" panose="020F0502020204030204" pitchFamily="34" charset="0"/>
              </a:rPr>
              <a:t>JouwAOWleeftijd.nl</a:t>
            </a:r>
            <a:r>
              <a:rPr lang="nl-NL" sz="1600" b="1" dirty="0">
                <a:latin typeface="Calibri" panose="020F0502020204030204" pitchFamily="34" charset="0"/>
                <a:cs typeface="Calibri" panose="020F0502020204030204" pitchFamily="34" charset="0"/>
              </a:rPr>
              <a:t>.</a:t>
            </a:r>
            <a:endParaRPr lang="nl-NL" sz="1600" b="1" dirty="0">
              <a:effectLst/>
              <a:latin typeface="Calibri" panose="020F0502020204030204" pitchFamily="34" charset="0"/>
              <a:cs typeface="Calibri" panose="020F0502020204030204" pitchFamily="34" charset="0"/>
            </a:endParaRPr>
          </a:p>
        </p:txBody>
      </p:sp>
      <p:pic>
        <p:nvPicPr>
          <p:cNvPr id="15" name="Afbeelding 14">
            <a:extLst>
              <a:ext uri="{FF2B5EF4-FFF2-40B4-BE49-F238E27FC236}">
                <a16:creationId xmlns:a16="http://schemas.microsoft.com/office/drawing/2014/main" id="{7BDC80E5-F24E-8642-86C1-28D55C9235F0}"/>
              </a:ext>
            </a:extLst>
          </p:cNvPr>
          <p:cNvPicPr>
            <a:picLocks noChangeAspect="1"/>
          </p:cNvPicPr>
          <p:nvPr/>
        </p:nvPicPr>
        <p:blipFill>
          <a:blip r:embed="rId6"/>
          <a:stretch>
            <a:fillRect/>
          </a:stretch>
        </p:blipFill>
        <p:spPr>
          <a:xfrm>
            <a:off x="2209384" y="3654677"/>
            <a:ext cx="3746500" cy="241300"/>
          </a:xfrm>
          <a:prstGeom prst="rect">
            <a:avLst/>
          </a:prstGeom>
        </p:spPr>
      </p:pic>
      <p:pic>
        <p:nvPicPr>
          <p:cNvPr id="16" name="Afbeelding 15">
            <a:extLst>
              <a:ext uri="{FF2B5EF4-FFF2-40B4-BE49-F238E27FC236}">
                <a16:creationId xmlns:a16="http://schemas.microsoft.com/office/drawing/2014/main" id="{6D6A1D5A-29E1-2849-9C9C-68EFB6E8AF41}"/>
              </a:ext>
            </a:extLst>
          </p:cNvPr>
          <p:cNvPicPr>
            <a:picLocks noChangeAspect="1"/>
          </p:cNvPicPr>
          <p:nvPr/>
        </p:nvPicPr>
        <p:blipFill>
          <a:blip r:embed="rId7"/>
          <a:stretch>
            <a:fillRect/>
          </a:stretch>
        </p:blipFill>
        <p:spPr>
          <a:xfrm>
            <a:off x="2209384" y="3988647"/>
            <a:ext cx="3746500" cy="2120900"/>
          </a:xfrm>
          <a:prstGeom prst="rect">
            <a:avLst/>
          </a:prstGeom>
        </p:spPr>
      </p:pic>
    </p:spTree>
    <p:extLst>
      <p:ext uri="{BB962C8B-B14F-4D97-AF65-F5344CB8AC3E}">
        <p14:creationId xmlns:p14="http://schemas.microsoft.com/office/powerpoint/2010/main" val="453154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915CBB6F-FCAA-2C4F-BFEC-A2D2769A48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189" y="1384354"/>
            <a:ext cx="4578096" cy="341376"/>
          </a:xfrm>
          <a:prstGeom prst="rect">
            <a:avLst/>
          </a:prstGeom>
        </p:spPr>
      </p:pic>
      <p:pic>
        <p:nvPicPr>
          <p:cNvPr id="15" name="Afbeelding 14" descr="4b-titel.png">
            <a:extLst>
              <a:ext uri="{FF2B5EF4-FFF2-40B4-BE49-F238E27FC236}">
                <a16:creationId xmlns:a16="http://schemas.microsoft.com/office/drawing/2014/main" id="{7C1096E7-4A51-AD4A-ACFA-0387FEC77B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817" y="833621"/>
            <a:ext cx="3883670" cy="457261"/>
          </a:xfrm>
          <a:prstGeom prst="rect">
            <a:avLst/>
          </a:prstGeom>
        </p:spPr>
      </p:pic>
      <p:pic>
        <p:nvPicPr>
          <p:cNvPr id="17" name="Afbeelding 16">
            <a:extLst>
              <a:ext uri="{FF2B5EF4-FFF2-40B4-BE49-F238E27FC236}">
                <a16:creationId xmlns:a16="http://schemas.microsoft.com/office/drawing/2014/main" id="{CFF58717-748C-DF4C-A75E-EA9C1E548031}"/>
              </a:ext>
            </a:extLst>
          </p:cNvPr>
          <p:cNvPicPr>
            <a:picLocks noChangeAspect="1"/>
          </p:cNvPicPr>
          <p:nvPr/>
        </p:nvPicPr>
        <p:blipFill>
          <a:blip r:embed="rId4"/>
          <a:stretch>
            <a:fillRect/>
          </a:stretch>
        </p:blipFill>
        <p:spPr>
          <a:xfrm>
            <a:off x="6304775" y="3654677"/>
            <a:ext cx="3746500" cy="241300"/>
          </a:xfrm>
          <a:prstGeom prst="rect">
            <a:avLst/>
          </a:prstGeom>
        </p:spPr>
      </p:pic>
      <p:pic>
        <p:nvPicPr>
          <p:cNvPr id="18" name="Afbeelding 17">
            <a:extLst>
              <a:ext uri="{FF2B5EF4-FFF2-40B4-BE49-F238E27FC236}">
                <a16:creationId xmlns:a16="http://schemas.microsoft.com/office/drawing/2014/main" id="{B4EE2511-DDC7-3147-BDEE-DE5562C7BBF2}"/>
              </a:ext>
            </a:extLst>
          </p:cNvPr>
          <p:cNvPicPr>
            <a:picLocks noChangeAspect="1"/>
          </p:cNvPicPr>
          <p:nvPr/>
        </p:nvPicPr>
        <p:blipFill>
          <a:blip r:embed="rId5"/>
          <a:stretch>
            <a:fillRect/>
          </a:stretch>
        </p:blipFill>
        <p:spPr>
          <a:xfrm>
            <a:off x="6304775" y="3988647"/>
            <a:ext cx="3746500" cy="2120900"/>
          </a:xfrm>
          <a:prstGeom prst="rect">
            <a:avLst/>
          </a:prstGeom>
        </p:spPr>
      </p:pic>
      <p:sp>
        <p:nvSpPr>
          <p:cNvPr id="20" name="Rechthoek 19">
            <a:extLst>
              <a:ext uri="{FF2B5EF4-FFF2-40B4-BE49-F238E27FC236}">
                <a16:creationId xmlns:a16="http://schemas.microsoft.com/office/drawing/2014/main" id="{01B8D082-09C2-984A-958B-2AEAC4281A31}"/>
              </a:ext>
            </a:extLst>
          </p:cNvPr>
          <p:cNvSpPr/>
          <p:nvPr/>
        </p:nvSpPr>
        <p:spPr>
          <a:xfrm>
            <a:off x="3379247" y="1905293"/>
            <a:ext cx="8338559" cy="1569660"/>
          </a:xfrm>
          <a:prstGeom prst="rect">
            <a:avLst/>
          </a:prstGeom>
        </p:spPr>
        <p:txBody>
          <a:bodyPr wrap="square">
            <a:spAutoFit/>
          </a:bodyPr>
          <a:lstStyle/>
          <a:p>
            <a:r>
              <a:rPr lang="nl-NL" sz="1600" dirty="0"/>
              <a:t>In juni 2019 is het Pensioenakkoord 2019 gesloten. Afgesproken is om de AOW-leeftijd niet zo snel te laten stijgen. In 2022 is de AOW-leeftijd 66 jaar en 7 maanden en in 2023 is de AOW-leeftijd </a:t>
            </a:r>
          </a:p>
          <a:p>
            <a:r>
              <a:rPr lang="nl-NL" sz="1600" dirty="0"/>
              <a:t>66 jaar en 10 maanden.</a:t>
            </a:r>
            <a:r>
              <a:rPr lang="nl-NL" sz="1600" b="1" dirty="0"/>
              <a:t> </a:t>
            </a:r>
            <a:r>
              <a:rPr lang="nl-NL" sz="1600" dirty="0"/>
              <a:t>Vanaf 2024 t/m 2027 blijft de AOW-leeftijd 67 jaar. </a:t>
            </a:r>
            <a:r>
              <a:rPr lang="nl-NL" sz="1600" b="0" i="0" dirty="0">
                <a:solidFill>
                  <a:srgbClr val="000000"/>
                </a:solidFill>
                <a:effectLst/>
                <a:latin typeface="Arial" panose="020B0604020202020204" pitchFamily="34" charset="0"/>
              </a:rPr>
              <a:t>In 2028 is de AOW leeftijd 67 jaar en 3 maanden.</a:t>
            </a:r>
            <a:r>
              <a:rPr lang="nl-NL" sz="1600" dirty="0"/>
              <a:t> Daarna wordt hij gekoppeld aan de levensverwachting. Voor ieder jaar dat we naar verwachting langer leven, stijgt de AOW-leeftijd met 8 maanden.</a:t>
            </a:r>
          </a:p>
          <a:p>
            <a:r>
              <a:rPr lang="nl-NL" sz="1600" b="1" dirty="0">
                <a:latin typeface="Calibri" panose="020F0502020204030204" pitchFamily="34" charset="0"/>
                <a:cs typeface="Calibri" panose="020F0502020204030204" pitchFamily="34" charset="0"/>
              </a:rPr>
              <a:t>Bereken wat jouw AOW-leeftijd is op </a:t>
            </a:r>
            <a:r>
              <a:rPr lang="nl-NL" sz="1600" b="1" dirty="0" err="1">
                <a:latin typeface="Calibri" panose="020F0502020204030204" pitchFamily="34" charset="0"/>
                <a:cs typeface="Calibri" panose="020F0502020204030204" pitchFamily="34" charset="0"/>
              </a:rPr>
              <a:t>JouwAOWleeftijd.nl</a:t>
            </a:r>
            <a:r>
              <a:rPr lang="nl-NL" sz="1600" b="1" dirty="0">
                <a:latin typeface="Calibri" panose="020F0502020204030204" pitchFamily="34" charset="0"/>
                <a:cs typeface="Calibri" panose="020F0502020204030204" pitchFamily="34" charset="0"/>
              </a:rPr>
              <a:t>.</a:t>
            </a:r>
            <a:endParaRPr lang="nl-NL" sz="1600" b="1" dirty="0">
              <a:effectLst/>
              <a:latin typeface="Calibri" panose="020F0502020204030204" pitchFamily="34" charset="0"/>
              <a:cs typeface="Calibri" panose="020F0502020204030204" pitchFamily="34" charset="0"/>
            </a:endParaRPr>
          </a:p>
        </p:txBody>
      </p:sp>
      <p:pic>
        <p:nvPicPr>
          <p:cNvPr id="21" name="Afbeelding 20">
            <a:extLst>
              <a:ext uri="{FF2B5EF4-FFF2-40B4-BE49-F238E27FC236}">
                <a16:creationId xmlns:a16="http://schemas.microsoft.com/office/drawing/2014/main" id="{6E876A57-00C9-324B-95A5-10E98B0DF763}"/>
              </a:ext>
            </a:extLst>
          </p:cNvPr>
          <p:cNvPicPr>
            <a:picLocks noChangeAspect="1"/>
          </p:cNvPicPr>
          <p:nvPr/>
        </p:nvPicPr>
        <p:blipFill>
          <a:blip r:embed="rId6">
            <a:alphaModFix amt="50000"/>
          </a:blip>
          <a:stretch>
            <a:fillRect/>
          </a:stretch>
        </p:blipFill>
        <p:spPr>
          <a:xfrm>
            <a:off x="2209384" y="3654677"/>
            <a:ext cx="3746500" cy="241300"/>
          </a:xfrm>
          <a:prstGeom prst="rect">
            <a:avLst/>
          </a:prstGeom>
        </p:spPr>
      </p:pic>
      <p:pic>
        <p:nvPicPr>
          <p:cNvPr id="22" name="Afbeelding 21">
            <a:extLst>
              <a:ext uri="{FF2B5EF4-FFF2-40B4-BE49-F238E27FC236}">
                <a16:creationId xmlns:a16="http://schemas.microsoft.com/office/drawing/2014/main" id="{5E735E83-F1B5-6B4B-A94C-1C46B3D3FDD5}"/>
              </a:ext>
            </a:extLst>
          </p:cNvPr>
          <p:cNvPicPr>
            <a:picLocks noChangeAspect="1"/>
          </p:cNvPicPr>
          <p:nvPr/>
        </p:nvPicPr>
        <p:blipFill>
          <a:blip r:embed="rId7">
            <a:alphaModFix amt="50000"/>
          </a:blip>
          <a:stretch>
            <a:fillRect/>
          </a:stretch>
        </p:blipFill>
        <p:spPr>
          <a:xfrm>
            <a:off x="2209384" y="3988647"/>
            <a:ext cx="3746500" cy="2120900"/>
          </a:xfrm>
          <a:prstGeom prst="rect">
            <a:avLst/>
          </a:prstGeom>
        </p:spPr>
      </p:pic>
      <p:pic>
        <p:nvPicPr>
          <p:cNvPr id="23" name="Afbeelding 22" descr="4e-silhouet-koppel-2.png">
            <a:extLst>
              <a:ext uri="{FF2B5EF4-FFF2-40B4-BE49-F238E27FC236}">
                <a16:creationId xmlns:a16="http://schemas.microsoft.com/office/drawing/2014/main" id="{62D18B68-4171-8141-9F23-72DC1B9DC98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1029" y="2016425"/>
            <a:ext cx="2280208" cy="1347396"/>
          </a:xfrm>
          <a:prstGeom prst="rect">
            <a:avLst/>
          </a:prstGeom>
        </p:spPr>
      </p:pic>
    </p:spTree>
    <p:extLst>
      <p:ext uri="{BB962C8B-B14F-4D97-AF65-F5344CB8AC3E}">
        <p14:creationId xmlns:p14="http://schemas.microsoft.com/office/powerpoint/2010/main" val="172001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19440000"/>
            </a:camera>
            <a:lightRig rig="threePt" dir="t"/>
          </a:scene3d>
        </p:spPr>
      </p:pic>
      <p:pic>
        <p:nvPicPr>
          <p:cNvPr id="4" name="Afbeelding 3" descr="7b-subtitel.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0761" y="1389729"/>
            <a:ext cx="5096936" cy="256066"/>
          </a:xfrm>
          <a:prstGeom prst="rect">
            <a:avLst/>
          </a:prstGeom>
        </p:spPr>
      </p:pic>
      <p:pic>
        <p:nvPicPr>
          <p:cNvPr id="5" name="Afbeelding 4" descr="1c-titel.png">
            <a:extLst>
              <a:ext uri="{FF2B5EF4-FFF2-40B4-BE49-F238E27FC236}">
                <a16:creationId xmlns:a16="http://schemas.microsoft.com/office/drawing/2014/main" id="{886A8328-4842-384E-9F14-28D8046303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3857" r="33857"/>
          <a:stretch/>
        </p:blipFill>
        <p:spPr>
          <a:xfrm>
            <a:off x="-1581947" y="800495"/>
            <a:ext cx="7094079" cy="489022"/>
          </a:xfrm>
          <a:prstGeom prst="rect">
            <a:avLst/>
          </a:prstGeom>
        </p:spPr>
      </p:pic>
    </p:spTree>
    <p:extLst>
      <p:ext uri="{BB962C8B-B14F-4D97-AF65-F5344CB8AC3E}">
        <p14:creationId xmlns:p14="http://schemas.microsoft.com/office/powerpoint/2010/main" val="1625203862"/>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afterEffect">
                                  <p:stCondLst>
                                    <p:cond delay="0"/>
                                  </p:stCondLst>
                                  <p:childTnLst>
                                    <p:animRot by="-4320000">
                                      <p:cBhvr>
                                        <p:cTn id="6" dur="1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2160000"/>
            </a:camera>
            <a:lightRig rig="threePt" dir="t"/>
          </a:scene3d>
        </p:spPr>
      </p:pic>
      <p:pic>
        <p:nvPicPr>
          <p:cNvPr id="23" name="Afbeelding 22" descr="7b-subtitel.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0761" y="1389729"/>
            <a:ext cx="5096936" cy="256066"/>
          </a:xfrm>
          <a:prstGeom prst="rect">
            <a:avLst/>
          </a:prstGeom>
        </p:spPr>
      </p:pic>
      <p:pic>
        <p:nvPicPr>
          <p:cNvPr id="5" name="Afbeelding 4" descr="3d-lijn-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04936" y="4241239"/>
            <a:ext cx="1761979" cy="1408364"/>
          </a:xfrm>
          <a:prstGeom prst="rect">
            <a:avLst/>
          </a:prstGeom>
        </p:spPr>
      </p:pic>
      <p:pic>
        <p:nvPicPr>
          <p:cNvPr id="7" name="Afbeelding 6" descr="1c-titel.png">
            <a:extLst>
              <a:ext uri="{FF2B5EF4-FFF2-40B4-BE49-F238E27FC236}">
                <a16:creationId xmlns:a16="http://schemas.microsoft.com/office/drawing/2014/main" id="{D95BA463-DA6E-5B4A-A4BE-BDDBF451D2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3857" r="33857"/>
          <a:stretch/>
        </p:blipFill>
        <p:spPr>
          <a:xfrm>
            <a:off x="-1581947" y="800495"/>
            <a:ext cx="7094079" cy="489022"/>
          </a:xfrm>
          <a:prstGeom prst="rect">
            <a:avLst/>
          </a:prstGeom>
        </p:spPr>
      </p:pic>
      <p:grpSp>
        <p:nvGrpSpPr>
          <p:cNvPr id="4" name="Groep 3">
            <a:extLst>
              <a:ext uri="{FF2B5EF4-FFF2-40B4-BE49-F238E27FC236}">
                <a16:creationId xmlns:a16="http://schemas.microsoft.com/office/drawing/2014/main" id="{CA29914D-CCA5-BA40-BA30-8134923F86CD}"/>
              </a:ext>
            </a:extLst>
          </p:cNvPr>
          <p:cNvGrpSpPr/>
          <p:nvPr/>
        </p:nvGrpSpPr>
        <p:grpSpPr>
          <a:xfrm>
            <a:off x="1841581" y="2500243"/>
            <a:ext cx="2027513" cy="1915409"/>
            <a:chOff x="1841581" y="2500243"/>
            <a:chExt cx="2027513" cy="1915409"/>
          </a:xfrm>
        </p:grpSpPr>
        <p:pic>
          <p:nvPicPr>
            <p:cNvPr id="9" name="Afbeelding 8">
              <a:extLst>
                <a:ext uri="{FF2B5EF4-FFF2-40B4-BE49-F238E27FC236}">
                  <a16:creationId xmlns:a16="http://schemas.microsoft.com/office/drawing/2014/main" id="{241F2D8D-BF60-C147-9A78-CF46C1908E37}"/>
                </a:ext>
              </a:extLst>
            </p:cNvPr>
            <p:cNvPicPr>
              <a:picLocks noChangeAspect="1"/>
            </p:cNvPicPr>
            <p:nvPr/>
          </p:nvPicPr>
          <p:blipFill>
            <a:blip r:embed="rId7">
              <a:alphaModFix/>
            </a:blip>
            <a:srcRect/>
            <a:stretch/>
          </p:blipFill>
          <p:spPr>
            <a:xfrm>
              <a:off x="2436237" y="2500243"/>
              <a:ext cx="838200" cy="1277258"/>
            </a:xfrm>
            <a:prstGeom prst="rect">
              <a:avLst/>
            </a:prstGeom>
            <a:effectLst>
              <a:outerShdw blurRad="50800" dist="38100" dir="2700000" algn="tl" rotWithShape="0">
                <a:prstClr val="black">
                  <a:alpha val="40000"/>
                </a:prstClr>
              </a:outerShdw>
            </a:effectLst>
          </p:spPr>
        </p:pic>
        <p:sp>
          <p:nvSpPr>
            <p:cNvPr id="10" name="Tekstvak 9">
              <a:extLst>
                <a:ext uri="{FF2B5EF4-FFF2-40B4-BE49-F238E27FC236}">
                  <a16:creationId xmlns:a16="http://schemas.microsoft.com/office/drawing/2014/main" id="{C989C7B0-767A-6849-89C3-FB258A9A0ACF}"/>
                </a:ext>
              </a:extLst>
            </p:cNvPr>
            <p:cNvSpPr txBox="1"/>
            <p:nvPr/>
          </p:nvSpPr>
          <p:spPr>
            <a:xfrm>
              <a:off x="1841581" y="3830877"/>
              <a:ext cx="2027513" cy="584775"/>
            </a:xfrm>
            <a:prstGeom prst="rect">
              <a:avLst/>
            </a:prstGeom>
            <a:noFill/>
          </p:spPr>
          <p:txBody>
            <a:bodyPr wrap="square" rtlCol="0">
              <a:spAutoFit/>
            </a:bodyPr>
            <a:lstStyle/>
            <a:p>
              <a:r>
                <a:rPr lang="en-GB" sz="1600" b="1" dirty="0" err="1"/>
                <a:t>Ouderdomspensioen</a:t>
              </a:r>
              <a:endParaRPr lang="en-GB" sz="1600" b="1" dirty="0"/>
            </a:p>
            <a:p>
              <a:r>
                <a:rPr lang="en-GB" sz="1600" dirty="0"/>
                <a:t>Via </a:t>
              </a:r>
              <a:r>
                <a:rPr lang="en-GB" sz="1600" dirty="0" err="1"/>
                <a:t>werkgever</a:t>
              </a:r>
              <a:r>
                <a:rPr lang="en-GB" sz="1600" dirty="0"/>
                <a:t>(s)</a:t>
              </a:r>
            </a:p>
          </p:txBody>
        </p:sp>
      </p:grpSp>
    </p:spTree>
    <p:extLst>
      <p:ext uri="{BB962C8B-B14F-4D97-AF65-F5344CB8AC3E}">
        <p14:creationId xmlns:p14="http://schemas.microsoft.com/office/powerpoint/2010/main" val="39793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3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2160000"/>
            </a:camera>
            <a:lightRig rig="threePt" dir="t"/>
          </a:scene3d>
        </p:spPr>
      </p:pic>
      <p:pic>
        <p:nvPicPr>
          <p:cNvPr id="23" name="Afbeelding 22" descr="7b-subtitel.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9228" y="1389729"/>
            <a:ext cx="5096936" cy="256066"/>
          </a:xfrm>
          <a:prstGeom prst="rect">
            <a:avLst/>
          </a:prstGeom>
        </p:spPr>
      </p:pic>
      <p:pic>
        <p:nvPicPr>
          <p:cNvPr id="5" name="Afbeelding 4" descr="3d-lijn-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04936" y="4241239"/>
            <a:ext cx="1761979" cy="1408364"/>
          </a:xfrm>
          <a:prstGeom prst="rect">
            <a:avLst/>
          </a:prstGeom>
        </p:spPr>
      </p:pic>
      <p:pic>
        <p:nvPicPr>
          <p:cNvPr id="18" name="Afbeelding 1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97202" y="2064544"/>
            <a:ext cx="3131274" cy="1307306"/>
          </a:xfrm>
          <a:prstGeom prst="rect">
            <a:avLst/>
          </a:prstGeom>
        </p:spPr>
      </p:pic>
      <p:pic>
        <p:nvPicPr>
          <p:cNvPr id="8" name="Afbeelding 7" descr="1c-titel.png">
            <a:extLst>
              <a:ext uri="{FF2B5EF4-FFF2-40B4-BE49-F238E27FC236}">
                <a16:creationId xmlns:a16="http://schemas.microsoft.com/office/drawing/2014/main" id="{1EADBBAC-EC21-E844-86E9-99110AE1FFF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3857" r="33857"/>
          <a:stretch/>
        </p:blipFill>
        <p:spPr>
          <a:xfrm>
            <a:off x="-1573480" y="800495"/>
            <a:ext cx="7094079" cy="489022"/>
          </a:xfrm>
          <a:prstGeom prst="rect">
            <a:avLst/>
          </a:prstGeom>
        </p:spPr>
      </p:pic>
      <p:pic>
        <p:nvPicPr>
          <p:cNvPr id="10" name="Afbeelding 9">
            <a:extLst>
              <a:ext uri="{FF2B5EF4-FFF2-40B4-BE49-F238E27FC236}">
                <a16:creationId xmlns:a16="http://schemas.microsoft.com/office/drawing/2014/main" id="{45C48A2F-D033-1C4A-BA6C-4B6AF756F412}"/>
              </a:ext>
            </a:extLst>
          </p:cNvPr>
          <p:cNvPicPr>
            <a:picLocks noChangeAspect="1"/>
          </p:cNvPicPr>
          <p:nvPr/>
        </p:nvPicPr>
        <p:blipFill>
          <a:blip r:embed="rId8">
            <a:alphaModFix/>
          </a:blip>
          <a:srcRect/>
          <a:stretch/>
        </p:blipFill>
        <p:spPr>
          <a:xfrm>
            <a:off x="2436237" y="2500243"/>
            <a:ext cx="838200" cy="1277258"/>
          </a:xfrm>
          <a:prstGeom prst="rect">
            <a:avLst/>
          </a:prstGeom>
          <a:effectLst>
            <a:outerShdw blurRad="50800" dist="38100" dir="2700000" algn="tl" rotWithShape="0">
              <a:prstClr val="black">
                <a:alpha val="40000"/>
              </a:prstClr>
            </a:outerShdw>
          </a:effectLst>
        </p:spPr>
      </p:pic>
      <p:sp>
        <p:nvSpPr>
          <p:cNvPr id="13" name="Tekstvak 12">
            <a:extLst>
              <a:ext uri="{FF2B5EF4-FFF2-40B4-BE49-F238E27FC236}">
                <a16:creationId xmlns:a16="http://schemas.microsoft.com/office/drawing/2014/main" id="{2B4D470E-858F-C643-8DAE-3EFE147B4226}"/>
              </a:ext>
            </a:extLst>
          </p:cNvPr>
          <p:cNvSpPr txBox="1"/>
          <p:nvPr/>
        </p:nvSpPr>
        <p:spPr>
          <a:xfrm>
            <a:off x="1841581" y="3830877"/>
            <a:ext cx="2027513" cy="584775"/>
          </a:xfrm>
          <a:prstGeom prst="rect">
            <a:avLst/>
          </a:prstGeom>
          <a:noFill/>
        </p:spPr>
        <p:txBody>
          <a:bodyPr wrap="square" rtlCol="0">
            <a:spAutoFit/>
          </a:bodyPr>
          <a:lstStyle/>
          <a:p>
            <a:r>
              <a:rPr lang="en-GB" sz="1600" b="1" dirty="0" err="1"/>
              <a:t>Ouderdomspensioen</a:t>
            </a:r>
            <a:endParaRPr lang="en-GB" sz="1600" b="1" dirty="0"/>
          </a:p>
          <a:p>
            <a:r>
              <a:rPr lang="en-GB" sz="1600" dirty="0"/>
              <a:t>Via </a:t>
            </a:r>
            <a:r>
              <a:rPr lang="en-GB" sz="1600" dirty="0" err="1"/>
              <a:t>werkgever</a:t>
            </a:r>
            <a:r>
              <a:rPr lang="en-GB" sz="1600" dirty="0"/>
              <a:t>(s)</a:t>
            </a:r>
          </a:p>
        </p:txBody>
      </p:sp>
    </p:spTree>
    <p:extLst>
      <p:ext uri="{BB962C8B-B14F-4D97-AF65-F5344CB8AC3E}">
        <p14:creationId xmlns:p14="http://schemas.microsoft.com/office/powerpoint/2010/main" val="196923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2160000"/>
            </a:camera>
            <a:lightRig rig="threePt" dir="t"/>
          </a:scene3d>
        </p:spPr>
      </p:pic>
      <p:pic>
        <p:nvPicPr>
          <p:cNvPr id="23" name="Afbeelding 22" descr="7b-subtitel.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9141" y="1389729"/>
            <a:ext cx="5096936" cy="256066"/>
          </a:xfrm>
          <a:prstGeom prst="rect">
            <a:avLst/>
          </a:prstGeom>
        </p:spPr>
      </p:pic>
      <p:pic>
        <p:nvPicPr>
          <p:cNvPr id="5" name="Afbeelding 4" descr="3d-lijn-1.png"/>
          <p:cNvPicPr>
            <a:picLocks noChangeAspect="1"/>
          </p:cNvPicPr>
          <p:nvPr/>
        </p:nvPicPr>
        <p:blipFill>
          <a:blip r:embed="rId5">
            <a:alphaModFix amt="50000"/>
            <a:extLst>
              <a:ext uri="{28A0092B-C50C-407E-A947-70E740481C1C}">
                <a14:useLocalDpi xmlns:a14="http://schemas.microsoft.com/office/drawing/2010/main"/>
              </a:ext>
            </a:extLst>
          </a:blip>
          <a:stretch>
            <a:fillRect/>
          </a:stretch>
        </p:blipFill>
        <p:spPr>
          <a:xfrm>
            <a:off x="3504936" y="4241239"/>
            <a:ext cx="1761979" cy="1408364"/>
          </a:xfrm>
          <a:prstGeom prst="rect">
            <a:avLst/>
          </a:prstGeom>
        </p:spPr>
      </p:pic>
      <p:pic>
        <p:nvPicPr>
          <p:cNvPr id="6" name="Afbeelding 5" descr="3d-lijn-2.png"/>
          <p:cNvPicPr>
            <a:picLocks noChangeAspect="1"/>
          </p:cNvPicPr>
          <p:nvPr/>
        </p:nvPicPr>
        <p:blipFill>
          <a:blip r:embed="rId6">
            <a:extLst>
              <a:ext uri="{28A0092B-C50C-407E-A947-70E740481C1C}">
                <a14:useLocalDpi xmlns:a14="http://schemas.microsoft.com/office/drawing/2010/main"/>
              </a:ext>
            </a:extLst>
          </a:blip>
          <a:stretch>
            <a:fillRect/>
          </a:stretch>
        </p:blipFill>
        <p:spPr>
          <a:xfrm rot="151024">
            <a:off x="5403106" y="3216612"/>
            <a:ext cx="481648" cy="2487500"/>
          </a:xfrm>
          <a:prstGeom prst="rect">
            <a:avLst/>
          </a:prstGeom>
        </p:spPr>
      </p:pic>
      <p:pic>
        <p:nvPicPr>
          <p:cNvPr id="8" name="Afbeelding 7" descr="3d-lijn-3.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24933" y="3830877"/>
            <a:ext cx="1859528" cy="1950980"/>
          </a:xfrm>
          <a:prstGeom prst="rect">
            <a:avLst/>
          </a:prstGeom>
        </p:spPr>
      </p:pic>
      <p:pic>
        <p:nvPicPr>
          <p:cNvPr id="11" name="Afbeelding 10" descr="1c-titel.png">
            <a:extLst>
              <a:ext uri="{FF2B5EF4-FFF2-40B4-BE49-F238E27FC236}">
                <a16:creationId xmlns:a16="http://schemas.microsoft.com/office/drawing/2014/main" id="{89A40CDB-682E-B148-A8B1-49DBE290ECB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3857" r="33857"/>
          <a:stretch/>
        </p:blipFill>
        <p:spPr>
          <a:xfrm>
            <a:off x="-1583567" y="800495"/>
            <a:ext cx="7094079" cy="489022"/>
          </a:xfrm>
          <a:prstGeom prst="rect">
            <a:avLst/>
          </a:prstGeom>
        </p:spPr>
      </p:pic>
      <p:pic>
        <p:nvPicPr>
          <p:cNvPr id="12" name="Afbeelding 11">
            <a:extLst>
              <a:ext uri="{FF2B5EF4-FFF2-40B4-BE49-F238E27FC236}">
                <a16:creationId xmlns:a16="http://schemas.microsoft.com/office/drawing/2014/main" id="{6ACCEB40-EF96-1649-AAA2-BE4E0000D44B}"/>
              </a:ext>
            </a:extLst>
          </p:cNvPr>
          <p:cNvPicPr>
            <a:picLocks noChangeAspect="1"/>
          </p:cNvPicPr>
          <p:nvPr/>
        </p:nvPicPr>
        <p:blipFill>
          <a:blip r:embed="rId9">
            <a:alphaModFix amt="50000"/>
          </a:blip>
          <a:srcRect/>
          <a:stretch/>
        </p:blipFill>
        <p:spPr>
          <a:xfrm>
            <a:off x="2436237" y="2500243"/>
            <a:ext cx="838200" cy="1277258"/>
          </a:xfrm>
          <a:prstGeom prst="rect">
            <a:avLst/>
          </a:prstGeom>
          <a:effectLst>
            <a:outerShdw blurRad="50800" dist="38100" dir="2700000" algn="tl" rotWithShape="0">
              <a:prstClr val="black">
                <a:alpha val="40000"/>
              </a:prstClr>
            </a:outerShdw>
          </a:effectLst>
        </p:spPr>
      </p:pic>
      <p:sp>
        <p:nvSpPr>
          <p:cNvPr id="2" name="Tekstvak 1">
            <a:extLst>
              <a:ext uri="{FF2B5EF4-FFF2-40B4-BE49-F238E27FC236}">
                <a16:creationId xmlns:a16="http://schemas.microsoft.com/office/drawing/2014/main" id="{9C991650-9005-0C40-AB01-91E884FFD721}"/>
              </a:ext>
            </a:extLst>
          </p:cNvPr>
          <p:cNvSpPr txBox="1"/>
          <p:nvPr/>
        </p:nvSpPr>
        <p:spPr>
          <a:xfrm>
            <a:off x="1841581" y="3830877"/>
            <a:ext cx="2027513" cy="584775"/>
          </a:xfrm>
          <a:prstGeom prst="rect">
            <a:avLst/>
          </a:prstGeom>
          <a:noFill/>
        </p:spPr>
        <p:txBody>
          <a:bodyPr wrap="square" rtlCol="0">
            <a:spAutoFit/>
          </a:bodyPr>
          <a:lstStyle/>
          <a:p>
            <a:r>
              <a:rPr lang="en-GB" sz="1600" b="1" dirty="0" err="1">
                <a:solidFill>
                  <a:schemeClr val="tx1">
                    <a:alpha val="40000"/>
                  </a:schemeClr>
                </a:solidFill>
              </a:rPr>
              <a:t>Ouderdomspensioen</a:t>
            </a:r>
            <a:endParaRPr lang="en-GB" sz="1600" b="1" dirty="0">
              <a:solidFill>
                <a:schemeClr val="tx1">
                  <a:alpha val="40000"/>
                </a:schemeClr>
              </a:solidFill>
            </a:endParaRPr>
          </a:p>
          <a:p>
            <a:r>
              <a:rPr lang="en-GB" sz="1600" dirty="0">
                <a:solidFill>
                  <a:schemeClr val="tx1">
                    <a:alpha val="40000"/>
                  </a:schemeClr>
                </a:solidFill>
              </a:rPr>
              <a:t>Via </a:t>
            </a:r>
            <a:r>
              <a:rPr lang="en-GB" sz="1600" dirty="0" err="1">
                <a:solidFill>
                  <a:schemeClr val="tx1">
                    <a:alpha val="40000"/>
                  </a:schemeClr>
                </a:solidFill>
              </a:rPr>
              <a:t>werkgever</a:t>
            </a:r>
            <a:r>
              <a:rPr lang="en-GB" sz="1600" dirty="0">
                <a:solidFill>
                  <a:schemeClr val="tx1">
                    <a:alpha val="40000"/>
                  </a:schemeClr>
                </a:solidFill>
              </a:rPr>
              <a:t>(s)</a:t>
            </a:r>
          </a:p>
        </p:txBody>
      </p:sp>
      <p:grpSp>
        <p:nvGrpSpPr>
          <p:cNvPr id="24" name="Groep 23">
            <a:extLst>
              <a:ext uri="{FF2B5EF4-FFF2-40B4-BE49-F238E27FC236}">
                <a16:creationId xmlns:a16="http://schemas.microsoft.com/office/drawing/2014/main" id="{D6266D92-8516-A44E-BC79-BE0F03141086}"/>
              </a:ext>
            </a:extLst>
          </p:cNvPr>
          <p:cNvGrpSpPr/>
          <p:nvPr/>
        </p:nvGrpSpPr>
        <p:grpSpPr>
          <a:xfrm>
            <a:off x="7859788" y="1512519"/>
            <a:ext cx="2654172" cy="2264982"/>
            <a:chOff x="7859788" y="1512519"/>
            <a:chExt cx="2654172" cy="2264982"/>
          </a:xfrm>
        </p:grpSpPr>
        <p:pic>
          <p:nvPicPr>
            <p:cNvPr id="4" name="Afbeelding 3"/>
            <p:cNvPicPr>
              <a:picLocks noChangeAspect="1"/>
            </p:cNvPicPr>
            <p:nvPr/>
          </p:nvPicPr>
          <p:blipFill>
            <a:blip r:embed="rId10"/>
            <a:srcRect/>
            <a:stretch/>
          </p:blipFill>
          <p:spPr>
            <a:xfrm>
              <a:off x="8909792" y="1512519"/>
              <a:ext cx="1604168" cy="1638300"/>
            </a:xfrm>
            <a:prstGeom prst="rect">
              <a:avLst/>
            </a:prstGeom>
            <a:effectLst>
              <a:outerShdw blurRad="50800" dist="38100" dir="2700000" algn="tl" rotWithShape="0">
                <a:prstClr val="black">
                  <a:alpha val="40000"/>
                </a:prstClr>
              </a:outerShdw>
            </a:effectLst>
          </p:spPr>
        </p:pic>
        <p:sp>
          <p:nvSpPr>
            <p:cNvPr id="14" name="Tekstvak 13">
              <a:extLst>
                <a:ext uri="{FF2B5EF4-FFF2-40B4-BE49-F238E27FC236}">
                  <a16:creationId xmlns:a16="http://schemas.microsoft.com/office/drawing/2014/main" id="{B8C2BEFD-9416-8047-AF0A-3B7740B90F41}"/>
                </a:ext>
              </a:extLst>
            </p:cNvPr>
            <p:cNvSpPr txBox="1"/>
            <p:nvPr/>
          </p:nvSpPr>
          <p:spPr>
            <a:xfrm>
              <a:off x="7859788" y="2946504"/>
              <a:ext cx="2170582" cy="830997"/>
            </a:xfrm>
            <a:prstGeom prst="rect">
              <a:avLst/>
            </a:prstGeom>
            <a:noFill/>
          </p:spPr>
          <p:txBody>
            <a:bodyPr wrap="square" rtlCol="0">
              <a:spAutoFit/>
            </a:bodyPr>
            <a:lstStyle/>
            <a:p>
              <a:r>
                <a:rPr lang="en-GB" sz="1600" dirty="0" err="1"/>
                <a:t>Eventueel</a:t>
              </a:r>
              <a:endParaRPr lang="en-GB" sz="1600" dirty="0"/>
            </a:p>
            <a:p>
              <a:r>
                <a:rPr lang="en-GB" sz="1600" b="1" dirty="0" err="1"/>
                <a:t>nabestaandenpensioen</a:t>
              </a:r>
              <a:endParaRPr lang="en-GB" sz="1600" b="1" dirty="0"/>
            </a:p>
            <a:p>
              <a:r>
                <a:rPr lang="en-GB" sz="1600" dirty="0"/>
                <a:t>van </a:t>
              </a:r>
              <a:r>
                <a:rPr lang="en-GB" sz="1600" dirty="0" err="1"/>
                <a:t>overleden</a:t>
              </a:r>
              <a:r>
                <a:rPr lang="en-GB" sz="1600" dirty="0"/>
                <a:t> partner</a:t>
              </a:r>
            </a:p>
          </p:txBody>
        </p:sp>
      </p:grpSp>
      <p:grpSp>
        <p:nvGrpSpPr>
          <p:cNvPr id="21" name="Groep 20">
            <a:extLst>
              <a:ext uri="{FF2B5EF4-FFF2-40B4-BE49-F238E27FC236}">
                <a16:creationId xmlns:a16="http://schemas.microsoft.com/office/drawing/2014/main" id="{E71D807C-1BDA-3F40-A553-5E75F6F95223}"/>
              </a:ext>
            </a:extLst>
          </p:cNvPr>
          <p:cNvGrpSpPr/>
          <p:nvPr/>
        </p:nvGrpSpPr>
        <p:grpSpPr>
          <a:xfrm>
            <a:off x="3869094" y="2115934"/>
            <a:ext cx="3645525" cy="1257300"/>
            <a:chOff x="3869094" y="2115934"/>
            <a:chExt cx="3645525" cy="1257300"/>
          </a:xfrm>
        </p:grpSpPr>
        <p:sp>
          <p:nvSpPr>
            <p:cNvPr id="13" name="Tekstvak 12">
              <a:extLst>
                <a:ext uri="{FF2B5EF4-FFF2-40B4-BE49-F238E27FC236}">
                  <a16:creationId xmlns:a16="http://schemas.microsoft.com/office/drawing/2014/main" id="{84D72008-8AF2-1C4E-8351-1AA80C227655}"/>
                </a:ext>
              </a:extLst>
            </p:cNvPr>
            <p:cNvSpPr txBox="1"/>
            <p:nvPr/>
          </p:nvSpPr>
          <p:spPr>
            <a:xfrm>
              <a:off x="3869094" y="2367519"/>
              <a:ext cx="2027513" cy="830997"/>
            </a:xfrm>
            <a:prstGeom prst="rect">
              <a:avLst/>
            </a:prstGeom>
            <a:noFill/>
          </p:spPr>
          <p:txBody>
            <a:bodyPr wrap="square" rtlCol="0">
              <a:spAutoFit/>
            </a:bodyPr>
            <a:lstStyle/>
            <a:p>
              <a:r>
                <a:rPr lang="en-GB" sz="1600" dirty="0" err="1"/>
                <a:t>Eventueel</a:t>
              </a:r>
              <a:endParaRPr lang="en-GB" sz="1600" dirty="0"/>
            </a:p>
            <a:p>
              <a:r>
                <a:rPr lang="en-GB" sz="1600" b="1" dirty="0" err="1"/>
                <a:t>ouderdomspensioen</a:t>
              </a:r>
              <a:endParaRPr lang="en-GB" sz="1600" b="1" dirty="0"/>
            </a:p>
            <a:p>
              <a:r>
                <a:rPr lang="en-GB" sz="1600" dirty="0"/>
                <a:t>via ex-partner</a:t>
              </a:r>
            </a:p>
          </p:txBody>
        </p:sp>
        <p:pic>
          <p:nvPicPr>
            <p:cNvPr id="22" name="Afbeelding 21">
              <a:extLst>
                <a:ext uri="{FF2B5EF4-FFF2-40B4-BE49-F238E27FC236}">
                  <a16:creationId xmlns:a16="http://schemas.microsoft.com/office/drawing/2014/main" id="{ACE65156-B027-1940-B26A-4268D67D5F5A}"/>
                </a:ext>
              </a:extLst>
            </p:cNvPr>
            <p:cNvPicPr>
              <a:picLocks noChangeAspect="1"/>
            </p:cNvPicPr>
            <p:nvPr/>
          </p:nvPicPr>
          <p:blipFill>
            <a:blip r:embed="rId11"/>
            <a:srcRect/>
            <a:stretch/>
          </p:blipFill>
          <p:spPr>
            <a:xfrm>
              <a:off x="5751666" y="2115934"/>
              <a:ext cx="1762953" cy="125730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53385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9" presetClass="emph" presetSubtype="0" nodeType="withEffect">
                                  <p:stCondLst>
                                    <p:cond delay="0"/>
                                  </p:stCondLst>
                                  <p:childTnLst>
                                    <p:set>
                                      <p:cBhvr rctx="PPT">
                                        <p:cTn id="9" dur="indefinite"/>
                                        <p:tgtEl>
                                          <p:spTgt spid="6"/>
                                        </p:tgtEl>
                                        <p:attrNameLst>
                                          <p:attrName>style.opacity</p:attrName>
                                        </p:attrNameLst>
                                      </p:cBhvr>
                                      <p:to>
                                        <p:strVal val="0.5"/>
                                      </p:to>
                                    </p:set>
                                    <p:animEffect filter="image" prLst="opacity: 0.5">
                                      <p:cBhvr rctx="IE">
                                        <p:cTn id="10" dur="indefinite"/>
                                        <p:tgtEl>
                                          <p:spTgt spid="6"/>
                                        </p:tgtEl>
                                      </p:cBhvr>
                                    </p:animEffect>
                                  </p:childTnLst>
                                </p:cTn>
                              </p:par>
                            </p:childTnLst>
                          </p:cTn>
                        </p:par>
                        <p:par>
                          <p:cTn id="11" fill="hold">
                            <p:stCondLst>
                              <p:cond delay="500"/>
                            </p:stCondLst>
                            <p:childTnLst>
                              <p:par>
                                <p:cTn id="12" presetID="10" presetClass="entr" presetSubtype="0" fill="hold" nodeType="afterEffect">
                                  <p:stCondLst>
                                    <p:cond delay="30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par>
                          <p:cTn id="23" fill="hold">
                            <p:stCondLst>
                              <p:cond delay="500"/>
                            </p:stCondLst>
                            <p:childTnLst>
                              <p:par>
                                <p:cTn id="24" presetID="10" presetClass="entr" presetSubtype="0" fill="hold" nodeType="afterEffect">
                                  <p:stCondLst>
                                    <p:cond delay="30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55C3B33A-0D9A-4E60-9845-58B7B4E801CC}"/>
              </a:ext>
            </a:extLst>
          </p:cNvPr>
          <p:cNvSpPr txBox="1"/>
          <p:nvPr/>
        </p:nvSpPr>
        <p:spPr>
          <a:xfrm>
            <a:off x="736453" y="1376729"/>
            <a:ext cx="8898960" cy="3785652"/>
          </a:xfrm>
          <a:prstGeom prst="rect">
            <a:avLst/>
          </a:prstGeom>
          <a:noFill/>
        </p:spPr>
        <p:txBody>
          <a:bodyPr wrap="square" rtlCol="0">
            <a:spAutoFit/>
          </a:bodyPr>
          <a:lstStyle/>
          <a:p>
            <a:pPr marL="342900" indent="-342900">
              <a:buClr>
                <a:srgbClr val="28A532"/>
              </a:buClr>
              <a:buFont typeface="+mj-lt"/>
              <a:buAutoNum type="arabicPeriod"/>
            </a:pPr>
            <a:r>
              <a:rPr lang="nl-NL" sz="1600" dirty="0"/>
              <a:t>Per 1 juli 2023 is er een nieuwe pensioenwet. </a:t>
            </a:r>
          </a:p>
          <a:p>
            <a:pPr marL="342900" indent="-342900">
              <a:buClr>
                <a:srgbClr val="28A532"/>
              </a:buClr>
              <a:buFont typeface="+mj-lt"/>
              <a:buAutoNum type="arabicPeriod"/>
            </a:pPr>
            <a:r>
              <a:rPr lang="nl-NL" sz="1600" dirty="0"/>
              <a:t>De wet heeft drie doelen:</a:t>
            </a:r>
          </a:p>
          <a:p>
            <a:pPr lvl="1">
              <a:buClr>
                <a:srgbClr val="28A532"/>
              </a:buClr>
            </a:pPr>
            <a:r>
              <a:rPr lang="nl-NL" sz="1600" dirty="0">
                <a:solidFill>
                  <a:srgbClr val="28A532"/>
                </a:solidFill>
              </a:rPr>
              <a:t>•</a:t>
            </a:r>
            <a:r>
              <a:rPr lang="nl-NL" sz="1600" dirty="0"/>
              <a:t> Eerder zicht op een koopkrachtig pensioen</a:t>
            </a:r>
          </a:p>
          <a:p>
            <a:pPr lvl="1">
              <a:buClr>
                <a:srgbClr val="28A532"/>
              </a:buClr>
            </a:pPr>
            <a:r>
              <a:rPr lang="nl-NL" sz="1600" dirty="0">
                <a:solidFill>
                  <a:srgbClr val="28A532"/>
                </a:solidFill>
              </a:rPr>
              <a:t>•</a:t>
            </a:r>
            <a:r>
              <a:rPr lang="nl-NL" sz="1600" dirty="0"/>
              <a:t> Een persoonlijkere en transparanter pensioenopbouw</a:t>
            </a:r>
          </a:p>
          <a:p>
            <a:pPr lvl="1">
              <a:buClr>
                <a:srgbClr val="28A532"/>
              </a:buClr>
            </a:pPr>
            <a:r>
              <a:rPr lang="nl-NL" sz="1600" dirty="0">
                <a:solidFill>
                  <a:srgbClr val="28A532"/>
                </a:solidFill>
              </a:rPr>
              <a:t>•</a:t>
            </a:r>
            <a:r>
              <a:rPr lang="nl-NL" sz="1600" dirty="0"/>
              <a:t> Een pensioenstelsel dat beter aansluit bij de arbeidsmarkt.</a:t>
            </a:r>
          </a:p>
          <a:p>
            <a:pPr marL="342900" indent="-342900">
              <a:buClr>
                <a:srgbClr val="28A532"/>
              </a:buClr>
              <a:buFont typeface="+mj-lt"/>
              <a:buAutoNum type="arabicPeriod"/>
            </a:pPr>
            <a:r>
              <a:rPr lang="nl-NL" sz="1600" dirty="0"/>
              <a:t>Informatieplatform </a:t>
            </a:r>
            <a:r>
              <a:rPr lang="nl-NL" sz="1600" dirty="0">
                <a:hlinkClick r:id="rId2"/>
              </a:rPr>
              <a:t>Werkenaanonspensioen.nl </a:t>
            </a:r>
            <a:r>
              <a:rPr lang="nl-NL" sz="1600" dirty="0"/>
              <a:t>faciliteert partijen zoals werkgevers bij de overgang naar het nieuwe pensioenstelsel. Voor verschillende doelgroepen is per onderwerp de wet- en regelgeving toegankelijker gemaakt.</a:t>
            </a:r>
          </a:p>
          <a:p>
            <a:pPr marL="342900" indent="-342900">
              <a:buClr>
                <a:srgbClr val="28A532"/>
              </a:buClr>
              <a:buFont typeface="+mj-lt"/>
              <a:buAutoNum type="arabicPeriod"/>
            </a:pPr>
            <a:r>
              <a:rPr lang="nl-NL" sz="1600" dirty="0"/>
              <a:t> Om de Nederlander te informeren over de nieuwe pensioenregels is er </a:t>
            </a:r>
            <a:r>
              <a:rPr lang="nl-NL" sz="1600" dirty="0">
                <a:hlinkClick r:id="rId3"/>
              </a:rPr>
              <a:t>Pensioenduidelijkheid.nl </a:t>
            </a:r>
            <a:r>
              <a:rPr lang="nl-NL" sz="1600" dirty="0"/>
              <a:t>waar toegankelijke en eenvoudige informatie te vinden is. In het najaar van 2024 wordt gestart met de publiekscampagne die enige verdieping geeft over de nieuwe regels voor pensioen met online video, bannering, radio, print.</a:t>
            </a:r>
          </a:p>
          <a:p>
            <a:pPr marL="342900" indent="-342900">
              <a:buClr>
                <a:srgbClr val="28A532"/>
              </a:buClr>
              <a:buFont typeface="+mj-lt"/>
              <a:buAutoNum type="arabicPeriod"/>
            </a:pPr>
            <a:r>
              <a:rPr lang="nl-NL" sz="1600" dirty="0"/>
              <a:t>Er is een </a:t>
            </a:r>
            <a:r>
              <a:rPr lang="nl-NL" sz="1600" dirty="0" err="1">
                <a:hlinkClick r:id="rId4"/>
              </a:rPr>
              <a:t>toolbox</a:t>
            </a:r>
            <a:r>
              <a:rPr lang="nl-NL" sz="1600" dirty="0">
                <a:hlinkClick r:id="rId4"/>
              </a:rPr>
              <a:t> Communicatie </a:t>
            </a:r>
            <a:r>
              <a:rPr lang="nl-NL" sz="1600" dirty="0"/>
              <a:t>beschikbaar waar kant-en-klare </a:t>
            </a:r>
            <a:r>
              <a:rPr lang="nl-NL" sz="1600" dirty="0" err="1"/>
              <a:t>factsheets</a:t>
            </a:r>
            <a:r>
              <a:rPr lang="nl-NL" sz="1600" dirty="0"/>
              <a:t>, animaties, artikelen en </a:t>
            </a:r>
            <a:r>
              <a:rPr lang="nl-NL" sz="1600" dirty="0" err="1"/>
              <a:t>social</a:t>
            </a:r>
            <a:r>
              <a:rPr lang="nl-NL" sz="1600" dirty="0"/>
              <a:t> media basics beschikbaar zijn die u als werkgever kunt gebruiken.</a:t>
            </a:r>
          </a:p>
          <a:p>
            <a:pPr>
              <a:buClr>
                <a:srgbClr val="28A532"/>
              </a:buClr>
            </a:pPr>
            <a:endParaRPr lang="nl-NL" sz="1600" dirty="0"/>
          </a:p>
        </p:txBody>
      </p:sp>
      <p:pic>
        <p:nvPicPr>
          <p:cNvPr id="10" name="Afbeelding 9">
            <a:extLst>
              <a:ext uri="{FF2B5EF4-FFF2-40B4-BE49-F238E27FC236}">
                <a16:creationId xmlns:a16="http://schemas.microsoft.com/office/drawing/2014/main" id="{99F72990-8534-1E43-A717-3EB890AB8450}"/>
              </a:ext>
            </a:extLst>
          </p:cNvPr>
          <p:cNvPicPr>
            <a:picLocks noChangeAspect="1"/>
          </p:cNvPicPr>
          <p:nvPr/>
        </p:nvPicPr>
        <p:blipFill>
          <a:blip r:embed="rId5"/>
          <a:srcRect/>
          <a:stretch/>
        </p:blipFill>
        <p:spPr>
          <a:xfrm>
            <a:off x="860390" y="713571"/>
            <a:ext cx="6149283" cy="663158"/>
          </a:xfrm>
          <a:prstGeom prst="rect">
            <a:avLst/>
          </a:prstGeom>
        </p:spPr>
      </p:pic>
      <p:pic>
        <p:nvPicPr>
          <p:cNvPr id="3" name="Afbeelding 2" descr="Afbeelding met computer, computer, ontwerp, illustratie&#10;&#10;Automatisch gegenereerde beschrijving">
            <a:extLst>
              <a:ext uri="{FF2B5EF4-FFF2-40B4-BE49-F238E27FC236}">
                <a16:creationId xmlns:a16="http://schemas.microsoft.com/office/drawing/2014/main" id="{C3E6D8CE-E8DA-15BC-8BB6-96BD9A42DEDC}"/>
              </a:ext>
            </a:extLst>
          </p:cNvPr>
          <p:cNvPicPr>
            <a:picLocks noChangeAspect="1"/>
          </p:cNvPicPr>
          <p:nvPr/>
        </p:nvPicPr>
        <p:blipFill>
          <a:blip r:embed="rId6"/>
          <a:stretch>
            <a:fillRect/>
          </a:stretch>
        </p:blipFill>
        <p:spPr>
          <a:xfrm>
            <a:off x="9199462" y="4447591"/>
            <a:ext cx="2611120" cy="2201041"/>
          </a:xfrm>
          <a:prstGeom prst="rect">
            <a:avLst/>
          </a:prstGeom>
        </p:spPr>
      </p:pic>
    </p:spTree>
    <p:extLst>
      <p:ext uri="{BB962C8B-B14F-4D97-AF65-F5344CB8AC3E}">
        <p14:creationId xmlns:p14="http://schemas.microsoft.com/office/powerpoint/2010/main" val="1608020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p:cNvSpPr txBox="1"/>
          <p:nvPr/>
        </p:nvSpPr>
        <p:spPr>
          <a:xfrm>
            <a:off x="753619" y="2042408"/>
            <a:ext cx="7316323" cy="2062103"/>
          </a:xfrm>
          <a:prstGeom prst="rect">
            <a:avLst/>
          </a:prstGeom>
          <a:noFill/>
        </p:spPr>
        <p:txBody>
          <a:bodyPr wrap="square" rtlCol="0">
            <a:spAutoFit/>
          </a:bodyPr>
          <a:lstStyle/>
          <a:p>
            <a:pPr marL="285750" indent="-285750">
              <a:buClr>
                <a:srgbClr val="28A532"/>
              </a:buClr>
              <a:buFont typeface="Arial"/>
              <a:buChar char="•"/>
            </a:pPr>
            <a:r>
              <a:rPr lang="nl-NL" sz="1600" dirty="0"/>
              <a:t>Wat valt er wel onder de pensioenregeling en wat niet?</a:t>
            </a:r>
          </a:p>
          <a:p>
            <a:pPr marL="285750" indent="-285750">
              <a:buClr>
                <a:srgbClr val="28A532"/>
              </a:buClr>
              <a:buFont typeface="Arial"/>
              <a:buChar char="•"/>
            </a:pPr>
            <a:r>
              <a:rPr lang="nl-NL" sz="1600" dirty="0"/>
              <a:t>Hoeveel premie betaalt de medewerker en hoeveel de werkgever?</a:t>
            </a:r>
          </a:p>
          <a:p>
            <a:pPr marL="285750" indent="-285750">
              <a:buClr>
                <a:srgbClr val="28A532"/>
              </a:buClr>
              <a:buFont typeface="Arial"/>
              <a:buChar char="•"/>
            </a:pPr>
            <a:r>
              <a:rPr lang="nl-NL" sz="1600" dirty="0"/>
              <a:t>Is het een uitkeringsovereenkomst of een premieregeling?</a:t>
            </a:r>
          </a:p>
          <a:p>
            <a:pPr marL="285750" indent="-285750">
              <a:buClr>
                <a:srgbClr val="28A532"/>
              </a:buClr>
              <a:buFont typeface="Arial"/>
              <a:buChar char="•"/>
            </a:pPr>
            <a:r>
              <a:rPr lang="nl-NL" sz="1600" dirty="0"/>
              <a:t>Blijft het nabestaandenpensioen behouden als je weggaat of na ontslag?  </a:t>
            </a:r>
          </a:p>
          <a:p>
            <a:pPr marL="285750" indent="-285750">
              <a:buClr>
                <a:srgbClr val="28A532"/>
              </a:buClr>
              <a:buFont typeface="Arial"/>
              <a:buChar char="•"/>
            </a:pPr>
            <a:r>
              <a:rPr lang="nl-NL" sz="1600" dirty="0"/>
              <a:t>Is het mogelijk om extra pensioen op te bouwen? </a:t>
            </a:r>
          </a:p>
          <a:p>
            <a:pPr marL="285750" indent="-285750">
              <a:buClr>
                <a:srgbClr val="28A532"/>
              </a:buClr>
              <a:buFont typeface="Arial"/>
              <a:buChar char="•"/>
            </a:pPr>
            <a:r>
              <a:rPr lang="nl-NL" sz="1600" dirty="0"/>
              <a:t>Moet een eventuele partner worden aangemeld?</a:t>
            </a:r>
          </a:p>
          <a:p>
            <a:pPr marL="285750" indent="-285750">
              <a:buClr>
                <a:srgbClr val="28A532"/>
              </a:buClr>
              <a:buFont typeface="Arial"/>
              <a:buChar char="•"/>
            </a:pPr>
            <a:r>
              <a:rPr lang="nl-NL" sz="1600" dirty="0"/>
              <a:t>Wil je inzicht in je huidige pensioenopbouw en de keuzes die je hierin kunt maken? Log dan in bij jouw pensioenuitvoerder.</a:t>
            </a:r>
          </a:p>
        </p:txBody>
      </p:sp>
      <p:pic>
        <p:nvPicPr>
          <p:cNvPr id="5" name="Afbeelding 4" descr="8a-titel.png">
            <a:extLst>
              <a:ext uri="{FF2B5EF4-FFF2-40B4-BE49-F238E27FC236}">
                <a16:creationId xmlns:a16="http://schemas.microsoft.com/office/drawing/2014/main" id="{C448DACA-F4D4-DB49-BA97-FB3CDFB9228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4817" y="800495"/>
            <a:ext cx="2960213" cy="489022"/>
          </a:xfrm>
          <a:prstGeom prst="rect">
            <a:avLst/>
          </a:prstGeom>
        </p:spPr>
      </p:pic>
      <p:sp>
        <p:nvSpPr>
          <p:cNvPr id="8" name="Tekstvak 7">
            <a:extLst>
              <a:ext uri="{FF2B5EF4-FFF2-40B4-BE49-F238E27FC236}">
                <a16:creationId xmlns:a16="http://schemas.microsoft.com/office/drawing/2014/main" id="{2926C9C7-9696-AC4D-8860-1D5FBA146F11}"/>
              </a:ext>
            </a:extLst>
          </p:cNvPr>
          <p:cNvSpPr txBox="1"/>
          <p:nvPr/>
        </p:nvSpPr>
        <p:spPr>
          <a:xfrm>
            <a:off x="1048953" y="4416560"/>
            <a:ext cx="2511939" cy="830997"/>
          </a:xfrm>
          <a:prstGeom prst="rect">
            <a:avLst/>
          </a:prstGeom>
          <a:noFill/>
        </p:spPr>
        <p:txBody>
          <a:bodyPr wrap="square" rtlCol="0">
            <a:spAutoFit/>
          </a:bodyPr>
          <a:lstStyle/>
          <a:p>
            <a:pPr>
              <a:buClr>
                <a:srgbClr val="28A532"/>
              </a:buClr>
            </a:pPr>
            <a:r>
              <a:rPr lang="nl-NL" sz="1600" dirty="0"/>
              <a:t>Ga voor een totaaloverzicht van je pensioen naar </a:t>
            </a:r>
            <a:r>
              <a:rPr lang="nl-NL" sz="1600" b="1" dirty="0" err="1"/>
              <a:t>mijnpensioenoverzicht.nl</a:t>
            </a:r>
            <a:endParaRPr lang="nl-NL" sz="1600" b="1" dirty="0"/>
          </a:p>
        </p:txBody>
      </p:sp>
      <p:pic>
        <p:nvPicPr>
          <p:cNvPr id="10" name="Afbeelding 9">
            <a:extLst>
              <a:ext uri="{FF2B5EF4-FFF2-40B4-BE49-F238E27FC236}">
                <a16:creationId xmlns:a16="http://schemas.microsoft.com/office/drawing/2014/main" id="{4C6ADEA8-36A7-E845-BCEE-A1411E47F255}"/>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2160000"/>
            </a:camera>
            <a:lightRig rig="threePt" dir="t"/>
          </a:scene3d>
        </p:spPr>
      </p:pic>
      <p:sp>
        <p:nvSpPr>
          <p:cNvPr id="7" name="Tekstvak 6">
            <a:extLst>
              <a:ext uri="{FF2B5EF4-FFF2-40B4-BE49-F238E27FC236}">
                <a16:creationId xmlns:a16="http://schemas.microsoft.com/office/drawing/2014/main" id="{B6985BA6-8BB9-0247-A2BC-C2635AF768FB}"/>
              </a:ext>
            </a:extLst>
          </p:cNvPr>
          <p:cNvSpPr txBox="1"/>
          <p:nvPr/>
        </p:nvSpPr>
        <p:spPr>
          <a:xfrm>
            <a:off x="824817" y="1423212"/>
            <a:ext cx="6478026" cy="584775"/>
          </a:xfrm>
          <a:prstGeom prst="rect">
            <a:avLst/>
          </a:prstGeom>
          <a:noFill/>
        </p:spPr>
        <p:txBody>
          <a:bodyPr wrap="square" rtlCol="0">
            <a:spAutoFit/>
          </a:bodyPr>
          <a:lstStyle/>
          <a:p>
            <a:r>
              <a:rPr lang="en-GB" sz="1600" b="1" dirty="0" err="1">
                <a:solidFill>
                  <a:srgbClr val="C8005A"/>
                </a:solidFill>
              </a:rPr>
              <a:t>Vul</a:t>
            </a:r>
            <a:r>
              <a:rPr lang="en-GB" sz="1600" b="1" dirty="0">
                <a:solidFill>
                  <a:srgbClr val="C8005A"/>
                </a:solidFill>
              </a:rPr>
              <a:t> </a:t>
            </a:r>
            <a:r>
              <a:rPr lang="en-GB" sz="1600" b="1" dirty="0" err="1">
                <a:solidFill>
                  <a:srgbClr val="C8005A"/>
                </a:solidFill>
              </a:rPr>
              <a:t>hier</a:t>
            </a:r>
            <a:r>
              <a:rPr lang="en-GB" sz="1600" b="1" dirty="0">
                <a:solidFill>
                  <a:srgbClr val="C8005A"/>
                </a:solidFill>
              </a:rPr>
              <a:t> </a:t>
            </a:r>
            <a:r>
              <a:rPr lang="en-GB" sz="1600" b="1" dirty="0" err="1">
                <a:solidFill>
                  <a:srgbClr val="C8005A"/>
                </a:solidFill>
              </a:rPr>
              <a:t>aub</a:t>
            </a:r>
            <a:r>
              <a:rPr lang="en-GB" sz="1600" b="1" dirty="0">
                <a:solidFill>
                  <a:srgbClr val="C8005A"/>
                </a:solidFill>
              </a:rPr>
              <a:t> de </a:t>
            </a:r>
            <a:r>
              <a:rPr lang="en-GB" sz="1600" b="1" dirty="0" err="1">
                <a:solidFill>
                  <a:srgbClr val="C8005A"/>
                </a:solidFill>
              </a:rPr>
              <a:t>regeling</a:t>
            </a:r>
            <a:r>
              <a:rPr lang="en-GB" sz="1600" b="1" dirty="0">
                <a:solidFill>
                  <a:srgbClr val="C8005A"/>
                </a:solidFill>
              </a:rPr>
              <a:t> </a:t>
            </a:r>
            <a:r>
              <a:rPr lang="en-GB" sz="1600" b="1" dirty="0" err="1">
                <a:solidFill>
                  <a:srgbClr val="C8005A"/>
                </a:solidFill>
              </a:rPr>
              <a:t>en</a:t>
            </a:r>
            <a:r>
              <a:rPr lang="en-GB" sz="1600" b="1" dirty="0">
                <a:solidFill>
                  <a:srgbClr val="C8005A"/>
                </a:solidFill>
              </a:rPr>
              <a:t> </a:t>
            </a:r>
            <a:r>
              <a:rPr lang="en-GB" sz="1600" b="1" dirty="0" err="1">
                <a:solidFill>
                  <a:srgbClr val="C8005A"/>
                </a:solidFill>
              </a:rPr>
              <a:t>afspraken</a:t>
            </a:r>
            <a:r>
              <a:rPr lang="en-GB" sz="1600" b="1" dirty="0">
                <a:solidFill>
                  <a:srgbClr val="C8005A"/>
                </a:solidFill>
              </a:rPr>
              <a:t> van </a:t>
            </a:r>
            <a:r>
              <a:rPr lang="en-GB" sz="1600" b="1" dirty="0" err="1">
                <a:solidFill>
                  <a:srgbClr val="C8005A"/>
                </a:solidFill>
              </a:rPr>
              <a:t>uw</a:t>
            </a:r>
            <a:r>
              <a:rPr lang="en-GB" sz="1600" b="1" dirty="0">
                <a:solidFill>
                  <a:srgbClr val="C8005A"/>
                </a:solidFill>
              </a:rPr>
              <a:t> eigen </a:t>
            </a:r>
            <a:r>
              <a:rPr lang="en-GB" sz="1600" b="1" dirty="0" err="1">
                <a:solidFill>
                  <a:srgbClr val="C8005A"/>
                </a:solidFill>
              </a:rPr>
              <a:t>organisatie</a:t>
            </a:r>
            <a:r>
              <a:rPr lang="en-GB" sz="1600" b="1" dirty="0">
                <a:solidFill>
                  <a:srgbClr val="C8005A"/>
                </a:solidFill>
              </a:rPr>
              <a:t> in. </a:t>
            </a:r>
            <a:r>
              <a:rPr lang="en-GB" sz="1600" b="1" dirty="0" err="1">
                <a:solidFill>
                  <a:srgbClr val="C8005A"/>
                </a:solidFill>
              </a:rPr>
              <a:t>Hieronder</a:t>
            </a:r>
            <a:r>
              <a:rPr lang="en-GB" sz="1600" b="1" dirty="0">
                <a:solidFill>
                  <a:srgbClr val="C8005A"/>
                </a:solidFill>
              </a:rPr>
              <a:t> </a:t>
            </a:r>
            <a:r>
              <a:rPr lang="en-GB" sz="1600" b="1" dirty="0" err="1">
                <a:solidFill>
                  <a:srgbClr val="C8005A"/>
                </a:solidFill>
              </a:rPr>
              <a:t>vindt</a:t>
            </a:r>
            <a:r>
              <a:rPr lang="en-GB" sz="1600" b="1" dirty="0">
                <a:solidFill>
                  <a:srgbClr val="C8005A"/>
                </a:solidFill>
              </a:rPr>
              <a:t> u de </a:t>
            </a:r>
            <a:r>
              <a:rPr lang="en-GB" sz="1600" b="1" dirty="0" err="1">
                <a:solidFill>
                  <a:srgbClr val="C8005A"/>
                </a:solidFill>
              </a:rPr>
              <a:t>vragen</a:t>
            </a:r>
            <a:r>
              <a:rPr lang="en-GB" sz="1600" b="1" dirty="0">
                <a:solidFill>
                  <a:srgbClr val="C8005A"/>
                </a:solidFill>
              </a:rPr>
              <a:t> die </a:t>
            </a:r>
            <a:r>
              <a:rPr lang="en-GB" sz="1600" b="1" dirty="0" err="1">
                <a:solidFill>
                  <a:srgbClr val="C8005A"/>
                </a:solidFill>
              </a:rPr>
              <a:t>mogelijkerwijs</a:t>
            </a:r>
            <a:r>
              <a:rPr lang="en-GB" sz="1600" b="1" dirty="0">
                <a:solidFill>
                  <a:srgbClr val="C8005A"/>
                </a:solidFill>
              </a:rPr>
              <a:t> </a:t>
            </a:r>
            <a:r>
              <a:rPr lang="en-GB" sz="1600" b="1" dirty="0" err="1">
                <a:solidFill>
                  <a:srgbClr val="C8005A"/>
                </a:solidFill>
              </a:rPr>
              <a:t>leven</a:t>
            </a:r>
            <a:r>
              <a:rPr lang="en-GB" sz="1600" b="1" dirty="0">
                <a:solidFill>
                  <a:srgbClr val="C8005A"/>
                </a:solidFill>
              </a:rPr>
              <a:t> </a:t>
            </a:r>
            <a:r>
              <a:rPr lang="en-GB" sz="1600" b="1" dirty="0" err="1">
                <a:solidFill>
                  <a:srgbClr val="C8005A"/>
                </a:solidFill>
              </a:rPr>
              <a:t>bij</a:t>
            </a:r>
            <a:r>
              <a:rPr lang="en-GB" sz="1600" b="1" dirty="0">
                <a:solidFill>
                  <a:srgbClr val="C8005A"/>
                </a:solidFill>
              </a:rPr>
              <a:t> </a:t>
            </a:r>
            <a:r>
              <a:rPr lang="en-GB" sz="1600" b="1" dirty="0" err="1">
                <a:solidFill>
                  <a:srgbClr val="C8005A"/>
                </a:solidFill>
              </a:rPr>
              <a:t>uw</a:t>
            </a:r>
            <a:r>
              <a:rPr lang="en-GB" sz="1600" b="1" dirty="0">
                <a:solidFill>
                  <a:srgbClr val="C8005A"/>
                </a:solidFill>
              </a:rPr>
              <a:t> </a:t>
            </a:r>
            <a:r>
              <a:rPr lang="en-GB" sz="1600" b="1" dirty="0" err="1">
                <a:solidFill>
                  <a:srgbClr val="C8005A"/>
                </a:solidFill>
              </a:rPr>
              <a:t>medewerkers</a:t>
            </a:r>
            <a:r>
              <a:rPr lang="en-GB" sz="1600" b="1" dirty="0">
                <a:solidFill>
                  <a:srgbClr val="C8005A"/>
                </a:solidFill>
              </a:rPr>
              <a:t>.</a:t>
            </a:r>
          </a:p>
        </p:txBody>
      </p:sp>
    </p:spTree>
    <p:extLst>
      <p:ext uri="{BB962C8B-B14F-4D97-AF65-F5344CB8AC3E}">
        <p14:creationId xmlns:p14="http://schemas.microsoft.com/office/powerpoint/2010/main" val="220460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F4D93564-8394-9242-8C4A-3B005A7E998F}"/>
              </a:ext>
            </a:extLst>
          </p:cNvPr>
          <p:cNvSpPr/>
          <p:nvPr/>
        </p:nvSpPr>
        <p:spPr>
          <a:xfrm>
            <a:off x="4027186" y="3697531"/>
            <a:ext cx="4597907" cy="2100218"/>
          </a:xfrm>
          <a:prstGeom prst="rect">
            <a:avLst/>
          </a:prstGeom>
          <a:solidFill>
            <a:srgbClr val="FEFAF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hthoek 12">
            <a:extLst>
              <a:ext uri="{FF2B5EF4-FFF2-40B4-BE49-F238E27FC236}">
                <a16:creationId xmlns:a16="http://schemas.microsoft.com/office/drawing/2014/main" id="{0A5D5100-CF89-7749-B549-53538F22C8FD}"/>
              </a:ext>
            </a:extLst>
          </p:cNvPr>
          <p:cNvSpPr/>
          <p:nvPr/>
        </p:nvSpPr>
        <p:spPr>
          <a:xfrm>
            <a:off x="4027186" y="1455396"/>
            <a:ext cx="4597907" cy="2100218"/>
          </a:xfrm>
          <a:prstGeom prst="rect">
            <a:avLst/>
          </a:prstGeom>
          <a:solidFill>
            <a:srgbClr val="FEFAF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Afbeelding 2" descr="Afbeelding met computer, tafel&#10;&#10;Automatisch gegenereerde beschrijving">
            <a:extLst>
              <a:ext uri="{FF2B5EF4-FFF2-40B4-BE49-F238E27FC236}">
                <a16:creationId xmlns:a16="http://schemas.microsoft.com/office/drawing/2014/main" id="{4D3C825B-A560-41EB-882E-07E32098B27A}"/>
              </a:ext>
            </a:extLst>
          </p:cNvPr>
          <p:cNvPicPr>
            <a:picLocks noChangeAspect="1"/>
          </p:cNvPicPr>
          <p:nvPr/>
        </p:nvPicPr>
        <p:blipFill>
          <a:blip r:embed="rId2"/>
          <a:stretch>
            <a:fillRect/>
          </a:stretch>
        </p:blipFill>
        <p:spPr>
          <a:xfrm>
            <a:off x="8670524" y="5507350"/>
            <a:ext cx="1509206" cy="1350651"/>
          </a:xfrm>
          <a:prstGeom prst="rect">
            <a:avLst/>
          </a:prstGeom>
          <a:effectLst>
            <a:outerShdw blurRad="127000" dist="25400" dir="3000000" algn="tl" rotWithShape="0">
              <a:prstClr val="black">
                <a:alpha val="30000"/>
              </a:prstClr>
            </a:outerShdw>
          </a:effectLst>
        </p:spPr>
      </p:pic>
      <p:pic>
        <p:nvPicPr>
          <p:cNvPr id="6" name="Afbeelding 5">
            <a:extLst>
              <a:ext uri="{FF2B5EF4-FFF2-40B4-BE49-F238E27FC236}">
                <a16:creationId xmlns:a16="http://schemas.microsoft.com/office/drawing/2014/main" id="{391456A5-D907-C24F-8E89-4D84EF342B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817" y="810428"/>
            <a:ext cx="5258432" cy="489916"/>
          </a:xfrm>
          <a:prstGeom prst="rect">
            <a:avLst/>
          </a:prstGeom>
        </p:spPr>
      </p:pic>
      <p:pic>
        <p:nvPicPr>
          <p:cNvPr id="5" name="Afbeelding 4">
            <a:extLst>
              <a:ext uri="{FF2B5EF4-FFF2-40B4-BE49-F238E27FC236}">
                <a16:creationId xmlns:a16="http://schemas.microsoft.com/office/drawing/2014/main" id="{5EB8B19A-1B3F-0F44-8633-4A155EAE64D5}"/>
              </a:ext>
            </a:extLst>
          </p:cNvPr>
          <p:cNvPicPr>
            <a:picLocks noChangeAspect="1"/>
          </p:cNvPicPr>
          <p:nvPr/>
        </p:nvPicPr>
        <p:blipFill>
          <a:blip r:embed="rId4"/>
          <a:stretch>
            <a:fillRect/>
          </a:stretch>
        </p:blipFill>
        <p:spPr>
          <a:xfrm>
            <a:off x="824817" y="1455396"/>
            <a:ext cx="2902463" cy="4362978"/>
          </a:xfrm>
          <a:prstGeom prst="rect">
            <a:avLst/>
          </a:prstGeom>
        </p:spPr>
      </p:pic>
      <p:pic>
        <p:nvPicPr>
          <p:cNvPr id="8" name="Afbeelding 7">
            <a:extLst>
              <a:ext uri="{FF2B5EF4-FFF2-40B4-BE49-F238E27FC236}">
                <a16:creationId xmlns:a16="http://schemas.microsoft.com/office/drawing/2014/main" id="{5B4A0AF5-AFC3-614A-9B67-04E52755A7B6}"/>
              </a:ext>
            </a:extLst>
          </p:cNvPr>
          <p:cNvPicPr>
            <a:picLocks noChangeAspect="1"/>
          </p:cNvPicPr>
          <p:nvPr/>
        </p:nvPicPr>
        <p:blipFill>
          <a:blip r:embed="rId5"/>
          <a:srcRect t="4365" b="4365"/>
          <a:stretch/>
        </p:blipFill>
        <p:spPr>
          <a:xfrm>
            <a:off x="4146735" y="1772659"/>
            <a:ext cx="4358808" cy="1465691"/>
          </a:xfrm>
          <a:prstGeom prst="rect">
            <a:avLst/>
          </a:prstGeom>
          <a:effectLst>
            <a:softEdge rad="0"/>
          </a:effectLst>
        </p:spPr>
      </p:pic>
      <p:pic>
        <p:nvPicPr>
          <p:cNvPr id="14" name="Afbeelding 13">
            <a:extLst>
              <a:ext uri="{FF2B5EF4-FFF2-40B4-BE49-F238E27FC236}">
                <a16:creationId xmlns:a16="http://schemas.microsoft.com/office/drawing/2014/main" id="{3878FA39-AA31-DD4A-A687-1016D331E477}"/>
              </a:ext>
            </a:extLst>
          </p:cNvPr>
          <p:cNvPicPr>
            <a:picLocks noChangeAspect="1"/>
          </p:cNvPicPr>
          <p:nvPr/>
        </p:nvPicPr>
        <p:blipFill>
          <a:blip r:embed="rId6"/>
          <a:srcRect t="4365" b="4365"/>
          <a:stretch/>
        </p:blipFill>
        <p:spPr>
          <a:xfrm>
            <a:off x="4146735" y="4014794"/>
            <a:ext cx="4358808" cy="1465691"/>
          </a:xfrm>
          <a:prstGeom prst="rect">
            <a:avLst/>
          </a:prstGeom>
          <a:effectLst>
            <a:softEdge rad="0"/>
          </a:effectLst>
        </p:spPr>
      </p:pic>
    </p:spTree>
    <p:extLst>
      <p:ext uri="{BB962C8B-B14F-4D97-AF65-F5344CB8AC3E}">
        <p14:creationId xmlns:p14="http://schemas.microsoft.com/office/powerpoint/2010/main" val="283524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335AE6A-6A2B-D64C-83A3-1AE11EBF7884}"/>
              </a:ext>
            </a:extLst>
          </p:cNvPr>
          <p:cNvPicPr>
            <a:picLocks noChangeAspect="1"/>
          </p:cNvPicPr>
          <p:nvPr/>
        </p:nvPicPr>
        <p:blipFill>
          <a:blip r:embed="rId3"/>
          <a:srcRect/>
          <a:stretch/>
        </p:blipFill>
        <p:spPr>
          <a:xfrm flipH="1">
            <a:off x="8650496" y="1571839"/>
            <a:ext cx="2450420" cy="5018966"/>
          </a:xfrm>
          <a:prstGeom prst="rect">
            <a:avLst/>
          </a:prstGeom>
          <a:effectLst>
            <a:outerShdw blurRad="127000" dist="25400" dir="3000000" algn="tl" rotWithShape="0">
              <a:prstClr val="black">
                <a:alpha val="30000"/>
              </a:prstClr>
            </a:outerShdw>
          </a:effectLst>
        </p:spPr>
      </p:pic>
      <p:grpSp>
        <p:nvGrpSpPr>
          <p:cNvPr id="11" name="Groep 10">
            <a:extLst>
              <a:ext uri="{FF2B5EF4-FFF2-40B4-BE49-F238E27FC236}">
                <a16:creationId xmlns:a16="http://schemas.microsoft.com/office/drawing/2014/main" id="{398AD825-1746-AA4C-8225-3A4254006485}"/>
              </a:ext>
            </a:extLst>
          </p:cNvPr>
          <p:cNvGrpSpPr/>
          <p:nvPr/>
        </p:nvGrpSpPr>
        <p:grpSpPr>
          <a:xfrm>
            <a:off x="824817" y="4424780"/>
            <a:ext cx="2075846" cy="1068480"/>
            <a:chOff x="5876014" y="154079"/>
            <a:chExt cx="3552997" cy="1828800"/>
          </a:xfrm>
        </p:grpSpPr>
        <p:pic>
          <p:nvPicPr>
            <p:cNvPr id="12" name="Afbeelding 11" descr="Afbeelding met tekening&#10;&#10;Automatisch gegenereerde beschrijving">
              <a:extLst>
                <a:ext uri="{FF2B5EF4-FFF2-40B4-BE49-F238E27FC236}">
                  <a16:creationId xmlns:a16="http://schemas.microsoft.com/office/drawing/2014/main" id="{DEED9957-4824-D544-A6D9-FB816572603E}"/>
                </a:ext>
              </a:extLst>
            </p:cNvPr>
            <p:cNvPicPr>
              <a:picLocks noChangeAspect="1"/>
            </p:cNvPicPr>
            <p:nvPr/>
          </p:nvPicPr>
          <p:blipFill>
            <a:blip r:embed="rId4"/>
            <a:stretch>
              <a:fillRect/>
            </a:stretch>
          </p:blipFill>
          <p:spPr>
            <a:xfrm>
              <a:off x="5876014" y="154079"/>
              <a:ext cx="1828800" cy="1828800"/>
            </a:xfrm>
            <a:prstGeom prst="rect">
              <a:avLst/>
            </a:prstGeom>
          </p:spPr>
        </p:pic>
        <p:pic>
          <p:nvPicPr>
            <p:cNvPr id="13" name="Afbeelding 12" descr="Afbeelding met geparkeerd, teken&#10;&#10;Automatisch gegenereerde beschrijving">
              <a:extLst>
                <a:ext uri="{FF2B5EF4-FFF2-40B4-BE49-F238E27FC236}">
                  <a16:creationId xmlns:a16="http://schemas.microsoft.com/office/drawing/2014/main" id="{2CC673EF-91D7-CC4C-B8D1-64CDF6969E6B}"/>
                </a:ext>
              </a:extLst>
            </p:cNvPr>
            <p:cNvPicPr>
              <a:picLocks noChangeAspect="1"/>
            </p:cNvPicPr>
            <p:nvPr/>
          </p:nvPicPr>
          <p:blipFill>
            <a:blip r:embed="rId5"/>
            <a:stretch>
              <a:fillRect/>
            </a:stretch>
          </p:blipFill>
          <p:spPr>
            <a:xfrm>
              <a:off x="8006611" y="154079"/>
              <a:ext cx="1422400" cy="1828800"/>
            </a:xfrm>
            <a:prstGeom prst="rect">
              <a:avLst/>
            </a:prstGeom>
          </p:spPr>
        </p:pic>
      </p:grpSp>
      <p:sp>
        <p:nvSpPr>
          <p:cNvPr id="4" name="Tekstvak 3">
            <a:extLst>
              <a:ext uri="{FF2B5EF4-FFF2-40B4-BE49-F238E27FC236}">
                <a16:creationId xmlns:a16="http://schemas.microsoft.com/office/drawing/2014/main" id="{0E07C030-5D57-4FF8-8F0F-6A1105D2518F}"/>
              </a:ext>
            </a:extLst>
          </p:cNvPr>
          <p:cNvSpPr txBox="1"/>
          <p:nvPr/>
        </p:nvSpPr>
        <p:spPr>
          <a:xfrm>
            <a:off x="824817" y="1866226"/>
            <a:ext cx="5012435" cy="830997"/>
          </a:xfrm>
          <a:prstGeom prst="rect">
            <a:avLst/>
          </a:prstGeom>
          <a:noFill/>
        </p:spPr>
        <p:txBody>
          <a:bodyPr wrap="square" rtlCol="0">
            <a:spAutoFit/>
          </a:bodyPr>
          <a:lstStyle/>
          <a:p>
            <a:pPr marL="285750" indent="-285750">
              <a:buClr>
                <a:srgbClr val="28A532"/>
              </a:buClr>
              <a:buFont typeface="Arial"/>
              <a:buChar char="•"/>
            </a:pPr>
            <a:r>
              <a:rPr lang="nl-NL" sz="1600" dirty="0"/>
              <a:t>Voor jezelf</a:t>
            </a:r>
          </a:p>
          <a:p>
            <a:pPr marL="285750" indent="-285750">
              <a:buClr>
                <a:srgbClr val="28A532"/>
              </a:buClr>
              <a:buFont typeface="Arial"/>
              <a:buChar char="•"/>
            </a:pPr>
            <a:r>
              <a:rPr lang="nl-NL" sz="1600" dirty="0"/>
              <a:t>Startdatum pensioen</a:t>
            </a:r>
          </a:p>
          <a:p>
            <a:pPr marL="285750" indent="-285750">
              <a:buClr>
                <a:srgbClr val="28A532"/>
              </a:buClr>
              <a:buFont typeface="Arial"/>
              <a:buChar char="•"/>
            </a:pPr>
            <a:r>
              <a:rPr lang="nl-NL" sz="1600" dirty="0"/>
              <a:t>Jouw regeling</a:t>
            </a:r>
          </a:p>
        </p:txBody>
      </p:sp>
      <p:pic>
        <p:nvPicPr>
          <p:cNvPr id="9" name="Afbeelding 8" descr="2b-titel.png">
            <a:extLst>
              <a:ext uri="{FF2B5EF4-FFF2-40B4-BE49-F238E27FC236}">
                <a16:creationId xmlns:a16="http://schemas.microsoft.com/office/drawing/2014/main" id="{AD1E3E1D-E74F-464A-A135-4B2A39EC923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4817" y="797690"/>
            <a:ext cx="6365073" cy="506035"/>
          </a:xfrm>
          <a:prstGeom prst="rect">
            <a:avLst/>
          </a:prstGeom>
        </p:spPr>
      </p:pic>
      <p:pic>
        <p:nvPicPr>
          <p:cNvPr id="10" name="Afbeelding 9">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1616" y="4682512"/>
            <a:ext cx="2033792" cy="390807"/>
          </a:xfrm>
          <a:prstGeom prst="rect">
            <a:avLst/>
          </a:prstGeom>
        </p:spPr>
      </p:pic>
      <p:sp>
        <p:nvSpPr>
          <p:cNvPr id="14" name="Tekstvak 13">
            <a:extLst>
              <a:ext uri="{FF2B5EF4-FFF2-40B4-BE49-F238E27FC236}">
                <a16:creationId xmlns:a16="http://schemas.microsoft.com/office/drawing/2014/main" id="{0E07C030-5D57-4FF8-8F0F-6A1105D2518F}"/>
              </a:ext>
            </a:extLst>
          </p:cNvPr>
          <p:cNvSpPr txBox="1"/>
          <p:nvPr/>
        </p:nvSpPr>
        <p:spPr>
          <a:xfrm>
            <a:off x="3254858" y="4959021"/>
            <a:ext cx="3064547" cy="307777"/>
          </a:xfrm>
          <a:prstGeom prst="rect">
            <a:avLst/>
          </a:prstGeom>
          <a:noFill/>
        </p:spPr>
        <p:txBody>
          <a:bodyPr wrap="square" rtlCol="0">
            <a:spAutoFit/>
          </a:bodyPr>
          <a:lstStyle/>
          <a:p>
            <a:pPr>
              <a:buClr>
                <a:srgbClr val="28A532"/>
              </a:buClr>
            </a:pPr>
            <a:r>
              <a:rPr lang="nl-NL" sz="1400" dirty="0"/>
              <a:t>Download de app op je telefoon.</a:t>
            </a:r>
          </a:p>
        </p:txBody>
      </p:sp>
    </p:spTree>
    <p:extLst>
      <p:ext uri="{BB962C8B-B14F-4D97-AF65-F5344CB8AC3E}">
        <p14:creationId xmlns:p14="http://schemas.microsoft.com/office/powerpoint/2010/main" val="218930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computer, tafel&#10;&#10;Automatisch gegenereerde beschrijving">
            <a:extLst>
              <a:ext uri="{FF2B5EF4-FFF2-40B4-BE49-F238E27FC236}">
                <a16:creationId xmlns:a16="http://schemas.microsoft.com/office/drawing/2014/main" id="{4984136D-592C-4FE6-9A89-7A5F2AE6FD63}"/>
              </a:ext>
            </a:extLst>
          </p:cNvPr>
          <p:cNvPicPr>
            <a:picLocks noChangeAspect="1"/>
          </p:cNvPicPr>
          <p:nvPr/>
        </p:nvPicPr>
        <p:blipFill>
          <a:blip r:embed="rId4"/>
          <a:stretch>
            <a:fillRect/>
          </a:stretch>
        </p:blipFill>
        <p:spPr>
          <a:xfrm>
            <a:off x="8539648" y="5576228"/>
            <a:ext cx="1601157" cy="1281773"/>
          </a:xfrm>
          <a:prstGeom prst="rect">
            <a:avLst/>
          </a:prstGeom>
          <a:effectLst>
            <a:outerShdw blurRad="127000" dist="25400" dir="3000000" algn="tl" rotWithShape="0">
              <a:prstClr val="black">
                <a:alpha val="30000"/>
              </a:prstClr>
            </a:outerShdw>
          </a:effectLst>
        </p:spPr>
      </p:pic>
      <p:pic>
        <p:nvPicPr>
          <p:cNvPr id="7" name="Afbeelding 6">
            <a:extLst>
              <a:ext uri="{FF2B5EF4-FFF2-40B4-BE49-F238E27FC236}">
                <a16:creationId xmlns:a16="http://schemas.microsoft.com/office/drawing/2014/main" id="{0891FC8B-9366-9845-A410-8732E4DC9F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7568" y="810428"/>
            <a:ext cx="5258432" cy="489916"/>
          </a:xfrm>
          <a:prstGeom prst="rect">
            <a:avLst/>
          </a:prstGeom>
        </p:spPr>
      </p:pic>
      <p:pic>
        <p:nvPicPr>
          <p:cNvPr id="8" name="Onboarding MPO met ondertiteling" descr="Onboarding MPO met ondertiteling">
            <a:hlinkClick r:id="" action="ppaction://media"/>
            <a:extLst>
              <a:ext uri="{FF2B5EF4-FFF2-40B4-BE49-F238E27FC236}">
                <a16:creationId xmlns:a16="http://schemas.microsoft.com/office/drawing/2014/main" id="{AE916A47-161F-C547-864D-8C16B9E2733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73461" y="1599601"/>
            <a:ext cx="6858047" cy="3857651"/>
          </a:xfrm>
          <a:prstGeom prst="rect">
            <a:avLst/>
          </a:prstGeom>
        </p:spPr>
      </p:pic>
    </p:spTree>
    <p:extLst>
      <p:ext uri="{BB962C8B-B14F-4D97-AF65-F5344CB8AC3E}">
        <p14:creationId xmlns:p14="http://schemas.microsoft.com/office/powerpoint/2010/main" val="46474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8AE63C02-7B12-D44F-B0ED-482BC396A1FE}"/>
              </a:ext>
            </a:extLst>
          </p:cNvPr>
          <p:cNvPicPr>
            <a:picLocks noChangeAspect="1"/>
          </p:cNvPicPr>
          <p:nvPr/>
        </p:nvPicPr>
        <p:blipFill>
          <a:blip r:embed="rId2"/>
          <a:srcRect/>
          <a:stretch/>
        </p:blipFill>
        <p:spPr>
          <a:xfrm>
            <a:off x="824816" y="619348"/>
            <a:ext cx="8985422" cy="728888"/>
          </a:xfrm>
          <a:prstGeom prst="rect">
            <a:avLst/>
          </a:prstGeom>
        </p:spPr>
      </p:pic>
      <p:sp>
        <p:nvSpPr>
          <p:cNvPr id="13" name="Tekstvak 12">
            <a:extLst>
              <a:ext uri="{FF2B5EF4-FFF2-40B4-BE49-F238E27FC236}">
                <a16:creationId xmlns:a16="http://schemas.microsoft.com/office/drawing/2014/main" id="{A113EB85-CC3E-A646-826D-594DC88656E6}"/>
              </a:ext>
            </a:extLst>
          </p:cNvPr>
          <p:cNvSpPr txBox="1"/>
          <p:nvPr/>
        </p:nvSpPr>
        <p:spPr>
          <a:xfrm>
            <a:off x="4390337" y="4101957"/>
            <a:ext cx="5999367" cy="830997"/>
          </a:xfrm>
          <a:prstGeom prst="rect">
            <a:avLst/>
          </a:prstGeom>
          <a:noFill/>
        </p:spPr>
        <p:txBody>
          <a:bodyPr wrap="square" rtlCol="0">
            <a:spAutoFit/>
          </a:bodyPr>
          <a:lstStyle/>
          <a:p>
            <a:r>
              <a:rPr lang="nl-NL" sz="1600" b="1" dirty="0">
                <a:solidFill>
                  <a:srgbClr val="28A532"/>
                </a:solidFill>
              </a:rPr>
              <a:t>Eerder of later met pensioen</a:t>
            </a:r>
            <a:br>
              <a:rPr lang="nl-NL" sz="1600" dirty="0"/>
            </a:br>
            <a:r>
              <a:rPr lang="nl-NL" sz="1600" dirty="0"/>
              <a:t>Let op: Eerder met pensioen betekent hoogte ouderdomspensioen blijvend lager. Later met pensioen betekent blijvend hogere uitkering.</a:t>
            </a:r>
          </a:p>
        </p:txBody>
      </p:sp>
      <p:grpSp>
        <p:nvGrpSpPr>
          <p:cNvPr id="3" name="Groep 2">
            <a:extLst>
              <a:ext uri="{FF2B5EF4-FFF2-40B4-BE49-F238E27FC236}">
                <a16:creationId xmlns:a16="http://schemas.microsoft.com/office/drawing/2014/main" id="{CF2B5C55-2B43-844A-8FD0-DB9EBAFA11C5}"/>
              </a:ext>
            </a:extLst>
          </p:cNvPr>
          <p:cNvGrpSpPr/>
          <p:nvPr/>
        </p:nvGrpSpPr>
        <p:grpSpPr>
          <a:xfrm>
            <a:off x="917025" y="2854680"/>
            <a:ext cx="9750975" cy="1622442"/>
            <a:chOff x="917025" y="2854680"/>
            <a:chExt cx="9750975" cy="1622442"/>
          </a:xfrm>
        </p:grpSpPr>
        <p:sp>
          <p:nvSpPr>
            <p:cNvPr id="5" name="Rechthoek 4">
              <a:extLst>
                <a:ext uri="{FF2B5EF4-FFF2-40B4-BE49-F238E27FC236}">
                  <a16:creationId xmlns:a16="http://schemas.microsoft.com/office/drawing/2014/main" id="{9351E9B2-BEA0-0A4A-8BA1-FA2704188966}"/>
                </a:ext>
              </a:extLst>
            </p:cNvPr>
            <p:cNvSpPr/>
            <p:nvPr/>
          </p:nvSpPr>
          <p:spPr>
            <a:xfrm>
              <a:off x="4390337" y="2854680"/>
              <a:ext cx="6277663" cy="1077218"/>
            </a:xfrm>
            <a:prstGeom prst="rect">
              <a:avLst/>
            </a:prstGeom>
          </p:spPr>
          <p:txBody>
            <a:bodyPr wrap="square">
              <a:spAutoFit/>
            </a:bodyPr>
            <a:lstStyle/>
            <a:p>
              <a:r>
                <a:rPr lang="nl-NL" sz="1600" b="1" dirty="0">
                  <a:solidFill>
                    <a:srgbClr val="28A532"/>
                  </a:solidFill>
                  <a:latin typeface="Calibri" panose="020F0502020204030204" pitchFamily="34" charset="0"/>
                </a:rPr>
                <a:t>Hoog/laag pensioen</a:t>
              </a:r>
              <a:endParaRPr lang="nl-NL" sz="1600" dirty="0">
                <a:solidFill>
                  <a:srgbClr val="28A532"/>
                </a:solidFill>
                <a:latin typeface="Calibri" panose="020F0502020204030204" pitchFamily="34" charset="0"/>
              </a:endParaRPr>
            </a:p>
            <a:p>
              <a:pPr marL="285750" indent="-285750">
                <a:buClr>
                  <a:srgbClr val="28A532"/>
                </a:buClr>
                <a:buFont typeface="Arial" panose="020B0604020202020204" pitchFamily="34" charset="0"/>
                <a:buChar char="•"/>
              </a:pPr>
              <a:r>
                <a:rPr lang="nl-NL" sz="1600" dirty="0">
                  <a:latin typeface="Calibri" panose="020F0502020204030204" pitchFamily="34" charset="0"/>
                </a:rPr>
                <a:t>Wat is je levensverwachting?</a:t>
              </a:r>
            </a:p>
            <a:p>
              <a:pPr marL="285750" indent="-285750">
                <a:buClr>
                  <a:srgbClr val="28A532"/>
                </a:buClr>
                <a:buFont typeface="Arial" panose="020B0604020202020204" pitchFamily="34" charset="0"/>
                <a:buChar char="•"/>
              </a:pPr>
              <a:r>
                <a:rPr lang="nl-NL" sz="1600" dirty="0">
                  <a:latin typeface="Calibri" panose="020F0502020204030204" pitchFamily="34" charset="0"/>
                </a:rPr>
                <a:t>Wanneer heb je hogere lasten (woonlasten, zorg)?</a:t>
              </a:r>
            </a:p>
            <a:p>
              <a:pPr marL="285750" indent="-285750">
                <a:buClr>
                  <a:srgbClr val="28A532"/>
                </a:buClr>
                <a:buFont typeface="Arial" panose="020B0604020202020204" pitchFamily="34" charset="0"/>
                <a:buChar char="•"/>
              </a:pPr>
              <a:r>
                <a:rPr lang="nl-NL" sz="1600" dirty="0">
                  <a:latin typeface="Calibri" panose="020F0502020204030204" pitchFamily="34" charset="0"/>
                </a:rPr>
                <a:t>Heb je een </a:t>
              </a:r>
              <a:r>
                <a:rPr lang="nl-NL" sz="1600" dirty="0" err="1">
                  <a:latin typeface="Calibri" panose="020F0502020204030204" pitchFamily="34" charset="0"/>
                </a:rPr>
                <a:t>pensioengat</a:t>
              </a:r>
              <a:r>
                <a:rPr lang="nl-NL" sz="1600" dirty="0">
                  <a:latin typeface="Calibri" panose="020F0502020204030204" pitchFamily="34" charset="0"/>
                </a:rPr>
                <a:t>?</a:t>
              </a:r>
            </a:p>
          </p:txBody>
        </p:sp>
        <p:grpSp>
          <p:nvGrpSpPr>
            <p:cNvPr id="25" name="Groep 24">
              <a:extLst>
                <a:ext uri="{FF2B5EF4-FFF2-40B4-BE49-F238E27FC236}">
                  <a16:creationId xmlns:a16="http://schemas.microsoft.com/office/drawing/2014/main" id="{C3DD4363-1F25-C443-9427-2EDB1D748E9B}"/>
                </a:ext>
              </a:extLst>
            </p:cNvPr>
            <p:cNvGrpSpPr/>
            <p:nvPr/>
          </p:nvGrpSpPr>
          <p:grpSpPr>
            <a:xfrm>
              <a:off x="917025" y="3393289"/>
              <a:ext cx="3234188" cy="1083833"/>
              <a:chOff x="824816" y="3393289"/>
              <a:chExt cx="3234188" cy="1083833"/>
            </a:xfrm>
          </p:grpSpPr>
          <p:pic>
            <p:nvPicPr>
              <p:cNvPr id="10" name="Afbeelding 9">
                <a:extLst>
                  <a:ext uri="{FF2B5EF4-FFF2-40B4-BE49-F238E27FC236}">
                    <a16:creationId xmlns:a16="http://schemas.microsoft.com/office/drawing/2014/main" id="{B20FE67E-764B-A94D-B2A0-DDF5AB0A2E05}"/>
                  </a:ext>
                </a:extLst>
              </p:cNvPr>
              <p:cNvPicPr>
                <a:picLocks noChangeAspect="1"/>
              </p:cNvPicPr>
              <p:nvPr/>
            </p:nvPicPr>
            <p:blipFill>
              <a:blip r:embed="rId3"/>
              <a:srcRect/>
              <a:stretch/>
            </p:blipFill>
            <p:spPr>
              <a:xfrm>
                <a:off x="2776303" y="3393289"/>
                <a:ext cx="1282701" cy="1083833"/>
              </a:xfrm>
              <a:prstGeom prst="rect">
                <a:avLst/>
              </a:prstGeom>
              <a:effectLst>
                <a:outerShdw blurRad="50800" dist="38100" dir="2700000" algn="tl" rotWithShape="0">
                  <a:prstClr val="black">
                    <a:alpha val="40000"/>
                  </a:prstClr>
                </a:outerShdw>
              </a:effectLst>
            </p:spPr>
          </p:pic>
          <p:pic>
            <p:nvPicPr>
              <p:cNvPr id="4" name="Afbeelding 3">
                <a:extLst>
                  <a:ext uri="{FF2B5EF4-FFF2-40B4-BE49-F238E27FC236}">
                    <a16:creationId xmlns:a16="http://schemas.microsoft.com/office/drawing/2014/main" id="{A04EFDDD-AE3F-9C45-B2FD-06FAA8454908}"/>
                  </a:ext>
                </a:extLst>
              </p:cNvPr>
              <p:cNvPicPr>
                <a:picLocks noChangeAspect="1"/>
              </p:cNvPicPr>
              <p:nvPr/>
            </p:nvPicPr>
            <p:blipFill>
              <a:blip r:embed="rId4"/>
              <a:srcRect/>
              <a:stretch/>
            </p:blipFill>
            <p:spPr>
              <a:xfrm>
                <a:off x="824816" y="3920932"/>
                <a:ext cx="539985" cy="347134"/>
              </a:xfrm>
              <a:prstGeom prst="rect">
                <a:avLst/>
              </a:prstGeom>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90211ED0-E87B-F943-B894-012CCF66274D}"/>
                  </a:ext>
                </a:extLst>
              </p:cNvPr>
              <p:cNvPicPr>
                <a:picLocks noChangeAspect="1"/>
              </p:cNvPicPr>
              <p:nvPr/>
            </p:nvPicPr>
            <p:blipFill>
              <a:blip r:embed="rId5"/>
              <a:srcRect/>
              <a:stretch/>
            </p:blipFill>
            <p:spPr>
              <a:xfrm>
                <a:off x="1483450" y="3657111"/>
                <a:ext cx="531265" cy="610955"/>
              </a:xfrm>
              <a:prstGeom prst="rect">
                <a:avLst/>
              </a:prstGeom>
              <a:effectLst>
                <a:outerShdw blurRad="50800" dist="38100" dir="2700000" algn="tl" rotWithShape="0">
                  <a:prstClr val="black">
                    <a:alpha val="40000"/>
                  </a:prstClr>
                </a:outerShdw>
              </a:effectLst>
            </p:spPr>
          </p:pic>
          <p:pic>
            <p:nvPicPr>
              <p:cNvPr id="16" name="Afbeelding 15">
                <a:extLst>
                  <a:ext uri="{FF2B5EF4-FFF2-40B4-BE49-F238E27FC236}">
                    <a16:creationId xmlns:a16="http://schemas.microsoft.com/office/drawing/2014/main" id="{F6C2827D-9420-4B42-8952-9BCDA6D81716}"/>
                  </a:ext>
                </a:extLst>
              </p:cNvPr>
              <p:cNvPicPr>
                <a:picLocks noChangeAspect="1"/>
              </p:cNvPicPr>
              <p:nvPr/>
            </p:nvPicPr>
            <p:blipFill>
              <a:blip r:embed="rId6"/>
              <a:srcRect/>
              <a:stretch/>
            </p:blipFill>
            <p:spPr>
              <a:xfrm>
                <a:off x="2133364" y="3393289"/>
                <a:ext cx="574072" cy="874777"/>
              </a:xfrm>
              <a:prstGeom prst="rect">
                <a:avLst/>
              </a:prstGeom>
              <a:effectLst>
                <a:outerShdw blurRad="50800" dist="38100" dir="2700000" algn="tl" rotWithShape="0">
                  <a:prstClr val="black">
                    <a:alpha val="40000"/>
                  </a:prstClr>
                </a:outerShdw>
              </a:effectLst>
            </p:spPr>
          </p:pic>
        </p:grpSp>
      </p:grpSp>
      <p:grpSp>
        <p:nvGrpSpPr>
          <p:cNvPr id="2" name="Groep 1">
            <a:extLst>
              <a:ext uri="{FF2B5EF4-FFF2-40B4-BE49-F238E27FC236}">
                <a16:creationId xmlns:a16="http://schemas.microsoft.com/office/drawing/2014/main" id="{7BA367F3-0D72-804F-AD24-2BFF67B9414E}"/>
              </a:ext>
            </a:extLst>
          </p:cNvPr>
          <p:cNvGrpSpPr/>
          <p:nvPr/>
        </p:nvGrpSpPr>
        <p:grpSpPr>
          <a:xfrm>
            <a:off x="2868921" y="1728081"/>
            <a:ext cx="6093415" cy="1011049"/>
            <a:chOff x="2868921" y="1728081"/>
            <a:chExt cx="6093415" cy="1011049"/>
          </a:xfrm>
        </p:grpSpPr>
        <p:sp>
          <p:nvSpPr>
            <p:cNvPr id="6" name="Rechthoek 5">
              <a:extLst>
                <a:ext uri="{FF2B5EF4-FFF2-40B4-BE49-F238E27FC236}">
                  <a16:creationId xmlns:a16="http://schemas.microsoft.com/office/drawing/2014/main" id="{1ACEA357-FABD-DE4F-8B7A-46A3D4536F92}"/>
                </a:ext>
              </a:extLst>
            </p:cNvPr>
            <p:cNvSpPr/>
            <p:nvPr/>
          </p:nvSpPr>
          <p:spPr>
            <a:xfrm>
              <a:off x="4390336" y="1941219"/>
              <a:ext cx="4572000" cy="584775"/>
            </a:xfrm>
            <a:prstGeom prst="rect">
              <a:avLst/>
            </a:prstGeom>
          </p:spPr>
          <p:txBody>
            <a:bodyPr>
              <a:spAutoFit/>
            </a:bodyPr>
            <a:lstStyle/>
            <a:p>
              <a:r>
                <a:rPr lang="nl-NL" sz="1600" b="1" dirty="0">
                  <a:solidFill>
                    <a:srgbClr val="28A532"/>
                  </a:solidFill>
                  <a:latin typeface="Calibri" panose="020F0502020204030204" pitchFamily="34" charset="0"/>
                </a:rPr>
                <a:t>Doorwerken</a:t>
              </a:r>
              <a:endParaRPr lang="nl-NL" sz="1600" dirty="0">
                <a:solidFill>
                  <a:srgbClr val="28A532"/>
                </a:solidFill>
                <a:latin typeface="Calibri" panose="020F0502020204030204" pitchFamily="34" charset="0"/>
              </a:endParaRPr>
            </a:p>
            <a:p>
              <a:pPr marL="285750" indent="-285750">
                <a:buClr>
                  <a:srgbClr val="28A532"/>
                </a:buClr>
                <a:buFont typeface="Arial" panose="020B0604020202020204" pitchFamily="34" charset="0"/>
                <a:buChar char="•"/>
              </a:pPr>
              <a:r>
                <a:rPr lang="nl-NL" sz="1600" dirty="0">
                  <a:latin typeface="Calibri" panose="020F0502020204030204" pitchFamily="34" charset="0"/>
                </a:rPr>
                <a:t>Mogelijk hoger ouderdomspensioen</a:t>
              </a:r>
            </a:p>
          </p:txBody>
        </p:sp>
        <p:pic>
          <p:nvPicPr>
            <p:cNvPr id="23" name="Afbeelding 22">
              <a:extLst>
                <a:ext uri="{FF2B5EF4-FFF2-40B4-BE49-F238E27FC236}">
                  <a16:creationId xmlns:a16="http://schemas.microsoft.com/office/drawing/2014/main" id="{E432D52A-1D59-C840-8CD4-71F04CCA0D41}"/>
                </a:ext>
              </a:extLst>
            </p:cNvPr>
            <p:cNvPicPr>
              <a:picLocks noChangeAspect="1"/>
            </p:cNvPicPr>
            <p:nvPr/>
          </p:nvPicPr>
          <p:blipFill>
            <a:blip r:embed="rId7"/>
            <a:srcRect/>
            <a:stretch/>
          </p:blipFill>
          <p:spPr>
            <a:xfrm>
              <a:off x="2868921" y="1728081"/>
              <a:ext cx="1097463" cy="1011049"/>
            </a:xfrm>
            <a:prstGeom prst="rect">
              <a:avLst/>
            </a:prstGeom>
            <a:effectLst>
              <a:outerShdw blurRad="50800" dist="38100" dir="2700000" algn="tl" rotWithShape="0">
                <a:prstClr val="black">
                  <a:alpha val="40000"/>
                </a:prstClr>
              </a:outerShdw>
            </a:effectLst>
          </p:spPr>
        </p:pic>
      </p:grpSp>
      <p:grpSp>
        <p:nvGrpSpPr>
          <p:cNvPr id="7" name="Groep 6">
            <a:extLst>
              <a:ext uri="{FF2B5EF4-FFF2-40B4-BE49-F238E27FC236}">
                <a16:creationId xmlns:a16="http://schemas.microsoft.com/office/drawing/2014/main" id="{83358158-59BD-C644-96E5-396D15979665}"/>
              </a:ext>
            </a:extLst>
          </p:cNvPr>
          <p:cNvGrpSpPr/>
          <p:nvPr/>
        </p:nvGrpSpPr>
        <p:grpSpPr>
          <a:xfrm>
            <a:off x="3011506" y="5130656"/>
            <a:ext cx="7988285" cy="1107996"/>
            <a:chOff x="3011506" y="5130656"/>
            <a:chExt cx="7988285" cy="1107996"/>
          </a:xfrm>
        </p:grpSpPr>
        <p:sp>
          <p:nvSpPr>
            <p:cNvPr id="14" name="Tekstvak 13">
              <a:extLst>
                <a:ext uri="{FF2B5EF4-FFF2-40B4-BE49-F238E27FC236}">
                  <a16:creationId xmlns:a16="http://schemas.microsoft.com/office/drawing/2014/main" id="{BE351674-752B-A045-B7A1-DB38B1C30F88}"/>
                </a:ext>
              </a:extLst>
            </p:cNvPr>
            <p:cNvSpPr txBox="1"/>
            <p:nvPr/>
          </p:nvSpPr>
          <p:spPr>
            <a:xfrm>
              <a:off x="4390337" y="5130656"/>
              <a:ext cx="6609454" cy="1107996"/>
            </a:xfrm>
            <a:prstGeom prst="rect">
              <a:avLst/>
            </a:prstGeom>
            <a:noFill/>
          </p:spPr>
          <p:txBody>
            <a:bodyPr wrap="square" rtlCol="0">
              <a:spAutoFit/>
            </a:bodyPr>
            <a:lstStyle/>
            <a:p>
              <a:pPr>
                <a:buClr>
                  <a:srgbClr val="28A532"/>
                </a:buClr>
              </a:pPr>
              <a:r>
                <a:rPr lang="nl-NL" sz="1600" b="1" dirty="0">
                  <a:solidFill>
                    <a:srgbClr val="28A532"/>
                  </a:solidFill>
                </a:rPr>
                <a:t>Uitruil (deel) nabestaandenpensioen en ouderdomspensioen</a:t>
              </a:r>
              <a:endParaRPr lang="nl-NL" sz="1600" dirty="0">
                <a:solidFill>
                  <a:srgbClr val="28A532"/>
                </a:solidFill>
              </a:endParaRPr>
            </a:p>
            <a:p>
              <a:pPr marL="285750" indent="-285750">
                <a:buClr>
                  <a:srgbClr val="28A532"/>
                </a:buClr>
                <a:buFont typeface="Arial" panose="020B0604020202020204" pitchFamily="34" charset="0"/>
                <a:buChar char="•"/>
              </a:pPr>
              <a:r>
                <a:rPr lang="nl-NL" sz="1600" dirty="0"/>
                <a:t>Ben je alleenstaand?</a:t>
              </a:r>
            </a:p>
            <a:p>
              <a:pPr marL="285750" indent="-285750">
                <a:buClr>
                  <a:srgbClr val="28A532"/>
                </a:buClr>
                <a:buFont typeface="Arial" panose="020B0604020202020204" pitchFamily="34" charset="0"/>
                <a:buChar char="•"/>
              </a:pPr>
              <a:r>
                <a:rPr lang="nl-NL" sz="1600" dirty="0"/>
                <a:t>Hoe laat je je partner achter bij overlijden?</a:t>
              </a:r>
            </a:p>
            <a:p>
              <a:pPr marL="285750" indent="-285750">
                <a:buClr>
                  <a:srgbClr val="28A532"/>
                </a:buClr>
                <a:buFont typeface="Arial" panose="020B0604020202020204" pitchFamily="34" charset="0"/>
                <a:buChar char="•"/>
              </a:pPr>
              <a:r>
                <a:rPr lang="nl-NL" sz="1600" dirty="0"/>
                <a:t>Kun je rondkomen bij pensionering?</a:t>
              </a:r>
            </a:p>
          </p:txBody>
        </p:sp>
        <p:pic>
          <p:nvPicPr>
            <p:cNvPr id="24" name="Afbeelding 23">
              <a:extLst>
                <a:ext uri="{FF2B5EF4-FFF2-40B4-BE49-F238E27FC236}">
                  <a16:creationId xmlns:a16="http://schemas.microsoft.com/office/drawing/2014/main" id="{DB7CDCA2-DF7C-6141-B60E-15CE4B5C6BEB}"/>
                </a:ext>
              </a:extLst>
            </p:cNvPr>
            <p:cNvPicPr>
              <a:picLocks noChangeAspect="1"/>
            </p:cNvPicPr>
            <p:nvPr/>
          </p:nvPicPr>
          <p:blipFill>
            <a:blip r:embed="rId8"/>
            <a:srcRect/>
            <a:stretch/>
          </p:blipFill>
          <p:spPr>
            <a:xfrm>
              <a:off x="3011506" y="5247265"/>
              <a:ext cx="812292" cy="87477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7714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817" y="730426"/>
            <a:ext cx="4130040" cy="621792"/>
          </a:xfrm>
          <a:prstGeom prst="rect">
            <a:avLst/>
          </a:prstGeom>
        </p:spPr>
      </p:pic>
      <p:pic>
        <p:nvPicPr>
          <p:cNvPr id="4" name="Afbeelding 3" descr="5b-subtitel.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4818" y="1368261"/>
            <a:ext cx="5737101" cy="560907"/>
          </a:xfrm>
          <a:prstGeom prst="rect">
            <a:avLst/>
          </a:prstGeom>
        </p:spPr>
      </p:pic>
      <p:pic>
        <p:nvPicPr>
          <p:cNvPr id="13" name="Afbeelding 12">
            <a:extLst>
              <a:ext uri="{FF2B5EF4-FFF2-40B4-BE49-F238E27FC236}">
                <a16:creationId xmlns:a16="http://schemas.microsoft.com/office/drawing/2014/main" id="{8CE58BE7-2458-B94B-B24F-4F16992728F0}"/>
              </a:ext>
            </a:extLst>
          </p:cNvPr>
          <p:cNvPicPr>
            <a:picLocks noChangeAspect="1"/>
          </p:cNvPicPr>
          <p:nvPr/>
        </p:nvPicPr>
        <p:blipFill>
          <a:blip r:embed="rId5"/>
          <a:stretch>
            <a:fillRect/>
          </a:stretch>
        </p:blipFill>
        <p:spPr>
          <a:xfrm>
            <a:off x="1900468" y="3190421"/>
            <a:ext cx="8216900" cy="1435100"/>
          </a:xfrm>
          <a:prstGeom prst="rect">
            <a:avLst/>
          </a:prstGeom>
        </p:spPr>
      </p:pic>
      <p:pic>
        <p:nvPicPr>
          <p:cNvPr id="15" name="Afbeelding 14">
            <a:extLst>
              <a:ext uri="{FF2B5EF4-FFF2-40B4-BE49-F238E27FC236}">
                <a16:creationId xmlns:a16="http://schemas.microsoft.com/office/drawing/2014/main" id="{43813A6F-A68C-AC4E-BB29-49A9606806C5}"/>
              </a:ext>
            </a:extLst>
          </p:cNvPr>
          <p:cNvPicPr>
            <a:picLocks noChangeAspect="1"/>
          </p:cNvPicPr>
          <p:nvPr/>
        </p:nvPicPr>
        <p:blipFill>
          <a:blip r:embed="rId6"/>
          <a:stretch>
            <a:fillRect/>
          </a:stretch>
        </p:blipFill>
        <p:spPr>
          <a:xfrm>
            <a:off x="1900468" y="3190421"/>
            <a:ext cx="8216900" cy="1435100"/>
          </a:xfrm>
          <a:prstGeom prst="rect">
            <a:avLst/>
          </a:prstGeom>
        </p:spPr>
      </p:pic>
    </p:spTree>
    <p:extLst>
      <p:ext uri="{BB962C8B-B14F-4D97-AF65-F5344CB8AC3E}">
        <p14:creationId xmlns:p14="http://schemas.microsoft.com/office/powerpoint/2010/main" val="1448155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3D99587-5FA8-6E46-9283-533676AC26B1}"/>
              </a:ext>
            </a:extLst>
          </p:cNvPr>
          <p:cNvPicPr>
            <a:picLocks noChangeAspect="1"/>
          </p:cNvPicPr>
          <p:nvPr/>
        </p:nvPicPr>
        <p:blipFill>
          <a:blip r:embed="rId2"/>
          <a:stretch>
            <a:fillRect/>
          </a:stretch>
        </p:blipFill>
        <p:spPr>
          <a:xfrm>
            <a:off x="824817" y="1346683"/>
            <a:ext cx="5842000" cy="330200"/>
          </a:xfrm>
          <a:prstGeom prst="rect">
            <a:avLst/>
          </a:prstGeom>
        </p:spPr>
      </p:pic>
      <p:pic>
        <p:nvPicPr>
          <p:cNvPr id="2" name="Afbeelding 1"/>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2160000"/>
            </a:camera>
            <a:lightRig rig="threePt" dir="t"/>
          </a:scene3d>
        </p:spPr>
      </p:pic>
      <p:pic>
        <p:nvPicPr>
          <p:cNvPr id="3" name="Afbeelding 2" descr="6a-titel.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4817" y="867440"/>
            <a:ext cx="6493106" cy="457261"/>
          </a:xfrm>
          <a:prstGeom prst="rect">
            <a:avLst/>
          </a:prstGeom>
        </p:spPr>
      </p:pic>
      <p:pic>
        <p:nvPicPr>
          <p:cNvPr id="7" name="Afbeelding 6" descr="wijzeringeldzaken.png">
            <a:extLst>
              <a:ext uri="{FF2B5EF4-FFF2-40B4-BE49-F238E27FC236}">
                <a16:creationId xmlns:a16="http://schemas.microsoft.com/office/drawing/2014/main" id="{0DDCC620-15AD-B64C-81B1-B95DD300966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spTree>
    <p:extLst>
      <p:ext uri="{BB962C8B-B14F-4D97-AF65-F5344CB8AC3E}">
        <p14:creationId xmlns:p14="http://schemas.microsoft.com/office/powerpoint/2010/main" val="2040347598"/>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4320000">
                                      <p:cBhvr>
                                        <p:cTn id="6" dur="1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6480000"/>
            </a:camera>
            <a:lightRig rig="threePt" dir="t"/>
          </a:scene3d>
        </p:spPr>
      </p:pic>
      <p:pic>
        <p:nvPicPr>
          <p:cNvPr id="5" name="Afbeelding 4" descr="6a-titel.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817" y="867440"/>
            <a:ext cx="6493106" cy="457261"/>
          </a:xfrm>
          <a:prstGeom prst="rect">
            <a:avLst/>
          </a:prstGeom>
        </p:spPr>
      </p:pic>
      <p:pic>
        <p:nvPicPr>
          <p:cNvPr id="9" name="Afbeelding 8" descr="6d-lij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86553" y="3818354"/>
            <a:ext cx="1402649" cy="1593198"/>
          </a:xfrm>
          <a:prstGeom prst="rect">
            <a:avLst/>
          </a:prstGeom>
        </p:spPr>
      </p:pic>
      <p:pic>
        <p:nvPicPr>
          <p:cNvPr id="10" name="Afbeelding 9">
            <a:extLst>
              <a:ext uri="{FF2B5EF4-FFF2-40B4-BE49-F238E27FC236}">
                <a16:creationId xmlns:a16="http://schemas.microsoft.com/office/drawing/2014/main" id="{01F655FB-5C96-8D4C-9C36-F08922DE589B}"/>
              </a:ext>
            </a:extLst>
          </p:cNvPr>
          <p:cNvPicPr>
            <a:picLocks noChangeAspect="1"/>
          </p:cNvPicPr>
          <p:nvPr/>
        </p:nvPicPr>
        <p:blipFill>
          <a:blip r:embed="rId5"/>
          <a:stretch>
            <a:fillRect/>
          </a:stretch>
        </p:blipFill>
        <p:spPr>
          <a:xfrm>
            <a:off x="824817" y="1346683"/>
            <a:ext cx="5842000" cy="330200"/>
          </a:xfrm>
          <a:prstGeom prst="rect">
            <a:avLst/>
          </a:prstGeom>
        </p:spPr>
      </p:pic>
      <p:pic>
        <p:nvPicPr>
          <p:cNvPr id="8" name="Afbeelding 7" descr="wijzeringeldzaken.png">
            <a:extLst>
              <a:ext uri="{FF2B5EF4-FFF2-40B4-BE49-F238E27FC236}">
                <a16:creationId xmlns:a16="http://schemas.microsoft.com/office/drawing/2014/main" id="{8023871D-A3A8-D74E-9A88-EE5B480EB5B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grpSp>
        <p:nvGrpSpPr>
          <p:cNvPr id="3" name="Groep 2">
            <a:extLst>
              <a:ext uri="{FF2B5EF4-FFF2-40B4-BE49-F238E27FC236}">
                <a16:creationId xmlns:a16="http://schemas.microsoft.com/office/drawing/2014/main" id="{BB7F09C4-5A61-9341-8159-D5FC5DD17EB9}"/>
              </a:ext>
            </a:extLst>
          </p:cNvPr>
          <p:cNvGrpSpPr/>
          <p:nvPr/>
        </p:nvGrpSpPr>
        <p:grpSpPr>
          <a:xfrm>
            <a:off x="2252687" y="2133928"/>
            <a:ext cx="2170582" cy="1870853"/>
            <a:chOff x="2252687" y="2133928"/>
            <a:chExt cx="2170582" cy="1870853"/>
          </a:xfrm>
        </p:grpSpPr>
        <p:pic>
          <p:nvPicPr>
            <p:cNvPr id="12" name="Afbeelding 11"/>
            <p:cNvPicPr>
              <a:picLocks noChangeAspect="1"/>
            </p:cNvPicPr>
            <p:nvPr/>
          </p:nvPicPr>
          <p:blipFill>
            <a:blip r:embed="rId7"/>
            <a:srcRect/>
            <a:stretch/>
          </p:blipFill>
          <p:spPr>
            <a:xfrm>
              <a:off x="2332393" y="2133928"/>
              <a:ext cx="1290831" cy="704090"/>
            </a:xfrm>
            <a:prstGeom prst="rect">
              <a:avLst/>
            </a:prstGeom>
            <a:effectLst>
              <a:outerShdw blurRad="50800" dist="38100" dir="2700000" algn="tl" rotWithShape="0">
                <a:prstClr val="black">
                  <a:alpha val="40000"/>
                </a:prstClr>
              </a:outerShdw>
            </a:effectLst>
          </p:spPr>
        </p:pic>
        <p:sp>
          <p:nvSpPr>
            <p:cNvPr id="11" name="Tekstvak 10">
              <a:extLst>
                <a:ext uri="{FF2B5EF4-FFF2-40B4-BE49-F238E27FC236}">
                  <a16:creationId xmlns:a16="http://schemas.microsoft.com/office/drawing/2014/main" id="{D8CFB188-BE5C-9148-844A-D810DB514777}"/>
                </a:ext>
              </a:extLst>
            </p:cNvPr>
            <p:cNvSpPr txBox="1"/>
            <p:nvPr/>
          </p:nvSpPr>
          <p:spPr>
            <a:xfrm>
              <a:off x="2252687" y="2927563"/>
              <a:ext cx="2170582" cy="1077218"/>
            </a:xfrm>
            <a:prstGeom prst="rect">
              <a:avLst/>
            </a:prstGeom>
            <a:noFill/>
          </p:spPr>
          <p:txBody>
            <a:bodyPr wrap="square" rtlCol="0">
              <a:spAutoFit/>
            </a:bodyPr>
            <a:lstStyle/>
            <a:p>
              <a:r>
                <a:rPr lang="en-GB" sz="1600" dirty="0" err="1"/>
                <a:t>Uitkering</a:t>
              </a:r>
              <a:r>
                <a:rPr lang="en-GB" sz="1600" dirty="0"/>
                <a:t> van </a:t>
              </a:r>
            </a:p>
            <a:p>
              <a:r>
                <a:rPr lang="en-GB" sz="1600" dirty="0" err="1"/>
                <a:t>bankspaarrekening</a:t>
              </a:r>
              <a:r>
                <a:rPr lang="en-GB" sz="1600" dirty="0"/>
                <a:t>,</a:t>
              </a:r>
            </a:p>
            <a:p>
              <a:r>
                <a:rPr lang="en-GB" sz="1600" dirty="0" err="1"/>
                <a:t>lijfrenteverzekering</a:t>
              </a:r>
              <a:endParaRPr lang="en-GB" sz="1600" dirty="0"/>
            </a:p>
            <a:p>
              <a:r>
                <a:rPr lang="en-GB" sz="1600" dirty="0"/>
                <a:t>of </a:t>
              </a:r>
              <a:r>
                <a:rPr lang="en-GB" sz="1600" dirty="0" err="1"/>
                <a:t>koopsompolis</a:t>
              </a:r>
              <a:endParaRPr lang="en-GB" sz="1600" dirty="0"/>
            </a:p>
          </p:txBody>
        </p:sp>
      </p:grpSp>
    </p:spTree>
    <p:extLst>
      <p:ext uri="{BB962C8B-B14F-4D97-AF65-F5344CB8AC3E}">
        <p14:creationId xmlns:p14="http://schemas.microsoft.com/office/powerpoint/2010/main" val="326475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3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6480000"/>
            </a:camera>
            <a:lightRig rig="threePt" dir="t"/>
          </a:scene3d>
        </p:spPr>
      </p:pic>
      <p:pic>
        <p:nvPicPr>
          <p:cNvPr id="6" name="Afbeelding 5" descr="6a-titel.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817" y="867440"/>
            <a:ext cx="6493106" cy="457261"/>
          </a:xfrm>
          <a:prstGeom prst="rect">
            <a:avLst/>
          </a:prstGeom>
        </p:spPr>
      </p:pic>
      <p:pic>
        <p:nvPicPr>
          <p:cNvPr id="7" name="Afbeelding 6">
            <a:extLst>
              <a:ext uri="{FF2B5EF4-FFF2-40B4-BE49-F238E27FC236}">
                <a16:creationId xmlns:a16="http://schemas.microsoft.com/office/drawing/2014/main" id="{E3ECBA7E-13A4-8844-998D-924C2BC2401C}"/>
              </a:ext>
            </a:extLst>
          </p:cNvPr>
          <p:cNvPicPr>
            <a:picLocks noChangeAspect="1"/>
          </p:cNvPicPr>
          <p:nvPr/>
        </p:nvPicPr>
        <p:blipFill>
          <a:blip r:embed="rId4"/>
          <a:stretch>
            <a:fillRect/>
          </a:stretch>
        </p:blipFill>
        <p:spPr>
          <a:xfrm>
            <a:off x="824817" y="1346683"/>
            <a:ext cx="5842000" cy="330200"/>
          </a:xfrm>
          <a:prstGeom prst="rect">
            <a:avLst/>
          </a:prstGeom>
        </p:spPr>
      </p:pic>
      <p:grpSp>
        <p:nvGrpSpPr>
          <p:cNvPr id="12" name="Groep 11">
            <a:extLst>
              <a:ext uri="{FF2B5EF4-FFF2-40B4-BE49-F238E27FC236}">
                <a16:creationId xmlns:a16="http://schemas.microsoft.com/office/drawing/2014/main" id="{9D3269CE-E84D-974D-A8E1-E6E7FE626E64}"/>
              </a:ext>
            </a:extLst>
          </p:cNvPr>
          <p:cNvGrpSpPr/>
          <p:nvPr/>
        </p:nvGrpSpPr>
        <p:grpSpPr>
          <a:xfrm>
            <a:off x="2252687" y="2133928"/>
            <a:ext cx="2170582" cy="1870853"/>
            <a:chOff x="2252687" y="2133928"/>
            <a:chExt cx="2170582" cy="1870853"/>
          </a:xfrm>
        </p:grpSpPr>
        <p:pic>
          <p:nvPicPr>
            <p:cNvPr id="13" name="Afbeelding 12">
              <a:extLst>
                <a:ext uri="{FF2B5EF4-FFF2-40B4-BE49-F238E27FC236}">
                  <a16:creationId xmlns:a16="http://schemas.microsoft.com/office/drawing/2014/main" id="{139324BB-B390-FB46-8D88-4D3613A00694}"/>
                </a:ext>
              </a:extLst>
            </p:cNvPr>
            <p:cNvPicPr>
              <a:picLocks noChangeAspect="1"/>
            </p:cNvPicPr>
            <p:nvPr/>
          </p:nvPicPr>
          <p:blipFill>
            <a:blip r:embed="rId5">
              <a:alphaModFix amt="50000"/>
            </a:blip>
            <a:srcRect/>
            <a:stretch/>
          </p:blipFill>
          <p:spPr>
            <a:xfrm>
              <a:off x="2332393" y="2133928"/>
              <a:ext cx="1290831" cy="704090"/>
            </a:xfrm>
            <a:prstGeom prst="rect">
              <a:avLst/>
            </a:prstGeom>
            <a:effectLst>
              <a:outerShdw blurRad="50800" dist="38100" dir="2700000" algn="tl" rotWithShape="0">
                <a:prstClr val="black">
                  <a:alpha val="40000"/>
                </a:prstClr>
              </a:outerShdw>
            </a:effectLst>
          </p:spPr>
        </p:pic>
        <p:sp>
          <p:nvSpPr>
            <p:cNvPr id="14" name="Tekstvak 13">
              <a:extLst>
                <a:ext uri="{FF2B5EF4-FFF2-40B4-BE49-F238E27FC236}">
                  <a16:creationId xmlns:a16="http://schemas.microsoft.com/office/drawing/2014/main" id="{3C006738-7ECD-7841-BEB4-7B8AB11BC7CD}"/>
                </a:ext>
              </a:extLst>
            </p:cNvPr>
            <p:cNvSpPr txBox="1"/>
            <p:nvPr/>
          </p:nvSpPr>
          <p:spPr>
            <a:xfrm>
              <a:off x="2252687" y="2927563"/>
              <a:ext cx="2170582" cy="1077218"/>
            </a:xfrm>
            <a:prstGeom prst="rect">
              <a:avLst/>
            </a:prstGeom>
            <a:noFill/>
          </p:spPr>
          <p:txBody>
            <a:bodyPr wrap="square" rtlCol="0">
              <a:spAutoFit/>
            </a:bodyPr>
            <a:lstStyle/>
            <a:p>
              <a:r>
                <a:rPr lang="en-GB" sz="1600" dirty="0" err="1">
                  <a:solidFill>
                    <a:schemeClr val="tx1">
                      <a:alpha val="39504"/>
                    </a:schemeClr>
                  </a:solidFill>
                </a:rPr>
                <a:t>Uitkering</a:t>
              </a:r>
              <a:r>
                <a:rPr lang="en-GB" sz="1600" dirty="0">
                  <a:solidFill>
                    <a:schemeClr val="tx1">
                      <a:alpha val="39504"/>
                    </a:schemeClr>
                  </a:solidFill>
                </a:rPr>
                <a:t> van </a:t>
              </a:r>
            </a:p>
            <a:p>
              <a:r>
                <a:rPr lang="en-GB" sz="1600" dirty="0" err="1">
                  <a:solidFill>
                    <a:schemeClr val="tx1">
                      <a:alpha val="39504"/>
                    </a:schemeClr>
                  </a:solidFill>
                </a:rPr>
                <a:t>bankspaarrekening</a:t>
              </a:r>
              <a:r>
                <a:rPr lang="en-GB" sz="1600" dirty="0">
                  <a:solidFill>
                    <a:schemeClr val="tx1">
                      <a:alpha val="39504"/>
                    </a:schemeClr>
                  </a:solidFill>
                </a:rPr>
                <a:t>,</a:t>
              </a:r>
            </a:p>
            <a:p>
              <a:r>
                <a:rPr lang="en-GB" sz="1600" dirty="0" err="1">
                  <a:solidFill>
                    <a:schemeClr val="tx1">
                      <a:alpha val="39504"/>
                    </a:schemeClr>
                  </a:solidFill>
                </a:rPr>
                <a:t>lijfrenteverzekering</a:t>
              </a:r>
              <a:endParaRPr lang="en-GB" sz="1600" dirty="0">
                <a:solidFill>
                  <a:schemeClr val="tx1">
                    <a:alpha val="39504"/>
                  </a:schemeClr>
                </a:solidFill>
              </a:endParaRPr>
            </a:p>
            <a:p>
              <a:r>
                <a:rPr lang="en-GB" sz="1600" dirty="0">
                  <a:solidFill>
                    <a:schemeClr val="tx1">
                      <a:alpha val="39504"/>
                    </a:schemeClr>
                  </a:solidFill>
                </a:rPr>
                <a:t>of </a:t>
              </a:r>
              <a:r>
                <a:rPr lang="en-GB" sz="1600" dirty="0" err="1">
                  <a:solidFill>
                    <a:schemeClr val="tx1">
                      <a:alpha val="39504"/>
                    </a:schemeClr>
                  </a:solidFill>
                </a:rPr>
                <a:t>koopsompolis</a:t>
              </a:r>
              <a:endParaRPr lang="en-GB" sz="1600" dirty="0">
                <a:solidFill>
                  <a:schemeClr val="tx1">
                    <a:alpha val="39504"/>
                  </a:schemeClr>
                </a:solidFill>
              </a:endParaRPr>
            </a:p>
          </p:txBody>
        </p:sp>
      </p:grpSp>
    </p:spTree>
    <p:extLst>
      <p:ext uri="{BB962C8B-B14F-4D97-AF65-F5344CB8AC3E}">
        <p14:creationId xmlns:p14="http://schemas.microsoft.com/office/powerpoint/2010/main" val="2264072151"/>
      </p:ext>
    </p:extLst>
  </p:cSld>
  <p:clrMapOvr>
    <a:masterClrMapping/>
  </p:clrMapOvr>
  <mc:AlternateContent xmlns:mc="http://schemas.openxmlformats.org/markup-compatibility/2006" xmlns:p14="http://schemas.microsoft.com/office/powerpoint/2010/main">
    <mc:Choice Requires="p14">
      <p:transition p14:dur="0" advClick="0" advTm="500"/>
    </mc:Choice>
    <mc:Fallback xmlns="">
      <p:transition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4320000">
                                      <p:cBhvr>
                                        <p:cTn id="6" dur="1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10800000"/>
            </a:camera>
            <a:lightRig rig="threePt" dir="t"/>
          </a:scene3d>
        </p:spPr>
      </p:pic>
      <p:pic>
        <p:nvPicPr>
          <p:cNvPr id="14" name="Afbeelding 13" descr="6a-titel.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817" y="867440"/>
            <a:ext cx="6493106" cy="457261"/>
          </a:xfrm>
          <a:prstGeom prst="rect">
            <a:avLst/>
          </a:prstGeom>
        </p:spPr>
      </p:pic>
      <p:pic>
        <p:nvPicPr>
          <p:cNvPr id="16" name="Afbeelding 15" descr="7b-lij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84211" y="3108482"/>
            <a:ext cx="304841" cy="2457016"/>
          </a:xfrm>
          <a:prstGeom prst="rect">
            <a:avLst/>
          </a:prstGeom>
        </p:spPr>
      </p:pic>
      <p:pic>
        <p:nvPicPr>
          <p:cNvPr id="12" name="Afbeelding 11">
            <a:extLst>
              <a:ext uri="{FF2B5EF4-FFF2-40B4-BE49-F238E27FC236}">
                <a16:creationId xmlns:a16="http://schemas.microsoft.com/office/drawing/2014/main" id="{89BD3CE6-FBB2-7D43-BC8E-A0629D98DFB7}"/>
              </a:ext>
            </a:extLst>
          </p:cNvPr>
          <p:cNvPicPr>
            <a:picLocks noChangeAspect="1"/>
          </p:cNvPicPr>
          <p:nvPr/>
        </p:nvPicPr>
        <p:blipFill>
          <a:blip r:embed="rId5"/>
          <a:stretch>
            <a:fillRect/>
          </a:stretch>
        </p:blipFill>
        <p:spPr>
          <a:xfrm>
            <a:off x="824817" y="1346683"/>
            <a:ext cx="5842000" cy="330200"/>
          </a:xfrm>
          <a:prstGeom prst="rect">
            <a:avLst/>
          </a:prstGeom>
        </p:spPr>
      </p:pic>
      <p:pic>
        <p:nvPicPr>
          <p:cNvPr id="10" name="Afbeelding 9" descr="wijzeringeldzaken.png">
            <a:extLst>
              <a:ext uri="{FF2B5EF4-FFF2-40B4-BE49-F238E27FC236}">
                <a16:creationId xmlns:a16="http://schemas.microsoft.com/office/drawing/2014/main" id="{217B3D77-847F-2040-AF3C-477F7B85F07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grpSp>
        <p:nvGrpSpPr>
          <p:cNvPr id="9" name="Groep 8">
            <a:extLst>
              <a:ext uri="{FF2B5EF4-FFF2-40B4-BE49-F238E27FC236}">
                <a16:creationId xmlns:a16="http://schemas.microsoft.com/office/drawing/2014/main" id="{C2D090C4-0605-9842-86E2-0947D453EDAC}"/>
              </a:ext>
            </a:extLst>
          </p:cNvPr>
          <p:cNvGrpSpPr/>
          <p:nvPr/>
        </p:nvGrpSpPr>
        <p:grpSpPr>
          <a:xfrm>
            <a:off x="2252687" y="2133928"/>
            <a:ext cx="2170582" cy="1870853"/>
            <a:chOff x="2252687" y="2133928"/>
            <a:chExt cx="2170582" cy="1870853"/>
          </a:xfrm>
        </p:grpSpPr>
        <p:pic>
          <p:nvPicPr>
            <p:cNvPr id="11" name="Afbeelding 10">
              <a:extLst>
                <a:ext uri="{FF2B5EF4-FFF2-40B4-BE49-F238E27FC236}">
                  <a16:creationId xmlns:a16="http://schemas.microsoft.com/office/drawing/2014/main" id="{19AEBD0B-0F9B-8241-A26E-15CFCB509144}"/>
                </a:ext>
              </a:extLst>
            </p:cNvPr>
            <p:cNvPicPr>
              <a:picLocks noChangeAspect="1"/>
            </p:cNvPicPr>
            <p:nvPr/>
          </p:nvPicPr>
          <p:blipFill>
            <a:blip r:embed="rId7">
              <a:alphaModFix amt="50000"/>
            </a:blip>
            <a:srcRect/>
            <a:stretch/>
          </p:blipFill>
          <p:spPr>
            <a:xfrm>
              <a:off x="2332393" y="2133928"/>
              <a:ext cx="1290831" cy="704090"/>
            </a:xfrm>
            <a:prstGeom prst="rect">
              <a:avLst/>
            </a:prstGeom>
            <a:effectLst>
              <a:outerShdw blurRad="50800" dist="38100" dir="2700000" algn="tl" rotWithShape="0">
                <a:prstClr val="black">
                  <a:alpha val="40000"/>
                </a:prstClr>
              </a:outerShdw>
            </a:effectLst>
          </p:spPr>
        </p:pic>
        <p:sp>
          <p:nvSpPr>
            <p:cNvPr id="13" name="Tekstvak 12">
              <a:extLst>
                <a:ext uri="{FF2B5EF4-FFF2-40B4-BE49-F238E27FC236}">
                  <a16:creationId xmlns:a16="http://schemas.microsoft.com/office/drawing/2014/main" id="{F7DDFDB3-2CA1-054B-AB18-800DD47A711D}"/>
                </a:ext>
              </a:extLst>
            </p:cNvPr>
            <p:cNvSpPr txBox="1"/>
            <p:nvPr/>
          </p:nvSpPr>
          <p:spPr>
            <a:xfrm>
              <a:off x="2252687" y="2927563"/>
              <a:ext cx="2170582" cy="1077218"/>
            </a:xfrm>
            <a:prstGeom prst="rect">
              <a:avLst/>
            </a:prstGeom>
            <a:noFill/>
          </p:spPr>
          <p:txBody>
            <a:bodyPr wrap="square" rtlCol="0">
              <a:spAutoFit/>
            </a:bodyPr>
            <a:lstStyle/>
            <a:p>
              <a:r>
                <a:rPr lang="en-GB" sz="1600" dirty="0" err="1">
                  <a:solidFill>
                    <a:schemeClr val="tx1">
                      <a:alpha val="50000"/>
                    </a:schemeClr>
                  </a:solidFill>
                </a:rPr>
                <a:t>Uitkering</a:t>
              </a:r>
              <a:r>
                <a:rPr lang="en-GB" sz="1600" dirty="0">
                  <a:solidFill>
                    <a:schemeClr val="tx1">
                      <a:alpha val="50000"/>
                    </a:schemeClr>
                  </a:solidFill>
                </a:rPr>
                <a:t> van </a:t>
              </a:r>
            </a:p>
            <a:p>
              <a:r>
                <a:rPr lang="en-GB" sz="1600" dirty="0" err="1">
                  <a:solidFill>
                    <a:schemeClr val="tx1">
                      <a:alpha val="50000"/>
                    </a:schemeClr>
                  </a:solidFill>
                </a:rPr>
                <a:t>bankspaarrekening</a:t>
              </a:r>
              <a:r>
                <a:rPr lang="en-GB" sz="1600" dirty="0">
                  <a:solidFill>
                    <a:schemeClr val="tx1">
                      <a:alpha val="50000"/>
                    </a:schemeClr>
                  </a:solidFill>
                </a:rPr>
                <a:t>,</a:t>
              </a:r>
            </a:p>
            <a:p>
              <a:r>
                <a:rPr lang="en-GB" sz="1600" dirty="0" err="1">
                  <a:solidFill>
                    <a:schemeClr val="tx1">
                      <a:alpha val="50000"/>
                    </a:schemeClr>
                  </a:solidFill>
                </a:rPr>
                <a:t>lijfrenteverzekering</a:t>
              </a:r>
              <a:endParaRPr lang="en-GB" sz="1600" dirty="0">
                <a:solidFill>
                  <a:schemeClr val="tx1">
                    <a:alpha val="50000"/>
                  </a:schemeClr>
                </a:solidFill>
              </a:endParaRPr>
            </a:p>
            <a:p>
              <a:r>
                <a:rPr lang="en-GB" sz="1600" dirty="0">
                  <a:solidFill>
                    <a:schemeClr val="tx1">
                      <a:alpha val="50000"/>
                    </a:schemeClr>
                  </a:solidFill>
                </a:rPr>
                <a:t>of </a:t>
              </a:r>
              <a:r>
                <a:rPr lang="en-GB" sz="1600" dirty="0" err="1">
                  <a:solidFill>
                    <a:schemeClr val="tx1">
                      <a:alpha val="50000"/>
                    </a:schemeClr>
                  </a:solidFill>
                </a:rPr>
                <a:t>koopsompolis</a:t>
              </a:r>
              <a:endParaRPr lang="en-GB" sz="1600" dirty="0">
                <a:solidFill>
                  <a:schemeClr val="tx1">
                    <a:alpha val="50000"/>
                  </a:schemeClr>
                </a:solidFill>
              </a:endParaRPr>
            </a:p>
          </p:txBody>
        </p:sp>
      </p:grpSp>
      <p:grpSp>
        <p:nvGrpSpPr>
          <p:cNvPr id="4" name="Groep 3">
            <a:extLst>
              <a:ext uri="{FF2B5EF4-FFF2-40B4-BE49-F238E27FC236}">
                <a16:creationId xmlns:a16="http://schemas.microsoft.com/office/drawing/2014/main" id="{0D756428-0076-6140-A22B-763265A47B3E}"/>
              </a:ext>
            </a:extLst>
          </p:cNvPr>
          <p:cNvGrpSpPr/>
          <p:nvPr/>
        </p:nvGrpSpPr>
        <p:grpSpPr>
          <a:xfrm>
            <a:off x="5195311" y="2046492"/>
            <a:ext cx="3241095" cy="1507486"/>
            <a:chOff x="5195311" y="2046492"/>
            <a:chExt cx="3241095" cy="1507486"/>
          </a:xfrm>
        </p:grpSpPr>
        <p:sp>
          <p:nvSpPr>
            <p:cNvPr id="18" name="Tekstvak 17">
              <a:extLst>
                <a:ext uri="{FF2B5EF4-FFF2-40B4-BE49-F238E27FC236}">
                  <a16:creationId xmlns:a16="http://schemas.microsoft.com/office/drawing/2014/main" id="{61681D24-9CC7-6B4E-A9E7-318EBFD2E549}"/>
                </a:ext>
              </a:extLst>
            </p:cNvPr>
            <p:cNvSpPr txBox="1"/>
            <p:nvPr/>
          </p:nvSpPr>
          <p:spPr>
            <a:xfrm>
              <a:off x="6265824" y="2969203"/>
              <a:ext cx="2170582" cy="584775"/>
            </a:xfrm>
            <a:prstGeom prst="rect">
              <a:avLst/>
            </a:prstGeom>
            <a:noFill/>
          </p:spPr>
          <p:txBody>
            <a:bodyPr wrap="square" rtlCol="0">
              <a:spAutoFit/>
            </a:bodyPr>
            <a:lstStyle/>
            <a:p>
              <a:r>
                <a:rPr lang="en-GB" sz="1600" dirty="0" err="1"/>
                <a:t>Vermogen</a:t>
              </a:r>
              <a:r>
                <a:rPr lang="en-GB" sz="1600" dirty="0"/>
                <a:t>, </a:t>
              </a:r>
              <a:r>
                <a:rPr lang="en-GB" sz="1600" dirty="0" err="1"/>
                <a:t>bezit</a:t>
              </a:r>
              <a:r>
                <a:rPr lang="en-GB" sz="1600" dirty="0"/>
                <a:t>,</a:t>
              </a:r>
            </a:p>
            <a:p>
              <a:r>
                <a:rPr lang="en-GB" sz="1600" dirty="0"/>
                <a:t>eigen huis</a:t>
              </a:r>
            </a:p>
          </p:txBody>
        </p:sp>
        <p:pic>
          <p:nvPicPr>
            <p:cNvPr id="23" name="Afbeelding 22">
              <a:extLst>
                <a:ext uri="{FF2B5EF4-FFF2-40B4-BE49-F238E27FC236}">
                  <a16:creationId xmlns:a16="http://schemas.microsoft.com/office/drawing/2014/main" id="{4520AD62-DA04-7449-B1DB-20C9BBAD4E09}"/>
                </a:ext>
              </a:extLst>
            </p:cNvPr>
            <p:cNvPicPr>
              <a:picLocks noChangeAspect="1"/>
            </p:cNvPicPr>
            <p:nvPr/>
          </p:nvPicPr>
          <p:blipFill>
            <a:blip r:embed="rId8"/>
            <a:srcRect/>
            <a:stretch/>
          </p:blipFill>
          <p:spPr>
            <a:xfrm>
              <a:off x="5195311" y="2046492"/>
              <a:ext cx="1726183" cy="119289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36189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3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6a-tite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4817" y="867440"/>
            <a:ext cx="6493106" cy="457261"/>
          </a:xfrm>
          <a:prstGeom prst="rect">
            <a:avLst/>
          </a:prstGeom>
        </p:spPr>
      </p:pic>
      <p:pic>
        <p:nvPicPr>
          <p:cNvPr id="15" name="Afbeelding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10800000"/>
            </a:camera>
            <a:lightRig rig="threePt" dir="t"/>
          </a:scene3d>
        </p:spPr>
      </p:pic>
      <p:pic>
        <p:nvPicPr>
          <p:cNvPr id="7" name="Afbeelding 6">
            <a:extLst>
              <a:ext uri="{FF2B5EF4-FFF2-40B4-BE49-F238E27FC236}">
                <a16:creationId xmlns:a16="http://schemas.microsoft.com/office/drawing/2014/main" id="{B41C0EA0-9372-A14E-84A7-579F67E2AD4E}"/>
              </a:ext>
            </a:extLst>
          </p:cNvPr>
          <p:cNvPicPr>
            <a:picLocks noChangeAspect="1"/>
          </p:cNvPicPr>
          <p:nvPr/>
        </p:nvPicPr>
        <p:blipFill>
          <a:blip r:embed="rId4"/>
          <a:stretch>
            <a:fillRect/>
          </a:stretch>
        </p:blipFill>
        <p:spPr>
          <a:xfrm>
            <a:off x="824817" y="1346683"/>
            <a:ext cx="5842000" cy="330200"/>
          </a:xfrm>
          <a:prstGeom prst="rect">
            <a:avLst/>
          </a:prstGeom>
        </p:spPr>
      </p:pic>
      <p:grpSp>
        <p:nvGrpSpPr>
          <p:cNvPr id="17" name="Groep 16">
            <a:extLst>
              <a:ext uri="{FF2B5EF4-FFF2-40B4-BE49-F238E27FC236}">
                <a16:creationId xmlns:a16="http://schemas.microsoft.com/office/drawing/2014/main" id="{71FB7ADE-047B-724F-B085-0DCB6693CFB9}"/>
              </a:ext>
            </a:extLst>
          </p:cNvPr>
          <p:cNvGrpSpPr/>
          <p:nvPr/>
        </p:nvGrpSpPr>
        <p:grpSpPr>
          <a:xfrm>
            <a:off x="2252687" y="2133928"/>
            <a:ext cx="2170582" cy="1870853"/>
            <a:chOff x="2252687" y="2133928"/>
            <a:chExt cx="2170582" cy="1870853"/>
          </a:xfrm>
        </p:grpSpPr>
        <p:pic>
          <p:nvPicPr>
            <p:cNvPr id="18" name="Afbeelding 17">
              <a:extLst>
                <a:ext uri="{FF2B5EF4-FFF2-40B4-BE49-F238E27FC236}">
                  <a16:creationId xmlns:a16="http://schemas.microsoft.com/office/drawing/2014/main" id="{C35FB80D-20AF-AE4A-9AFF-AEC6426FA062}"/>
                </a:ext>
              </a:extLst>
            </p:cNvPr>
            <p:cNvPicPr>
              <a:picLocks noChangeAspect="1"/>
            </p:cNvPicPr>
            <p:nvPr/>
          </p:nvPicPr>
          <p:blipFill>
            <a:blip r:embed="rId5">
              <a:alphaModFix amt="50000"/>
            </a:blip>
            <a:srcRect/>
            <a:stretch/>
          </p:blipFill>
          <p:spPr>
            <a:xfrm>
              <a:off x="2332393" y="2133928"/>
              <a:ext cx="1290831" cy="704090"/>
            </a:xfrm>
            <a:prstGeom prst="rect">
              <a:avLst/>
            </a:prstGeom>
            <a:effectLst>
              <a:outerShdw blurRad="50800" dist="38100" dir="2700000" algn="tl" rotWithShape="0">
                <a:prstClr val="black">
                  <a:alpha val="40000"/>
                </a:prstClr>
              </a:outerShdw>
            </a:effectLst>
          </p:spPr>
        </p:pic>
        <p:sp>
          <p:nvSpPr>
            <p:cNvPr id="19" name="Tekstvak 18">
              <a:extLst>
                <a:ext uri="{FF2B5EF4-FFF2-40B4-BE49-F238E27FC236}">
                  <a16:creationId xmlns:a16="http://schemas.microsoft.com/office/drawing/2014/main" id="{B0243333-43C5-024C-982E-6651382FF6E0}"/>
                </a:ext>
              </a:extLst>
            </p:cNvPr>
            <p:cNvSpPr txBox="1"/>
            <p:nvPr/>
          </p:nvSpPr>
          <p:spPr>
            <a:xfrm>
              <a:off x="2252687" y="2927563"/>
              <a:ext cx="2170582" cy="1077218"/>
            </a:xfrm>
            <a:prstGeom prst="rect">
              <a:avLst/>
            </a:prstGeom>
            <a:noFill/>
          </p:spPr>
          <p:txBody>
            <a:bodyPr wrap="square" rtlCol="0">
              <a:spAutoFit/>
            </a:bodyPr>
            <a:lstStyle/>
            <a:p>
              <a:r>
                <a:rPr lang="en-GB" sz="1600" dirty="0" err="1">
                  <a:solidFill>
                    <a:schemeClr val="tx1">
                      <a:alpha val="39504"/>
                    </a:schemeClr>
                  </a:solidFill>
                </a:rPr>
                <a:t>Uitkering</a:t>
              </a:r>
              <a:r>
                <a:rPr lang="en-GB" sz="1600" dirty="0">
                  <a:solidFill>
                    <a:schemeClr val="tx1">
                      <a:alpha val="39504"/>
                    </a:schemeClr>
                  </a:solidFill>
                </a:rPr>
                <a:t> van </a:t>
              </a:r>
            </a:p>
            <a:p>
              <a:r>
                <a:rPr lang="en-GB" sz="1600" dirty="0" err="1">
                  <a:solidFill>
                    <a:schemeClr val="tx1">
                      <a:alpha val="39504"/>
                    </a:schemeClr>
                  </a:solidFill>
                </a:rPr>
                <a:t>bankspaarrekening</a:t>
              </a:r>
              <a:r>
                <a:rPr lang="en-GB" sz="1600" dirty="0">
                  <a:solidFill>
                    <a:schemeClr val="tx1">
                      <a:alpha val="39504"/>
                    </a:schemeClr>
                  </a:solidFill>
                </a:rPr>
                <a:t>,</a:t>
              </a:r>
            </a:p>
            <a:p>
              <a:r>
                <a:rPr lang="en-GB" sz="1600" dirty="0" err="1">
                  <a:solidFill>
                    <a:schemeClr val="tx1">
                      <a:alpha val="39504"/>
                    </a:schemeClr>
                  </a:solidFill>
                </a:rPr>
                <a:t>lijfrenteverzekering</a:t>
              </a:r>
              <a:endParaRPr lang="en-GB" sz="1600" dirty="0">
                <a:solidFill>
                  <a:schemeClr val="tx1">
                    <a:alpha val="39504"/>
                  </a:schemeClr>
                </a:solidFill>
              </a:endParaRPr>
            </a:p>
            <a:p>
              <a:r>
                <a:rPr lang="en-GB" sz="1600" dirty="0">
                  <a:solidFill>
                    <a:schemeClr val="tx1">
                      <a:alpha val="39504"/>
                    </a:schemeClr>
                  </a:solidFill>
                </a:rPr>
                <a:t>of </a:t>
              </a:r>
              <a:r>
                <a:rPr lang="en-GB" sz="1600" dirty="0" err="1">
                  <a:solidFill>
                    <a:schemeClr val="tx1">
                      <a:alpha val="39504"/>
                    </a:schemeClr>
                  </a:solidFill>
                </a:rPr>
                <a:t>koopsompolis</a:t>
              </a:r>
              <a:endParaRPr lang="en-GB" sz="1600" dirty="0">
                <a:solidFill>
                  <a:schemeClr val="tx1">
                    <a:alpha val="39504"/>
                  </a:schemeClr>
                </a:solidFill>
              </a:endParaRPr>
            </a:p>
          </p:txBody>
        </p:sp>
      </p:grpSp>
      <p:sp>
        <p:nvSpPr>
          <p:cNvPr id="28" name="Tekstvak 27">
            <a:extLst>
              <a:ext uri="{FF2B5EF4-FFF2-40B4-BE49-F238E27FC236}">
                <a16:creationId xmlns:a16="http://schemas.microsoft.com/office/drawing/2014/main" id="{225D22B1-A594-8E43-A30E-D66408D7AA34}"/>
              </a:ext>
            </a:extLst>
          </p:cNvPr>
          <p:cNvSpPr txBox="1"/>
          <p:nvPr/>
        </p:nvSpPr>
        <p:spPr>
          <a:xfrm>
            <a:off x="6265824" y="2969203"/>
            <a:ext cx="2170582" cy="584775"/>
          </a:xfrm>
          <a:prstGeom prst="rect">
            <a:avLst/>
          </a:prstGeom>
          <a:noFill/>
        </p:spPr>
        <p:txBody>
          <a:bodyPr wrap="square" rtlCol="0">
            <a:spAutoFit/>
          </a:bodyPr>
          <a:lstStyle/>
          <a:p>
            <a:r>
              <a:rPr lang="en-GB" sz="1600" dirty="0" err="1">
                <a:solidFill>
                  <a:schemeClr val="tx1">
                    <a:alpha val="40000"/>
                  </a:schemeClr>
                </a:solidFill>
              </a:rPr>
              <a:t>Vermogen</a:t>
            </a:r>
            <a:r>
              <a:rPr lang="en-GB" sz="1600" dirty="0">
                <a:solidFill>
                  <a:schemeClr val="tx1">
                    <a:alpha val="40000"/>
                  </a:schemeClr>
                </a:solidFill>
              </a:rPr>
              <a:t>, </a:t>
            </a:r>
            <a:r>
              <a:rPr lang="en-GB" sz="1600" dirty="0" err="1">
                <a:solidFill>
                  <a:schemeClr val="tx1">
                    <a:alpha val="40000"/>
                  </a:schemeClr>
                </a:solidFill>
              </a:rPr>
              <a:t>bezit</a:t>
            </a:r>
            <a:r>
              <a:rPr lang="en-GB" sz="1600" dirty="0">
                <a:solidFill>
                  <a:schemeClr val="tx1">
                    <a:alpha val="40000"/>
                  </a:schemeClr>
                </a:solidFill>
              </a:rPr>
              <a:t>,</a:t>
            </a:r>
          </a:p>
          <a:p>
            <a:r>
              <a:rPr lang="en-GB" sz="1600" dirty="0">
                <a:solidFill>
                  <a:schemeClr val="tx1">
                    <a:alpha val="40000"/>
                  </a:schemeClr>
                </a:solidFill>
              </a:rPr>
              <a:t>eigen huis</a:t>
            </a:r>
          </a:p>
        </p:txBody>
      </p:sp>
      <p:pic>
        <p:nvPicPr>
          <p:cNvPr id="33" name="Afbeelding 32">
            <a:extLst>
              <a:ext uri="{FF2B5EF4-FFF2-40B4-BE49-F238E27FC236}">
                <a16:creationId xmlns:a16="http://schemas.microsoft.com/office/drawing/2014/main" id="{3CAFA87D-9C06-2647-B5A6-7C7C69B199B2}"/>
              </a:ext>
            </a:extLst>
          </p:cNvPr>
          <p:cNvPicPr>
            <a:picLocks noChangeAspect="1"/>
          </p:cNvPicPr>
          <p:nvPr/>
        </p:nvPicPr>
        <p:blipFill>
          <a:blip r:embed="rId6">
            <a:alphaModFix amt="50000"/>
          </a:blip>
          <a:srcRect/>
          <a:stretch/>
        </p:blipFill>
        <p:spPr>
          <a:xfrm>
            <a:off x="5195311" y="2046492"/>
            <a:ext cx="1726183" cy="11928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97244363"/>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4320000">
                                      <p:cBhvr>
                                        <p:cTn id="6"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15120000"/>
            </a:camera>
            <a:lightRig rig="threePt" dir="t"/>
          </a:scene3d>
        </p:spPr>
      </p:pic>
      <p:pic>
        <p:nvPicPr>
          <p:cNvPr id="6" name="Afbeelding 5" descr="6a-titel.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817" y="867440"/>
            <a:ext cx="6493106" cy="457261"/>
          </a:xfrm>
          <a:prstGeom prst="rect">
            <a:avLst/>
          </a:prstGeom>
        </p:spPr>
      </p:pic>
      <p:pic>
        <p:nvPicPr>
          <p:cNvPr id="7" name="Afbeelding 6" descr="8b-lij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5559" y="3842623"/>
            <a:ext cx="1934519" cy="1968658"/>
          </a:xfrm>
          <a:prstGeom prst="rect">
            <a:avLst/>
          </a:prstGeom>
        </p:spPr>
      </p:pic>
      <p:pic>
        <p:nvPicPr>
          <p:cNvPr id="12" name="Afbeelding 11">
            <a:extLst>
              <a:ext uri="{FF2B5EF4-FFF2-40B4-BE49-F238E27FC236}">
                <a16:creationId xmlns:a16="http://schemas.microsoft.com/office/drawing/2014/main" id="{1BF3EE9B-033D-AF46-97E6-670D81D838A5}"/>
              </a:ext>
            </a:extLst>
          </p:cNvPr>
          <p:cNvPicPr>
            <a:picLocks noChangeAspect="1"/>
          </p:cNvPicPr>
          <p:nvPr/>
        </p:nvPicPr>
        <p:blipFill>
          <a:blip r:embed="rId5"/>
          <a:stretch>
            <a:fillRect/>
          </a:stretch>
        </p:blipFill>
        <p:spPr>
          <a:xfrm>
            <a:off x="824817" y="1346683"/>
            <a:ext cx="5842000" cy="330200"/>
          </a:xfrm>
          <a:prstGeom prst="rect">
            <a:avLst/>
          </a:prstGeom>
        </p:spPr>
      </p:pic>
      <p:pic>
        <p:nvPicPr>
          <p:cNvPr id="10" name="Afbeelding 9" descr="wijzeringeldzaken.png">
            <a:extLst>
              <a:ext uri="{FF2B5EF4-FFF2-40B4-BE49-F238E27FC236}">
                <a16:creationId xmlns:a16="http://schemas.microsoft.com/office/drawing/2014/main" id="{8513BF2D-4EDB-7349-A014-164A125FC3D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grpSp>
        <p:nvGrpSpPr>
          <p:cNvPr id="13" name="Groep 12">
            <a:extLst>
              <a:ext uri="{FF2B5EF4-FFF2-40B4-BE49-F238E27FC236}">
                <a16:creationId xmlns:a16="http://schemas.microsoft.com/office/drawing/2014/main" id="{D2440A85-812B-9147-B3C3-5E9493001358}"/>
              </a:ext>
            </a:extLst>
          </p:cNvPr>
          <p:cNvGrpSpPr/>
          <p:nvPr/>
        </p:nvGrpSpPr>
        <p:grpSpPr>
          <a:xfrm>
            <a:off x="2252687" y="2133928"/>
            <a:ext cx="2170582" cy="1870853"/>
            <a:chOff x="2252687" y="2133928"/>
            <a:chExt cx="2170582" cy="1870853"/>
          </a:xfrm>
        </p:grpSpPr>
        <p:pic>
          <p:nvPicPr>
            <p:cNvPr id="15" name="Afbeelding 14">
              <a:extLst>
                <a:ext uri="{FF2B5EF4-FFF2-40B4-BE49-F238E27FC236}">
                  <a16:creationId xmlns:a16="http://schemas.microsoft.com/office/drawing/2014/main" id="{7C790562-A683-7D42-A21A-D322A77C79F2}"/>
                </a:ext>
              </a:extLst>
            </p:cNvPr>
            <p:cNvPicPr>
              <a:picLocks noChangeAspect="1"/>
            </p:cNvPicPr>
            <p:nvPr/>
          </p:nvPicPr>
          <p:blipFill>
            <a:blip r:embed="rId7">
              <a:alphaModFix amt="50000"/>
            </a:blip>
            <a:srcRect/>
            <a:stretch/>
          </p:blipFill>
          <p:spPr>
            <a:xfrm>
              <a:off x="2332393" y="2133928"/>
              <a:ext cx="1290831" cy="704090"/>
            </a:xfrm>
            <a:prstGeom prst="rect">
              <a:avLst/>
            </a:prstGeom>
            <a:effectLst>
              <a:outerShdw blurRad="50800" dist="38100" dir="2700000" algn="tl" rotWithShape="0">
                <a:prstClr val="black">
                  <a:alpha val="40000"/>
                </a:prstClr>
              </a:outerShdw>
            </a:effectLst>
          </p:spPr>
        </p:pic>
        <p:sp>
          <p:nvSpPr>
            <p:cNvPr id="17" name="Tekstvak 16">
              <a:extLst>
                <a:ext uri="{FF2B5EF4-FFF2-40B4-BE49-F238E27FC236}">
                  <a16:creationId xmlns:a16="http://schemas.microsoft.com/office/drawing/2014/main" id="{18B78E88-0AAA-2942-9F83-8506A3FFF1E6}"/>
                </a:ext>
              </a:extLst>
            </p:cNvPr>
            <p:cNvSpPr txBox="1"/>
            <p:nvPr/>
          </p:nvSpPr>
          <p:spPr>
            <a:xfrm>
              <a:off x="2252687" y="2927563"/>
              <a:ext cx="2170582" cy="1077218"/>
            </a:xfrm>
            <a:prstGeom prst="rect">
              <a:avLst/>
            </a:prstGeom>
            <a:noFill/>
          </p:spPr>
          <p:txBody>
            <a:bodyPr wrap="square" rtlCol="0">
              <a:spAutoFit/>
            </a:bodyPr>
            <a:lstStyle/>
            <a:p>
              <a:r>
                <a:rPr lang="en-GB" sz="1600" dirty="0" err="1">
                  <a:solidFill>
                    <a:schemeClr val="tx1">
                      <a:alpha val="39504"/>
                    </a:schemeClr>
                  </a:solidFill>
                </a:rPr>
                <a:t>Uitkering</a:t>
              </a:r>
              <a:r>
                <a:rPr lang="en-GB" sz="1600" dirty="0">
                  <a:solidFill>
                    <a:schemeClr val="tx1">
                      <a:alpha val="39504"/>
                    </a:schemeClr>
                  </a:solidFill>
                </a:rPr>
                <a:t> van </a:t>
              </a:r>
            </a:p>
            <a:p>
              <a:r>
                <a:rPr lang="en-GB" sz="1600" dirty="0" err="1">
                  <a:solidFill>
                    <a:schemeClr val="tx1">
                      <a:alpha val="39504"/>
                    </a:schemeClr>
                  </a:solidFill>
                </a:rPr>
                <a:t>bankspaarrekening</a:t>
              </a:r>
              <a:r>
                <a:rPr lang="en-GB" sz="1600" dirty="0">
                  <a:solidFill>
                    <a:schemeClr val="tx1">
                      <a:alpha val="39504"/>
                    </a:schemeClr>
                  </a:solidFill>
                </a:rPr>
                <a:t>,</a:t>
              </a:r>
            </a:p>
            <a:p>
              <a:r>
                <a:rPr lang="en-GB" sz="1600" dirty="0" err="1">
                  <a:solidFill>
                    <a:schemeClr val="tx1">
                      <a:alpha val="39504"/>
                    </a:schemeClr>
                  </a:solidFill>
                </a:rPr>
                <a:t>lijfrenteverzekering</a:t>
              </a:r>
              <a:endParaRPr lang="en-GB" sz="1600" dirty="0">
                <a:solidFill>
                  <a:schemeClr val="tx1">
                    <a:alpha val="39504"/>
                  </a:schemeClr>
                </a:solidFill>
              </a:endParaRPr>
            </a:p>
            <a:p>
              <a:r>
                <a:rPr lang="en-GB" sz="1600" dirty="0">
                  <a:solidFill>
                    <a:schemeClr val="tx1">
                      <a:alpha val="39504"/>
                    </a:schemeClr>
                  </a:solidFill>
                </a:rPr>
                <a:t>of </a:t>
              </a:r>
              <a:r>
                <a:rPr lang="en-GB" sz="1600" dirty="0" err="1">
                  <a:solidFill>
                    <a:schemeClr val="tx1">
                      <a:alpha val="39504"/>
                    </a:schemeClr>
                  </a:solidFill>
                </a:rPr>
                <a:t>koopsompolis</a:t>
              </a:r>
              <a:endParaRPr lang="en-GB" sz="1600" dirty="0">
                <a:solidFill>
                  <a:schemeClr val="tx1">
                    <a:alpha val="39504"/>
                  </a:schemeClr>
                </a:solidFill>
              </a:endParaRPr>
            </a:p>
          </p:txBody>
        </p:sp>
      </p:grpSp>
      <p:grpSp>
        <p:nvGrpSpPr>
          <p:cNvPr id="2" name="Groep 1">
            <a:extLst>
              <a:ext uri="{FF2B5EF4-FFF2-40B4-BE49-F238E27FC236}">
                <a16:creationId xmlns:a16="http://schemas.microsoft.com/office/drawing/2014/main" id="{7F9020DE-B216-2E45-8CBA-21B915201549}"/>
              </a:ext>
            </a:extLst>
          </p:cNvPr>
          <p:cNvGrpSpPr/>
          <p:nvPr/>
        </p:nvGrpSpPr>
        <p:grpSpPr>
          <a:xfrm>
            <a:off x="8113915" y="2908031"/>
            <a:ext cx="2584556" cy="1193800"/>
            <a:chOff x="8113915" y="2908031"/>
            <a:chExt cx="2584556" cy="1193800"/>
          </a:xfrm>
        </p:grpSpPr>
        <p:pic>
          <p:nvPicPr>
            <p:cNvPr id="8" name="Afbeelding 7"/>
            <p:cNvPicPr>
              <a:picLocks noChangeAspect="1"/>
            </p:cNvPicPr>
            <p:nvPr/>
          </p:nvPicPr>
          <p:blipFill>
            <a:blip r:embed="rId8"/>
            <a:srcRect/>
            <a:stretch/>
          </p:blipFill>
          <p:spPr>
            <a:xfrm>
              <a:off x="8935534" y="2908031"/>
              <a:ext cx="1762937" cy="1193800"/>
            </a:xfrm>
            <a:prstGeom prst="rect">
              <a:avLst/>
            </a:prstGeom>
            <a:effectLst>
              <a:outerShdw blurRad="50800" dist="38100" dir="2700000" algn="tl" rotWithShape="0">
                <a:prstClr val="black">
                  <a:alpha val="40000"/>
                </a:prstClr>
              </a:outerShdw>
            </a:effectLst>
          </p:spPr>
        </p:pic>
        <p:sp>
          <p:nvSpPr>
            <p:cNvPr id="24" name="Tekstvak 23">
              <a:extLst>
                <a:ext uri="{FF2B5EF4-FFF2-40B4-BE49-F238E27FC236}">
                  <a16:creationId xmlns:a16="http://schemas.microsoft.com/office/drawing/2014/main" id="{14CC371D-1140-CD41-9CC6-3664AC16AD80}"/>
                </a:ext>
              </a:extLst>
            </p:cNvPr>
            <p:cNvSpPr txBox="1"/>
            <p:nvPr/>
          </p:nvSpPr>
          <p:spPr>
            <a:xfrm>
              <a:off x="8113915" y="3184413"/>
              <a:ext cx="1109279" cy="584775"/>
            </a:xfrm>
            <a:prstGeom prst="rect">
              <a:avLst/>
            </a:prstGeom>
            <a:noFill/>
          </p:spPr>
          <p:txBody>
            <a:bodyPr wrap="square" rtlCol="0">
              <a:spAutoFit/>
            </a:bodyPr>
            <a:lstStyle/>
            <a:p>
              <a:r>
                <a:rPr lang="en-GB" sz="1600" dirty="0" err="1"/>
                <a:t>Inkomsten</a:t>
              </a:r>
              <a:r>
                <a:rPr lang="en-GB" sz="1600" dirty="0"/>
                <a:t> </a:t>
              </a:r>
            </a:p>
            <a:p>
              <a:r>
                <a:rPr lang="en-GB" sz="1600" dirty="0" err="1"/>
                <a:t>uit</a:t>
              </a:r>
              <a:r>
                <a:rPr lang="en-GB" sz="1600" dirty="0"/>
                <a:t> </a:t>
              </a:r>
              <a:r>
                <a:rPr lang="en-GB" sz="1600" dirty="0" err="1"/>
                <a:t>werk</a:t>
              </a:r>
              <a:endParaRPr lang="en-GB" sz="1600" dirty="0"/>
            </a:p>
          </p:txBody>
        </p:sp>
      </p:grpSp>
      <p:sp>
        <p:nvSpPr>
          <p:cNvPr id="41" name="Tekstvak 40">
            <a:extLst>
              <a:ext uri="{FF2B5EF4-FFF2-40B4-BE49-F238E27FC236}">
                <a16:creationId xmlns:a16="http://schemas.microsoft.com/office/drawing/2014/main" id="{0D1216F9-E49B-9D44-B3A7-3E3A977A1101}"/>
              </a:ext>
            </a:extLst>
          </p:cNvPr>
          <p:cNvSpPr txBox="1"/>
          <p:nvPr/>
        </p:nvSpPr>
        <p:spPr>
          <a:xfrm>
            <a:off x="6265824" y="2969203"/>
            <a:ext cx="2170582" cy="584775"/>
          </a:xfrm>
          <a:prstGeom prst="rect">
            <a:avLst/>
          </a:prstGeom>
          <a:noFill/>
        </p:spPr>
        <p:txBody>
          <a:bodyPr wrap="square" rtlCol="0">
            <a:spAutoFit/>
          </a:bodyPr>
          <a:lstStyle/>
          <a:p>
            <a:r>
              <a:rPr lang="en-GB" sz="1600" dirty="0" err="1">
                <a:solidFill>
                  <a:schemeClr val="tx1">
                    <a:alpha val="40000"/>
                  </a:schemeClr>
                </a:solidFill>
              </a:rPr>
              <a:t>Vermogen</a:t>
            </a:r>
            <a:r>
              <a:rPr lang="en-GB" sz="1600" dirty="0">
                <a:solidFill>
                  <a:schemeClr val="tx1">
                    <a:alpha val="40000"/>
                  </a:schemeClr>
                </a:solidFill>
              </a:rPr>
              <a:t>, </a:t>
            </a:r>
            <a:r>
              <a:rPr lang="en-GB" sz="1600" dirty="0" err="1">
                <a:solidFill>
                  <a:schemeClr val="tx1">
                    <a:alpha val="40000"/>
                  </a:schemeClr>
                </a:solidFill>
              </a:rPr>
              <a:t>bezit</a:t>
            </a:r>
            <a:r>
              <a:rPr lang="en-GB" sz="1600" dirty="0">
                <a:solidFill>
                  <a:schemeClr val="tx1">
                    <a:alpha val="40000"/>
                  </a:schemeClr>
                </a:solidFill>
              </a:rPr>
              <a:t>,</a:t>
            </a:r>
          </a:p>
          <a:p>
            <a:r>
              <a:rPr lang="en-GB" sz="1600" dirty="0">
                <a:solidFill>
                  <a:schemeClr val="tx1">
                    <a:alpha val="40000"/>
                  </a:schemeClr>
                </a:solidFill>
              </a:rPr>
              <a:t>eigen huis</a:t>
            </a:r>
          </a:p>
        </p:txBody>
      </p:sp>
      <p:pic>
        <p:nvPicPr>
          <p:cNvPr id="42" name="Afbeelding 41">
            <a:extLst>
              <a:ext uri="{FF2B5EF4-FFF2-40B4-BE49-F238E27FC236}">
                <a16:creationId xmlns:a16="http://schemas.microsoft.com/office/drawing/2014/main" id="{6E4056A9-830C-7348-A2BC-78CF3C3E67A7}"/>
              </a:ext>
            </a:extLst>
          </p:cNvPr>
          <p:cNvPicPr>
            <a:picLocks noChangeAspect="1"/>
          </p:cNvPicPr>
          <p:nvPr/>
        </p:nvPicPr>
        <p:blipFill>
          <a:blip r:embed="rId9">
            <a:alphaModFix amt="50000"/>
          </a:blip>
          <a:srcRect/>
          <a:stretch/>
        </p:blipFill>
        <p:spPr>
          <a:xfrm>
            <a:off x="5195311" y="2046492"/>
            <a:ext cx="1726183" cy="11928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45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3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9a-titel.png">
            <a:extLst>
              <a:ext uri="{FF2B5EF4-FFF2-40B4-BE49-F238E27FC236}">
                <a16:creationId xmlns:a16="http://schemas.microsoft.com/office/drawing/2014/main" id="{BC20B7CC-B6DC-8D4B-88F3-FEAC292A3B3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4818" y="848364"/>
            <a:ext cx="1749785" cy="445067"/>
          </a:xfrm>
          <a:prstGeom prst="rect">
            <a:avLst/>
          </a:prstGeom>
        </p:spPr>
      </p:pic>
      <p:pic>
        <p:nvPicPr>
          <p:cNvPr id="14" name="Afbeelding 13" descr="9b-subtitel.png">
            <a:extLst>
              <a:ext uri="{FF2B5EF4-FFF2-40B4-BE49-F238E27FC236}">
                <a16:creationId xmlns:a16="http://schemas.microsoft.com/office/drawing/2014/main" id="{3BCE56C1-C5BC-E74B-B5AA-18D1E0CEA5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817" y="1392648"/>
            <a:ext cx="3182536" cy="256066"/>
          </a:xfrm>
          <a:prstGeom prst="rect">
            <a:avLst/>
          </a:prstGeom>
        </p:spPr>
      </p:pic>
      <p:grpSp>
        <p:nvGrpSpPr>
          <p:cNvPr id="30" name="Groep 29">
            <a:extLst>
              <a:ext uri="{FF2B5EF4-FFF2-40B4-BE49-F238E27FC236}">
                <a16:creationId xmlns:a16="http://schemas.microsoft.com/office/drawing/2014/main" id="{4641EED3-0E6C-DB42-BE1D-1506ECDC08EA}"/>
              </a:ext>
            </a:extLst>
          </p:cNvPr>
          <p:cNvGrpSpPr/>
          <p:nvPr/>
        </p:nvGrpSpPr>
        <p:grpSpPr>
          <a:xfrm>
            <a:off x="5521060" y="2852510"/>
            <a:ext cx="1587676" cy="1375127"/>
            <a:chOff x="5521060" y="2852510"/>
            <a:chExt cx="1587676" cy="1375127"/>
          </a:xfrm>
        </p:grpSpPr>
        <p:pic>
          <p:nvPicPr>
            <p:cNvPr id="8" name="Afbeelding 7"/>
            <p:cNvPicPr>
              <a:picLocks noChangeAspect="1"/>
            </p:cNvPicPr>
            <p:nvPr/>
          </p:nvPicPr>
          <p:blipFill>
            <a:blip r:embed="rId4"/>
            <a:srcRect/>
            <a:stretch/>
          </p:blipFill>
          <p:spPr>
            <a:xfrm>
              <a:off x="5621785" y="2852510"/>
              <a:ext cx="1375986" cy="458662"/>
            </a:xfrm>
            <a:prstGeom prst="rect">
              <a:avLst/>
            </a:prstGeom>
          </p:spPr>
        </p:pic>
        <p:pic>
          <p:nvPicPr>
            <p:cNvPr id="15" name="Afbeelding 14">
              <a:extLst>
                <a:ext uri="{FF2B5EF4-FFF2-40B4-BE49-F238E27FC236}">
                  <a16:creationId xmlns:a16="http://schemas.microsoft.com/office/drawing/2014/main" id="{D35DE0F7-0C3B-D84B-BEE2-837DB04642FF}"/>
                </a:ext>
              </a:extLst>
            </p:cNvPr>
            <p:cNvPicPr>
              <a:picLocks noChangeAspect="1"/>
            </p:cNvPicPr>
            <p:nvPr/>
          </p:nvPicPr>
          <p:blipFill>
            <a:blip r:embed="rId5"/>
            <a:srcRect/>
            <a:stretch/>
          </p:blipFill>
          <p:spPr>
            <a:xfrm>
              <a:off x="6106909" y="3310313"/>
              <a:ext cx="405739" cy="458662"/>
            </a:xfrm>
            <a:prstGeom prst="rect">
              <a:avLst/>
            </a:prstGeom>
          </p:spPr>
        </p:pic>
        <p:pic>
          <p:nvPicPr>
            <p:cNvPr id="16" name="Afbeelding 15">
              <a:extLst>
                <a:ext uri="{FF2B5EF4-FFF2-40B4-BE49-F238E27FC236}">
                  <a16:creationId xmlns:a16="http://schemas.microsoft.com/office/drawing/2014/main" id="{05355279-59B7-AC41-85E9-31ED2432A8DB}"/>
                </a:ext>
              </a:extLst>
            </p:cNvPr>
            <p:cNvPicPr>
              <a:picLocks noChangeAspect="1"/>
            </p:cNvPicPr>
            <p:nvPr/>
          </p:nvPicPr>
          <p:blipFill>
            <a:blip r:embed="rId6"/>
            <a:srcRect/>
            <a:stretch/>
          </p:blipFill>
          <p:spPr>
            <a:xfrm>
              <a:off x="5521060" y="3768975"/>
              <a:ext cx="1587676" cy="458662"/>
            </a:xfrm>
            <a:prstGeom prst="rect">
              <a:avLst/>
            </a:prstGeom>
          </p:spPr>
        </p:pic>
      </p:grpSp>
      <p:grpSp>
        <p:nvGrpSpPr>
          <p:cNvPr id="4" name="Groep 3">
            <a:extLst>
              <a:ext uri="{FF2B5EF4-FFF2-40B4-BE49-F238E27FC236}">
                <a16:creationId xmlns:a16="http://schemas.microsoft.com/office/drawing/2014/main" id="{C342B28B-0F0B-984E-BE7F-32EB473A4B85}"/>
              </a:ext>
            </a:extLst>
          </p:cNvPr>
          <p:cNvGrpSpPr/>
          <p:nvPr/>
        </p:nvGrpSpPr>
        <p:grpSpPr>
          <a:xfrm>
            <a:off x="715962" y="2130550"/>
            <a:ext cx="1634041" cy="1445379"/>
            <a:chOff x="715962" y="2130550"/>
            <a:chExt cx="1634041" cy="1445379"/>
          </a:xfrm>
        </p:grpSpPr>
        <p:pic>
          <p:nvPicPr>
            <p:cNvPr id="11" name="Afbeelding 10"/>
            <p:cNvPicPr>
              <a:picLocks noChangeAspect="1"/>
            </p:cNvPicPr>
            <p:nvPr/>
          </p:nvPicPr>
          <p:blipFill>
            <a:blip r:embed="rId7"/>
            <a:srcRect/>
            <a:stretch/>
          </p:blipFill>
          <p:spPr>
            <a:xfrm>
              <a:off x="715962" y="2130550"/>
              <a:ext cx="1511300" cy="1044394"/>
            </a:xfrm>
            <a:prstGeom prst="rect">
              <a:avLst/>
            </a:prstGeom>
          </p:spPr>
        </p:pic>
        <p:sp>
          <p:nvSpPr>
            <p:cNvPr id="17" name="Tekstvak 16">
              <a:extLst>
                <a:ext uri="{FF2B5EF4-FFF2-40B4-BE49-F238E27FC236}">
                  <a16:creationId xmlns:a16="http://schemas.microsoft.com/office/drawing/2014/main" id="{276DF80E-E998-764E-9F1D-B5F4AD53D03D}"/>
                </a:ext>
              </a:extLst>
            </p:cNvPr>
            <p:cNvSpPr txBox="1"/>
            <p:nvPr/>
          </p:nvSpPr>
          <p:spPr>
            <a:xfrm>
              <a:off x="1067302" y="3237375"/>
              <a:ext cx="1282701" cy="338554"/>
            </a:xfrm>
            <a:prstGeom prst="rect">
              <a:avLst/>
            </a:prstGeom>
            <a:noFill/>
          </p:spPr>
          <p:txBody>
            <a:bodyPr wrap="square" rtlCol="0">
              <a:spAutoFit/>
            </a:bodyPr>
            <a:lstStyle/>
            <a:p>
              <a:r>
                <a:rPr lang="en-GB" sz="1600" dirty="0" err="1"/>
                <a:t>Woonlasten</a:t>
              </a:r>
              <a:r>
                <a:rPr lang="en-GB" sz="1600" dirty="0"/>
                <a:t>?</a:t>
              </a:r>
            </a:p>
          </p:txBody>
        </p:sp>
      </p:grpSp>
      <p:grpSp>
        <p:nvGrpSpPr>
          <p:cNvPr id="28" name="Groep 27">
            <a:extLst>
              <a:ext uri="{FF2B5EF4-FFF2-40B4-BE49-F238E27FC236}">
                <a16:creationId xmlns:a16="http://schemas.microsoft.com/office/drawing/2014/main" id="{01454DB7-D706-724E-A98A-4222E6853EFF}"/>
              </a:ext>
            </a:extLst>
          </p:cNvPr>
          <p:cNvGrpSpPr/>
          <p:nvPr/>
        </p:nvGrpSpPr>
        <p:grpSpPr>
          <a:xfrm>
            <a:off x="1045531" y="3791506"/>
            <a:ext cx="1259049" cy="1776971"/>
            <a:chOff x="1045531" y="3791506"/>
            <a:chExt cx="1259049" cy="1776971"/>
          </a:xfrm>
        </p:grpSpPr>
        <p:pic>
          <p:nvPicPr>
            <p:cNvPr id="9" name="Afbeelding 8"/>
            <p:cNvPicPr>
              <a:picLocks noChangeAspect="1"/>
            </p:cNvPicPr>
            <p:nvPr/>
          </p:nvPicPr>
          <p:blipFill>
            <a:blip r:embed="rId8"/>
            <a:srcRect/>
            <a:stretch/>
          </p:blipFill>
          <p:spPr>
            <a:xfrm>
              <a:off x="1069181" y="3791506"/>
              <a:ext cx="1235399" cy="1340094"/>
            </a:xfrm>
            <a:prstGeom prst="rect">
              <a:avLst/>
            </a:prstGeom>
          </p:spPr>
        </p:pic>
        <p:sp>
          <p:nvSpPr>
            <p:cNvPr id="19" name="Tekstvak 18">
              <a:extLst>
                <a:ext uri="{FF2B5EF4-FFF2-40B4-BE49-F238E27FC236}">
                  <a16:creationId xmlns:a16="http://schemas.microsoft.com/office/drawing/2014/main" id="{1AEBF42F-BFB9-E147-88A6-4F849D26D983}"/>
                </a:ext>
              </a:extLst>
            </p:cNvPr>
            <p:cNvSpPr txBox="1"/>
            <p:nvPr/>
          </p:nvSpPr>
          <p:spPr>
            <a:xfrm>
              <a:off x="1045531" y="5229923"/>
              <a:ext cx="1235399" cy="338554"/>
            </a:xfrm>
            <a:prstGeom prst="rect">
              <a:avLst/>
            </a:prstGeom>
            <a:noFill/>
          </p:spPr>
          <p:txBody>
            <a:bodyPr wrap="square" rtlCol="0">
              <a:spAutoFit/>
            </a:bodyPr>
            <a:lstStyle/>
            <a:p>
              <a:r>
                <a:rPr lang="en-GB" sz="1600" dirty="0" err="1"/>
                <a:t>Zorgkosten</a:t>
              </a:r>
              <a:r>
                <a:rPr lang="en-GB" sz="1600" dirty="0"/>
                <a:t>?</a:t>
              </a:r>
            </a:p>
          </p:txBody>
        </p:sp>
      </p:grpSp>
      <p:grpSp>
        <p:nvGrpSpPr>
          <p:cNvPr id="29" name="Groep 28">
            <a:extLst>
              <a:ext uri="{FF2B5EF4-FFF2-40B4-BE49-F238E27FC236}">
                <a16:creationId xmlns:a16="http://schemas.microsoft.com/office/drawing/2014/main" id="{B8CF138F-205A-8B43-B181-FED53C305462}"/>
              </a:ext>
            </a:extLst>
          </p:cNvPr>
          <p:cNvGrpSpPr/>
          <p:nvPr/>
        </p:nvGrpSpPr>
        <p:grpSpPr>
          <a:xfrm>
            <a:off x="2695183" y="4102409"/>
            <a:ext cx="2029322" cy="1466068"/>
            <a:chOff x="2695183" y="4102409"/>
            <a:chExt cx="2029322" cy="1466068"/>
          </a:xfrm>
        </p:grpSpPr>
        <p:pic>
          <p:nvPicPr>
            <p:cNvPr id="10" name="Afbeelding 9"/>
            <p:cNvPicPr>
              <a:picLocks noChangeAspect="1"/>
            </p:cNvPicPr>
            <p:nvPr/>
          </p:nvPicPr>
          <p:blipFill>
            <a:blip r:embed="rId9"/>
            <a:srcRect/>
            <a:stretch/>
          </p:blipFill>
          <p:spPr>
            <a:xfrm>
              <a:off x="3491738" y="4102409"/>
              <a:ext cx="1232767" cy="1029191"/>
            </a:xfrm>
            <a:prstGeom prst="rect">
              <a:avLst/>
            </a:prstGeom>
          </p:spPr>
        </p:pic>
        <p:sp>
          <p:nvSpPr>
            <p:cNvPr id="20" name="Tekstvak 19">
              <a:extLst>
                <a:ext uri="{FF2B5EF4-FFF2-40B4-BE49-F238E27FC236}">
                  <a16:creationId xmlns:a16="http://schemas.microsoft.com/office/drawing/2014/main" id="{885E34C0-AAE2-984A-BA4E-71304CE7832B}"/>
                </a:ext>
              </a:extLst>
            </p:cNvPr>
            <p:cNvSpPr txBox="1"/>
            <p:nvPr/>
          </p:nvSpPr>
          <p:spPr>
            <a:xfrm>
              <a:off x="2695183" y="4983702"/>
              <a:ext cx="2027513" cy="584775"/>
            </a:xfrm>
            <a:prstGeom prst="rect">
              <a:avLst/>
            </a:prstGeom>
            <a:noFill/>
          </p:spPr>
          <p:txBody>
            <a:bodyPr wrap="square" rtlCol="0">
              <a:spAutoFit/>
            </a:bodyPr>
            <a:lstStyle/>
            <a:p>
              <a:r>
                <a:rPr lang="en-GB" sz="1600" dirty="0" err="1"/>
                <a:t>Wensen</a:t>
              </a:r>
              <a:endParaRPr lang="en-GB" sz="1600" dirty="0"/>
            </a:p>
            <a:p>
              <a:r>
                <a:rPr lang="en-GB" sz="1600" dirty="0"/>
                <a:t>(</a:t>
              </a:r>
              <a:r>
                <a:rPr lang="en-GB" sz="1600" dirty="0" err="1"/>
                <a:t>vakanties</a:t>
              </a:r>
              <a:r>
                <a:rPr lang="en-GB" sz="1600" dirty="0"/>
                <a:t>, </a:t>
              </a:r>
              <a:r>
                <a:rPr lang="en-GB" sz="1600" dirty="0" err="1"/>
                <a:t>uitjes</a:t>
              </a:r>
              <a:r>
                <a:rPr lang="en-GB" sz="1600" dirty="0"/>
                <a:t> etc.)</a:t>
              </a:r>
            </a:p>
          </p:txBody>
        </p:sp>
      </p:grpSp>
      <p:pic>
        <p:nvPicPr>
          <p:cNvPr id="21" name="Afbeelding 20" descr="9b-schijfvan5.png">
            <a:extLst>
              <a:ext uri="{FF2B5EF4-FFF2-40B4-BE49-F238E27FC236}">
                <a16:creationId xmlns:a16="http://schemas.microsoft.com/office/drawing/2014/main" id="{144F10D1-205F-E345-A3A1-A03A8339553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482895" y="1981813"/>
            <a:ext cx="4534934" cy="4483837"/>
          </a:xfrm>
          <a:prstGeom prst="rect">
            <a:avLst/>
          </a:prstGeom>
        </p:spPr>
      </p:pic>
      <p:grpSp>
        <p:nvGrpSpPr>
          <p:cNvPr id="27" name="Groep 26">
            <a:extLst>
              <a:ext uri="{FF2B5EF4-FFF2-40B4-BE49-F238E27FC236}">
                <a16:creationId xmlns:a16="http://schemas.microsoft.com/office/drawing/2014/main" id="{F76D02F1-C599-B344-92B3-99001EFE92E4}"/>
              </a:ext>
            </a:extLst>
          </p:cNvPr>
          <p:cNvGrpSpPr/>
          <p:nvPr/>
        </p:nvGrpSpPr>
        <p:grpSpPr>
          <a:xfrm>
            <a:off x="2695183" y="2126838"/>
            <a:ext cx="2071235" cy="1449091"/>
            <a:chOff x="2695183" y="2126838"/>
            <a:chExt cx="2071235" cy="1449091"/>
          </a:xfrm>
        </p:grpSpPr>
        <p:sp>
          <p:nvSpPr>
            <p:cNvPr id="18" name="Tekstvak 17">
              <a:extLst>
                <a:ext uri="{FF2B5EF4-FFF2-40B4-BE49-F238E27FC236}">
                  <a16:creationId xmlns:a16="http://schemas.microsoft.com/office/drawing/2014/main" id="{F13E1C89-8AB3-7447-84A7-4A8445E57521}"/>
                </a:ext>
              </a:extLst>
            </p:cNvPr>
            <p:cNvSpPr txBox="1"/>
            <p:nvPr/>
          </p:nvSpPr>
          <p:spPr>
            <a:xfrm>
              <a:off x="2695183" y="3237375"/>
              <a:ext cx="2071235" cy="338554"/>
            </a:xfrm>
            <a:prstGeom prst="rect">
              <a:avLst/>
            </a:prstGeom>
            <a:noFill/>
          </p:spPr>
          <p:txBody>
            <a:bodyPr wrap="square" rtlCol="0">
              <a:spAutoFit/>
            </a:bodyPr>
            <a:lstStyle/>
            <a:p>
              <a:r>
                <a:rPr lang="en-GB" sz="1600" dirty="0" err="1"/>
                <a:t>Kosten</a:t>
              </a:r>
              <a:r>
                <a:rPr lang="en-GB" sz="1600" dirty="0"/>
                <a:t> </a:t>
              </a:r>
              <a:r>
                <a:rPr lang="en-GB" sz="1600" dirty="0" err="1"/>
                <a:t>voor</a:t>
              </a:r>
              <a:r>
                <a:rPr lang="en-GB" sz="1600" dirty="0"/>
                <a:t> </a:t>
              </a:r>
              <a:r>
                <a:rPr lang="en-GB" sz="1600" dirty="0" err="1"/>
                <a:t>kinderen</a:t>
              </a:r>
              <a:r>
                <a:rPr lang="en-GB" sz="1600" dirty="0"/>
                <a:t>?</a:t>
              </a:r>
            </a:p>
          </p:txBody>
        </p:sp>
        <p:pic>
          <p:nvPicPr>
            <p:cNvPr id="26" name="Afbeelding 25">
              <a:extLst>
                <a:ext uri="{FF2B5EF4-FFF2-40B4-BE49-F238E27FC236}">
                  <a16:creationId xmlns:a16="http://schemas.microsoft.com/office/drawing/2014/main" id="{FC03E036-6724-1744-B237-8637F385968A}"/>
                </a:ext>
              </a:extLst>
            </p:cNvPr>
            <p:cNvPicPr>
              <a:picLocks noChangeAspect="1"/>
            </p:cNvPicPr>
            <p:nvPr/>
          </p:nvPicPr>
          <p:blipFill>
            <a:blip r:embed="rId11"/>
            <a:srcRect/>
            <a:stretch/>
          </p:blipFill>
          <p:spPr>
            <a:xfrm>
              <a:off x="3104689" y="2126838"/>
              <a:ext cx="1282699" cy="1040681"/>
            </a:xfrm>
            <a:prstGeom prst="rect">
              <a:avLst/>
            </a:prstGeom>
          </p:spPr>
        </p:pic>
      </p:grpSp>
    </p:spTree>
    <p:extLst>
      <p:ext uri="{BB962C8B-B14F-4D97-AF65-F5344CB8AC3E}">
        <p14:creationId xmlns:p14="http://schemas.microsoft.com/office/powerpoint/2010/main" val="69881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EAD754F-7F74-B74F-B0D9-52719BC581B0}"/>
              </a:ext>
            </a:extLst>
          </p:cNvPr>
          <p:cNvPicPr>
            <a:picLocks noChangeAspect="1"/>
          </p:cNvPicPr>
          <p:nvPr/>
        </p:nvPicPr>
        <p:blipFill>
          <a:blip r:embed="rId2"/>
          <a:srcRect/>
          <a:stretch/>
        </p:blipFill>
        <p:spPr>
          <a:xfrm>
            <a:off x="824817" y="709114"/>
            <a:ext cx="2621843" cy="670993"/>
          </a:xfrm>
          <a:prstGeom prst="rect">
            <a:avLst/>
          </a:prstGeom>
        </p:spPr>
      </p:pic>
      <p:grpSp>
        <p:nvGrpSpPr>
          <p:cNvPr id="7" name="Groep 6">
            <a:extLst>
              <a:ext uri="{FF2B5EF4-FFF2-40B4-BE49-F238E27FC236}">
                <a16:creationId xmlns:a16="http://schemas.microsoft.com/office/drawing/2014/main" id="{10E4C940-89B0-9A46-9FC9-481C409FB95F}"/>
              </a:ext>
            </a:extLst>
          </p:cNvPr>
          <p:cNvGrpSpPr/>
          <p:nvPr/>
        </p:nvGrpSpPr>
        <p:grpSpPr>
          <a:xfrm>
            <a:off x="897859" y="1906386"/>
            <a:ext cx="2929119" cy="3405740"/>
            <a:chOff x="897859" y="2028895"/>
            <a:chExt cx="2929119" cy="3405740"/>
          </a:xfrm>
        </p:grpSpPr>
        <p:pic>
          <p:nvPicPr>
            <p:cNvPr id="3" name="Afbeelding 2">
              <a:extLst>
                <a:ext uri="{FF2B5EF4-FFF2-40B4-BE49-F238E27FC236}">
                  <a16:creationId xmlns:a16="http://schemas.microsoft.com/office/drawing/2014/main" id="{6A756BBB-4F47-4C86-B050-5EC4394C4802}"/>
                </a:ext>
              </a:extLst>
            </p:cNvPr>
            <p:cNvPicPr>
              <a:picLocks noChangeAspect="1"/>
            </p:cNvPicPr>
            <p:nvPr/>
          </p:nvPicPr>
          <p:blipFill>
            <a:blip r:embed="rId3"/>
            <a:srcRect/>
            <a:stretch/>
          </p:blipFill>
          <p:spPr>
            <a:xfrm>
              <a:off x="1150687" y="2028895"/>
              <a:ext cx="2218288" cy="2218288"/>
            </a:xfrm>
            <a:prstGeom prst="rect">
              <a:avLst/>
            </a:prstGeom>
            <a:effectLst>
              <a:outerShdw blurRad="50800" dist="38100" dir="2700000" algn="tl" rotWithShape="0">
                <a:prstClr val="black">
                  <a:alpha val="40000"/>
                </a:prstClr>
              </a:outerShdw>
            </a:effectLst>
          </p:spPr>
        </p:pic>
        <p:sp>
          <p:nvSpPr>
            <p:cNvPr id="2" name="Rechthoek 1">
              <a:extLst>
                <a:ext uri="{FF2B5EF4-FFF2-40B4-BE49-F238E27FC236}">
                  <a16:creationId xmlns:a16="http://schemas.microsoft.com/office/drawing/2014/main" id="{6D2B01D2-0564-4C41-88FD-8819E374D3A4}"/>
                </a:ext>
              </a:extLst>
            </p:cNvPr>
            <p:cNvSpPr/>
            <p:nvPr/>
          </p:nvSpPr>
          <p:spPr>
            <a:xfrm>
              <a:off x="897859" y="4357417"/>
              <a:ext cx="2929119" cy="1077218"/>
            </a:xfrm>
            <a:prstGeom prst="rect">
              <a:avLst/>
            </a:prstGeom>
          </p:spPr>
          <p:txBody>
            <a:bodyPr wrap="square">
              <a:spAutoFit/>
            </a:bodyPr>
            <a:lstStyle/>
            <a:p>
              <a:r>
                <a:rPr lang="nl-NL" sz="1600" dirty="0"/>
                <a:t>Veel mensen willen na hun pensionering blijven leven </a:t>
              </a:r>
              <a:r>
                <a:rPr lang="nl-NL" sz="1600" b="1" dirty="0"/>
                <a:t>zoals nu</a:t>
              </a:r>
              <a:r>
                <a:rPr lang="nl-NL" sz="1600" dirty="0"/>
                <a:t>. </a:t>
              </a:r>
              <a:r>
                <a:rPr lang="nl-NL" sz="1600" b="1" dirty="0"/>
                <a:t>3 van de 4 </a:t>
              </a:r>
              <a:r>
                <a:rPr lang="nl-NL" sz="1600" dirty="0"/>
                <a:t>mensen neemt hiervoor nu al maatregelen!</a:t>
              </a:r>
            </a:p>
          </p:txBody>
        </p:sp>
      </p:grpSp>
      <p:grpSp>
        <p:nvGrpSpPr>
          <p:cNvPr id="13" name="Groep 12">
            <a:extLst>
              <a:ext uri="{FF2B5EF4-FFF2-40B4-BE49-F238E27FC236}">
                <a16:creationId xmlns:a16="http://schemas.microsoft.com/office/drawing/2014/main" id="{BB3DDAB6-6EDE-DD4D-A593-A4A3A410FF7A}"/>
              </a:ext>
            </a:extLst>
          </p:cNvPr>
          <p:cNvGrpSpPr/>
          <p:nvPr/>
        </p:nvGrpSpPr>
        <p:grpSpPr>
          <a:xfrm>
            <a:off x="4826427" y="2059633"/>
            <a:ext cx="2929119" cy="2760050"/>
            <a:chOff x="4695799" y="2059633"/>
            <a:chExt cx="2929119" cy="2760050"/>
          </a:xfrm>
        </p:grpSpPr>
        <p:sp>
          <p:nvSpPr>
            <p:cNvPr id="9" name="Rechthoek 8">
              <a:extLst>
                <a:ext uri="{FF2B5EF4-FFF2-40B4-BE49-F238E27FC236}">
                  <a16:creationId xmlns:a16="http://schemas.microsoft.com/office/drawing/2014/main" id="{60D567A5-F35E-B245-B395-91ADCE813C0C}"/>
                </a:ext>
              </a:extLst>
            </p:cNvPr>
            <p:cNvSpPr/>
            <p:nvPr/>
          </p:nvSpPr>
          <p:spPr>
            <a:xfrm>
              <a:off x="4695799" y="4234908"/>
              <a:ext cx="2929119" cy="584775"/>
            </a:xfrm>
            <a:prstGeom prst="rect">
              <a:avLst/>
            </a:prstGeom>
          </p:spPr>
          <p:txBody>
            <a:bodyPr wrap="square">
              <a:spAutoFit/>
            </a:bodyPr>
            <a:lstStyle/>
            <a:p>
              <a:r>
                <a:rPr lang="nl-NL" sz="1600" b="1" dirty="0"/>
                <a:t>72% </a:t>
              </a:r>
              <a:r>
                <a:rPr lang="nl-NL" sz="1600" dirty="0"/>
                <a:t>wil vóór de AOW-leeftijd stoppen met werken</a:t>
              </a:r>
            </a:p>
          </p:txBody>
        </p:sp>
        <p:pic>
          <p:nvPicPr>
            <p:cNvPr id="11" name="Afbeelding 10">
              <a:extLst>
                <a:ext uri="{FF2B5EF4-FFF2-40B4-BE49-F238E27FC236}">
                  <a16:creationId xmlns:a16="http://schemas.microsoft.com/office/drawing/2014/main" id="{760838E9-5155-4F4B-AC10-3EBBE25295C8}"/>
                </a:ext>
              </a:extLst>
            </p:cNvPr>
            <p:cNvPicPr>
              <a:picLocks noChangeAspect="1"/>
            </p:cNvPicPr>
            <p:nvPr/>
          </p:nvPicPr>
          <p:blipFill>
            <a:blip r:embed="rId4"/>
            <a:stretch>
              <a:fillRect/>
            </a:stretch>
          </p:blipFill>
          <p:spPr>
            <a:xfrm>
              <a:off x="5082097" y="2059633"/>
              <a:ext cx="2152477" cy="1939008"/>
            </a:xfrm>
            <a:prstGeom prst="rect">
              <a:avLst/>
            </a:prstGeom>
            <a:effectLst>
              <a:outerShdw blurRad="50800" dist="38100" dir="2700000" algn="tl" rotWithShape="0">
                <a:prstClr val="black">
                  <a:alpha val="40000"/>
                </a:prstClr>
              </a:outerShdw>
            </a:effectLst>
          </p:spPr>
        </p:pic>
      </p:grpSp>
      <p:grpSp>
        <p:nvGrpSpPr>
          <p:cNvPr id="14" name="Groep 13">
            <a:extLst>
              <a:ext uri="{FF2B5EF4-FFF2-40B4-BE49-F238E27FC236}">
                <a16:creationId xmlns:a16="http://schemas.microsoft.com/office/drawing/2014/main" id="{A29CDA9F-F63B-CD46-9FD3-54821651D6C9}"/>
              </a:ext>
            </a:extLst>
          </p:cNvPr>
          <p:cNvGrpSpPr/>
          <p:nvPr/>
        </p:nvGrpSpPr>
        <p:grpSpPr>
          <a:xfrm>
            <a:off x="8365024" y="2249793"/>
            <a:ext cx="2756807" cy="3308554"/>
            <a:chOff x="8365024" y="2249793"/>
            <a:chExt cx="2756807" cy="3308554"/>
          </a:xfrm>
        </p:grpSpPr>
        <p:pic>
          <p:nvPicPr>
            <p:cNvPr id="5" name="Afbeelding 4">
              <a:extLst>
                <a:ext uri="{FF2B5EF4-FFF2-40B4-BE49-F238E27FC236}">
                  <a16:creationId xmlns:a16="http://schemas.microsoft.com/office/drawing/2014/main" id="{93A9528C-F989-4EF9-84A5-50D63F9F3F72}"/>
                </a:ext>
              </a:extLst>
            </p:cNvPr>
            <p:cNvPicPr>
              <a:picLocks noChangeAspect="1"/>
            </p:cNvPicPr>
            <p:nvPr/>
          </p:nvPicPr>
          <p:blipFill>
            <a:blip r:embed="rId5"/>
            <a:srcRect/>
            <a:stretch/>
          </p:blipFill>
          <p:spPr>
            <a:xfrm>
              <a:off x="8645979" y="2249793"/>
              <a:ext cx="2218288" cy="1811883"/>
            </a:xfrm>
            <a:prstGeom prst="rect">
              <a:avLst/>
            </a:prstGeom>
            <a:effectLst>
              <a:outerShdw blurRad="50800" dist="38100" dir="2700000" algn="tl" rotWithShape="0">
                <a:prstClr val="black">
                  <a:alpha val="40000"/>
                </a:prstClr>
              </a:outerShdw>
            </a:effectLst>
          </p:spPr>
        </p:pic>
        <p:sp>
          <p:nvSpPr>
            <p:cNvPr id="12" name="Rechthoek 11">
              <a:extLst>
                <a:ext uri="{FF2B5EF4-FFF2-40B4-BE49-F238E27FC236}">
                  <a16:creationId xmlns:a16="http://schemas.microsoft.com/office/drawing/2014/main" id="{795DFB2A-497B-0E4B-9B90-0442A21FFE63}"/>
                </a:ext>
              </a:extLst>
            </p:cNvPr>
            <p:cNvSpPr/>
            <p:nvPr/>
          </p:nvSpPr>
          <p:spPr>
            <a:xfrm>
              <a:off x="8365024" y="4234908"/>
              <a:ext cx="2756807" cy="1323439"/>
            </a:xfrm>
            <a:prstGeom prst="rect">
              <a:avLst/>
            </a:prstGeom>
          </p:spPr>
          <p:txBody>
            <a:bodyPr wrap="square">
              <a:spAutoFit/>
            </a:bodyPr>
            <a:lstStyle/>
            <a:p>
              <a:r>
                <a:rPr lang="nl-NL" sz="1600" dirty="0"/>
                <a:t>Veel te weinig mensen houden rekening met de </a:t>
              </a:r>
              <a:r>
                <a:rPr lang="nl-NL" sz="1600" b="1" dirty="0"/>
                <a:t>gevolgen</a:t>
              </a:r>
              <a:r>
                <a:rPr lang="nl-NL" sz="1600" dirty="0"/>
                <a:t> </a:t>
              </a:r>
            </a:p>
            <a:p>
              <a:r>
                <a:rPr lang="nl-NL" sz="1600" dirty="0"/>
                <a:t>voor hun pensioen bij levensgebeurtenissen zoals </a:t>
              </a:r>
              <a:r>
                <a:rPr lang="nl-NL" sz="1600" b="1" dirty="0"/>
                <a:t>huwelijk</a:t>
              </a:r>
              <a:r>
                <a:rPr lang="nl-NL" sz="1600" dirty="0"/>
                <a:t> of </a:t>
              </a:r>
              <a:r>
                <a:rPr lang="nl-NL" sz="1600" b="1" dirty="0"/>
                <a:t>overlijden</a:t>
              </a:r>
              <a:r>
                <a:rPr lang="nl-NL" sz="1600" dirty="0"/>
                <a:t>.</a:t>
              </a:r>
            </a:p>
          </p:txBody>
        </p:sp>
      </p:grpSp>
    </p:spTree>
    <p:extLst>
      <p:ext uri="{BB962C8B-B14F-4D97-AF65-F5344CB8AC3E}">
        <p14:creationId xmlns:p14="http://schemas.microsoft.com/office/powerpoint/2010/main" val="286494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7"/>
                                        </p:tgtEl>
                                        <p:attrNameLst>
                                          <p:attrName>style.opacity</p:attrName>
                                        </p:attrNameLst>
                                      </p:cBhvr>
                                      <p:to>
                                        <p:strVal val="0.5"/>
                                      </p:to>
                                    </p:set>
                                    <p:animEffect filter="image" prLst="opacity: 0.5">
                                      <p:cBhvr rctx="IE">
                                        <p:cTn id="12" dur="indefinite"/>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rctx="PPT">
                                        <p:cTn id="19" dur="indefinite"/>
                                        <p:tgtEl>
                                          <p:spTgt spid="13"/>
                                        </p:tgtEl>
                                        <p:attrNameLst>
                                          <p:attrName>style.opacity</p:attrName>
                                        </p:attrNameLst>
                                      </p:cBhvr>
                                      <p:to>
                                        <p:strVal val="0.5"/>
                                      </p:to>
                                    </p:set>
                                    <p:animEffect filter="image" prLst="opacity: 0.5">
                                      <p:cBhvr rctx="IE">
                                        <p:cTn id="20" dur="indefinite"/>
                                        <p:tgtEl>
                                          <p:spTgt spid="13"/>
                                        </p:tgtEl>
                                      </p:cBhvr>
                                    </p:animEffect>
                                  </p:childTnLst>
                                </p:cTn>
                              </p:par>
                            </p:childTnLst>
                          </p:cTn>
                        </p:par>
                        <p:par>
                          <p:cTn id="21" fill="hold">
                            <p:stCondLst>
                              <p:cond delay="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5AA8CB5-E9E8-46D9-AE1F-9F5B52491582}"/>
              </a:ext>
            </a:extLst>
          </p:cNvPr>
          <p:cNvPicPr>
            <a:picLocks noChangeAspect="1"/>
          </p:cNvPicPr>
          <p:nvPr/>
        </p:nvPicPr>
        <p:blipFill>
          <a:blip r:embed="rId2"/>
          <a:srcRect/>
          <a:stretch/>
        </p:blipFill>
        <p:spPr>
          <a:xfrm>
            <a:off x="8010301" y="1549160"/>
            <a:ext cx="2366434" cy="1879841"/>
          </a:xfrm>
          <a:prstGeom prst="rect">
            <a:avLst/>
          </a:prstGeom>
          <a:effectLst>
            <a:outerShdw blurRad="127000" dist="25400" dir="3000000" algn="tl" rotWithShape="0">
              <a:prstClr val="black">
                <a:alpha val="30000"/>
              </a:prstClr>
            </a:outerShdw>
          </a:effectLst>
        </p:spPr>
      </p:pic>
      <p:pic>
        <p:nvPicPr>
          <p:cNvPr id="9" name="Afbeelding 8" descr="Afbeelding met teken, tekening&#10;&#10;Automatisch gegenereerde beschrijving">
            <a:extLst>
              <a:ext uri="{FF2B5EF4-FFF2-40B4-BE49-F238E27FC236}">
                <a16:creationId xmlns:a16="http://schemas.microsoft.com/office/drawing/2014/main" id="{170954D5-A49C-4968-A851-8EBCF774CC99}"/>
              </a:ext>
            </a:extLst>
          </p:cNvPr>
          <p:cNvPicPr>
            <a:picLocks noChangeAspect="1"/>
          </p:cNvPicPr>
          <p:nvPr/>
        </p:nvPicPr>
        <p:blipFill>
          <a:blip r:embed="rId3"/>
          <a:stretch>
            <a:fillRect/>
          </a:stretch>
        </p:blipFill>
        <p:spPr>
          <a:xfrm>
            <a:off x="8050293" y="4617292"/>
            <a:ext cx="2326442" cy="2240708"/>
          </a:xfrm>
          <a:prstGeom prst="rect">
            <a:avLst/>
          </a:prstGeom>
          <a:effectLst>
            <a:outerShdw blurRad="127000" dist="25400" dir="3000000" algn="tl" rotWithShape="0">
              <a:prstClr val="black">
                <a:alpha val="30000"/>
              </a:prstClr>
            </a:outerShdw>
          </a:effectLst>
        </p:spPr>
      </p:pic>
      <p:sp>
        <p:nvSpPr>
          <p:cNvPr id="8" name="Tekstvak 7">
            <a:extLst>
              <a:ext uri="{FF2B5EF4-FFF2-40B4-BE49-F238E27FC236}">
                <a16:creationId xmlns:a16="http://schemas.microsoft.com/office/drawing/2014/main" id="{55C3B33A-0D9A-4E60-9845-58B7B4E801CC}"/>
              </a:ext>
            </a:extLst>
          </p:cNvPr>
          <p:cNvSpPr txBox="1"/>
          <p:nvPr/>
        </p:nvSpPr>
        <p:spPr>
          <a:xfrm>
            <a:off x="736452" y="1905506"/>
            <a:ext cx="8495404" cy="3046988"/>
          </a:xfrm>
          <a:prstGeom prst="rect">
            <a:avLst/>
          </a:prstGeom>
          <a:noFill/>
        </p:spPr>
        <p:txBody>
          <a:bodyPr wrap="square" rtlCol="0">
            <a:spAutoFit/>
          </a:bodyPr>
          <a:lstStyle/>
          <a:p>
            <a:pPr marL="285750" indent="-285750">
              <a:buClr>
                <a:srgbClr val="28A532"/>
              </a:buClr>
              <a:buFont typeface="Arial" panose="020B0604020202020204" pitchFamily="34" charset="0"/>
              <a:buChar char="•"/>
            </a:pPr>
            <a:endParaRPr lang="nl-NL" sz="1600" dirty="0"/>
          </a:p>
          <a:p>
            <a:pPr marL="342900" indent="-342900">
              <a:buClr>
                <a:srgbClr val="28A532"/>
              </a:buClr>
              <a:buFont typeface="+mj-lt"/>
              <a:buAutoNum type="arabicPeriod"/>
            </a:pPr>
            <a:r>
              <a:rPr lang="nl-NL" sz="1600" dirty="0"/>
              <a:t>Vraag een familielid, vriend of buurtgenoot</a:t>
            </a:r>
          </a:p>
          <a:p>
            <a:pPr marL="342900" indent="-342900">
              <a:buClr>
                <a:srgbClr val="28A532"/>
              </a:buClr>
              <a:buFont typeface="+mj-lt"/>
              <a:buAutoNum type="arabicPeriod"/>
            </a:pPr>
            <a:endParaRPr lang="nl-NL" sz="1600" dirty="0"/>
          </a:p>
          <a:p>
            <a:pPr marL="342900" indent="-342900">
              <a:buClr>
                <a:srgbClr val="28A532"/>
              </a:buClr>
              <a:buFont typeface="+mj-lt"/>
              <a:buAutoNum type="arabicPeriod"/>
            </a:pPr>
            <a:r>
              <a:rPr lang="nl-NL" sz="1600" dirty="0"/>
              <a:t>Zoek een vrijwilliger in de buurt </a:t>
            </a:r>
          </a:p>
          <a:p>
            <a:pPr marL="342900" indent="-342900">
              <a:buClr>
                <a:srgbClr val="28A532"/>
              </a:buClr>
              <a:buFont typeface="+mj-lt"/>
              <a:buAutoNum type="arabicPeriod"/>
            </a:pPr>
            <a:endParaRPr lang="nl-NL" sz="1600" dirty="0"/>
          </a:p>
          <a:p>
            <a:pPr marL="342900" indent="-342900">
              <a:buClr>
                <a:srgbClr val="28A532"/>
              </a:buClr>
              <a:buFont typeface="+mj-lt"/>
              <a:buAutoNum type="arabicPeriod"/>
            </a:pPr>
            <a:r>
              <a:rPr lang="nl-NL" sz="1600" dirty="0"/>
              <a:t>Bel je werkgever, pensioenfonds of pensioenverzekeraar</a:t>
            </a:r>
            <a:br>
              <a:rPr lang="nl-NL" sz="1600" dirty="0"/>
            </a:br>
            <a:endParaRPr lang="nl-NL" sz="1600" dirty="0"/>
          </a:p>
          <a:p>
            <a:pPr marL="342900" indent="-342900">
              <a:buClr>
                <a:srgbClr val="28A532"/>
              </a:buClr>
              <a:buFont typeface="+mj-lt"/>
              <a:buAutoNum type="arabicPeriod"/>
            </a:pPr>
            <a:r>
              <a:rPr lang="nl-NL" sz="1600" dirty="0"/>
              <a:t>Stel je vraag en ontvang gratis een antwoord van een professionele adviseur: </a:t>
            </a:r>
            <a:r>
              <a:rPr lang="nl-NL" sz="1600" dirty="0">
                <a:solidFill>
                  <a:srgbClr val="641C76"/>
                </a:solidFill>
                <a:hlinkClick r:id="rId4">
                  <a:extLst>
                    <a:ext uri="{A12FA001-AC4F-418D-AE19-62706E023703}">
                      <ahyp:hlinkClr xmlns:ahyp="http://schemas.microsoft.com/office/drawing/2018/hyperlinkcolor" val="tx"/>
                    </a:ext>
                  </a:extLst>
                </a:hlinkClick>
              </a:rPr>
              <a:t>pensioen3daagse.nl/vragen</a:t>
            </a:r>
            <a:br>
              <a:rPr lang="nl-NL" sz="1600" dirty="0"/>
            </a:br>
            <a:endParaRPr lang="nl-NL" sz="1600" dirty="0"/>
          </a:p>
          <a:p>
            <a:pPr marL="342900" indent="-342900">
              <a:buClr>
                <a:srgbClr val="28A532"/>
              </a:buClr>
              <a:buFont typeface="+mj-lt"/>
              <a:buAutoNum type="arabicPeriod"/>
            </a:pPr>
            <a:r>
              <a:rPr lang="nl-NL" sz="1600" dirty="0"/>
              <a:t>Zoek een pensioenadviseur bij jou in de buurt: </a:t>
            </a:r>
            <a:br>
              <a:rPr lang="nl-NL" sz="1600" dirty="0"/>
            </a:br>
            <a:r>
              <a:rPr lang="nl-NL" sz="1600" dirty="0">
                <a:solidFill>
                  <a:srgbClr val="641C76"/>
                </a:solidFill>
                <a:hlinkClick r:id="rId5">
                  <a:extLst>
                    <a:ext uri="{A12FA001-AC4F-418D-AE19-62706E023703}">
                      <ahyp:hlinkClr xmlns:ahyp="http://schemas.microsoft.com/office/drawing/2018/hyperlinkcolor" val="tx"/>
                    </a:ext>
                  </a:extLst>
                </a:hlinkClick>
              </a:rPr>
              <a:t>pensioen3daagse.nl/gesprek</a:t>
            </a:r>
            <a:endParaRPr lang="nl-NL" sz="1600" dirty="0">
              <a:solidFill>
                <a:srgbClr val="641C76"/>
              </a:solidFill>
            </a:endParaRPr>
          </a:p>
        </p:txBody>
      </p:sp>
      <p:pic>
        <p:nvPicPr>
          <p:cNvPr id="10" name="Afbeelding 9">
            <a:extLst>
              <a:ext uri="{FF2B5EF4-FFF2-40B4-BE49-F238E27FC236}">
                <a16:creationId xmlns:a16="http://schemas.microsoft.com/office/drawing/2014/main" id="{99F72990-8534-1E43-A717-3EB890AB8450}"/>
              </a:ext>
            </a:extLst>
          </p:cNvPr>
          <p:cNvPicPr>
            <a:picLocks noChangeAspect="1"/>
          </p:cNvPicPr>
          <p:nvPr/>
        </p:nvPicPr>
        <p:blipFill>
          <a:blip r:embed="rId6"/>
          <a:srcRect/>
          <a:stretch/>
        </p:blipFill>
        <p:spPr>
          <a:xfrm>
            <a:off x="824817" y="713571"/>
            <a:ext cx="6220430" cy="663158"/>
          </a:xfrm>
          <a:prstGeom prst="rect">
            <a:avLst/>
          </a:prstGeom>
        </p:spPr>
      </p:pic>
    </p:spTree>
    <p:extLst>
      <p:ext uri="{BB962C8B-B14F-4D97-AF65-F5344CB8AC3E}">
        <p14:creationId xmlns:p14="http://schemas.microsoft.com/office/powerpoint/2010/main" val="2947757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BE91CB5B-9E15-45CA-B825-00A3895E2E1A}"/>
              </a:ext>
            </a:extLst>
          </p:cNvPr>
          <p:cNvSpPr/>
          <p:nvPr/>
        </p:nvSpPr>
        <p:spPr>
          <a:xfrm>
            <a:off x="0" y="5890961"/>
            <a:ext cx="12191999" cy="967038"/>
          </a:xfrm>
          <a:prstGeom prst="rect">
            <a:avLst/>
          </a:prstGeom>
          <a:solidFill>
            <a:srgbClr val="EBEADB"/>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a:p>
        </p:txBody>
      </p:sp>
      <p:sp>
        <p:nvSpPr>
          <p:cNvPr id="7" name="Tekstvak 6"/>
          <p:cNvSpPr txBox="1"/>
          <p:nvPr/>
        </p:nvSpPr>
        <p:spPr>
          <a:xfrm>
            <a:off x="724796" y="2457938"/>
            <a:ext cx="6442436" cy="1815882"/>
          </a:xfrm>
          <a:prstGeom prst="rect">
            <a:avLst/>
          </a:prstGeom>
          <a:noFill/>
        </p:spPr>
        <p:txBody>
          <a:bodyPr wrap="square" rtlCol="0">
            <a:spAutoFit/>
          </a:bodyPr>
          <a:lstStyle/>
          <a:p>
            <a:pPr marL="342900" indent="-342900">
              <a:buClr>
                <a:srgbClr val="28A532"/>
              </a:buClr>
              <a:buFont typeface="Arial"/>
              <a:buChar char="•"/>
            </a:pPr>
            <a:r>
              <a:rPr lang="nl-NL" sz="1600" dirty="0">
                <a:solidFill>
                  <a:srgbClr val="C8005A"/>
                </a:solidFill>
              </a:rPr>
              <a:t>Contactgegevens pensioenfonds/verzekeraar</a:t>
            </a:r>
          </a:p>
          <a:p>
            <a:pPr marL="342900" indent="-342900">
              <a:buClr>
                <a:srgbClr val="28A532"/>
              </a:buClr>
              <a:buFont typeface="Arial"/>
              <a:buChar char="•"/>
            </a:pPr>
            <a:r>
              <a:rPr lang="nl-NL" sz="1600" dirty="0">
                <a:solidFill>
                  <a:srgbClr val="641C76"/>
                </a:solidFill>
                <a:hlinkClick r:id="rId2">
                  <a:extLst>
                    <a:ext uri="{A12FA001-AC4F-418D-AE19-62706E023703}">
                      <ahyp:hlinkClr xmlns:ahyp="http://schemas.microsoft.com/office/drawing/2018/hyperlinkcolor" val="tx"/>
                    </a:ext>
                  </a:extLst>
                </a:hlinkClick>
              </a:rPr>
              <a:t>pensioen3daagse.nl/jouwpensioen</a:t>
            </a:r>
            <a:endParaRPr lang="nl-NL" sz="1600" dirty="0">
              <a:solidFill>
                <a:srgbClr val="641C76"/>
              </a:solidFill>
            </a:endParaRPr>
          </a:p>
          <a:p>
            <a:pPr marL="342900" indent="-342900">
              <a:buClr>
                <a:srgbClr val="28A532"/>
              </a:buClr>
              <a:buFont typeface="Arial"/>
              <a:buChar char="•"/>
            </a:pPr>
            <a:r>
              <a:rPr lang="nl-NL" sz="1600" dirty="0">
                <a:solidFill>
                  <a:srgbClr val="641C76"/>
                </a:solidFill>
                <a:hlinkClick r:id="rId3">
                  <a:extLst>
                    <a:ext uri="{A12FA001-AC4F-418D-AE19-62706E023703}">
                      <ahyp:hlinkClr xmlns:ahyp="http://schemas.microsoft.com/office/drawing/2018/hyperlinkcolor" val="tx"/>
                    </a:ext>
                  </a:extLst>
                </a:hlinkClick>
              </a:rPr>
              <a:t>mijnpensioenoverzicht.nl</a:t>
            </a:r>
            <a:r>
              <a:rPr lang="nl-NL" sz="1600" dirty="0">
                <a:solidFill>
                  <a:srgbClr val="641C76"/>
                </a:solidFill>
              </a:rPr>
              <a:t> / app </a:t>
            </a:r>
            <a:r>
              <a:rPr lang="nl-NL" sz="1600" dirty="0" err="1">
                <a:solidFill>
                  <a:srgbClr val="641C76"/>
                </a:solidFill>
                <a:hlinkClick r:id="rId4">
                  <a:extLst>
                    <a:ext uri="{A12FA001-AC4F-418D-AE19-62706E023703}">
                      <ahyp:hlinkClr xmlns:ahyp="http://schemas.microsoft.com/office/drawing/2018/hyperlinkcolor" val="tx"/>
                    </a:ext>
                  </a:extLst>
                </a:hlinkClick>
              </a:rPr>
              <a:t>pensioenschecker.org</a:t>
            </a:r>
            <a:endParaRPr lang="nl-NL" sz="1600" dirty="0">
              <a:solidFill>
                <a:srgbClr val="641C76"/>
              </a:solidFill>
            </a:endParaRPr>
          </a:p>
          <a:p>
            <a:pPr marL="342900" indent="-342900">
              <a:buClr>
                <a:srgbClr val="28A532"/>
              </a:buClr>
              <a:buFont typeface="Arial"/>
              <a:buChar char="•"/>
            </a:pPr>
            <a:r>
              <a:rPr lang="nl-NL" sz="1600" dirty="0">
                <a:solidFill>
                  <a:srgbClr val="641C76"/>
                </a:solidFill>
                <a:hlinkClick r:id="rId5">
                  <a:extLst>
                    <a:ext uri="{A12FA001-AC4F-418D-AE19-62706E023703}">
                      <ahyp:hlinkClr xmlns:ahyp="http://schemas.microsoft.com/office/drawing/2018/hyperlinkcolor" val="tx"/>
                    </a:ext>
                  </a:extLst>
                </a:hlinkClick>
              </a:rPr>
              <a:t>wijzeringeldzaken.nl</a:t>
            </a:r>
            <a:endParaRPr lang="nl-NL" sz="1600" dirty="0">
              <a:solidFill>
                <a:srgbClr val="641C76"/>
              </a:solidFill>
            </a:endParaRPr>
          </a:p>
          <a:p>
            <a:pPr marL="342900" indent="-342900">
              <a:buClr>
                <a:srgbClr val="28A532"/>
              </a:buClr>
              <a:buFont typeface="Arial"/>
              <a:buChar char="•"/>
            </a:pPr>
            <a:r>
              <a:rPr lang="nl-NL" sz="1600" dirty="0">
                <a:solidFill>
                  <a:srgbClr val="641C76"/>
                </a:solidFill>
              </a:rPr>
              <a:t>Heb je vragen over de nieuwe pensioenregels? Ga naar </a:t>
            </a:r>
            <a:r>
              <a:rPr lang="nl-NL" sz="1600" dirty="0">
                <a:solidFill>
                  <a:srgbClr val="641C76"/>
                </a:solidFill>
                <a:hlinkClick r:id="rId6"/>
              </a:rPr>
              <a:t>Pensioenduidelijkheid.nl </a:t>
            </a:r>
            <a:endParaRPr lang="nl-NL" sz="1600" dirty="0">
              <a:solidFill>
                <a:srgbClr val="641C76"/>
              </a:solidFill>
            </a:endParaRPr>
          </a:p>
          <a:p>
            <a:pPr marL="342900" indent="-342900">
              <a:buClr>
                <a:srgbClr val="28A532"/>
              </a:buClr>
              <a:buFont typeface="Arial"/>
              <a:buChar char="•"/>
            </a:pPr>
            <a:endParaRPr lang="nl-NL" sz="1600" dirty="0">
              <a:solidFill>
                <a:srgbClr val="641C76"/>
              </a:solidFill>
            </a:endParaRPr>
          </a:p>
        </p:txBody>
      </p:sp>
      <p:pic>
        <p:nvPicPr>
          <p:cNvPr id="11" name="Afbeelding 10">
            <a:extLst>
              <a:ext uri="{FF2B5EF4-FFF2-40B4-BE49-F238E27FC236}">
                <a16:creationId xmlns:a16="http://schemas.microsoft.com/office/drawing/2014/main" id="{8E595A1D-2F45-441C-864D-FE932DBF7818}"/>
              </a:ext>
            </a:extLst>
          </p:cNvPr>
          <p:cNvPicPr>
            <a:picLocks noChangeAspect="1"/>
          </p:cNvPicPr>
          <p:nvPr/>
        </p:nvPicPr>
        <p:blipFill>
          <a:blip r:embed="rId7"/>
          <a:srcRect t="2952" b="2952"/>
          <a:stretch/>
        </p:blipFill>
        <p:spPr>
          <a:xfrm>
            <a:off x="1524001" y="4798410"/>
            <a:ext cx="2133384" cy="2090691"/>
          </a:xfrm>
          <a:prstGeom prst="rect">
            <a:avLst/>
          </a:prstGeom>
        </p:spPr>
      </p:pic>
      <p:pic>
        <p:nvPicPr>
          <p:cNvPr id="2" name="Afbeelding 1">
            <a:extLst>
              <a:ext uri="{FF2B5EF4-FFF2-40B4-BE49-F238E27FC236}">
                <a16:creationId xmlns:a16="http://schemas.microsoft.com/office/drawing/2014/main" id="{86FC6E12-6AFF-4934-AEEA-06091BAE214E}"/>
              </a:ext>
            </a:extLst>
          </p:cNvPr>
          <p:cNvPicPr>
            <a:picLocks noChangeAspect="1"/>
          </p:cNvPicPr>
          <p:nvPr/>
        </p:nvPicPr>
        <p:blipFill>
          <a:blip r:embed="rId8"/>
          <a:srcRect t="527" b="527"/>
          <a:stretch/>
        </p:blipFill>
        <p:spPr>
          <a:xfrm flipH="1">
            <a:off x="8534614" y="4745087"/>
            <a:ext cx="2133384" cy="2200941"/>
          </a:xfrm>
          <a:prstGeom prst="rect">
            <a:avLst/>
          </a:prstGeom>
        </p:spPr>
      </p:pic>
      <p:sp>
        <p:nvSpPr>
          <p:cNvPr id="4" name="Tijdelijke aanduiding voor afbeelding 3">
            <a:extLst>
              <a:ext uri="{FF2B5EF4-FFF2-40B4-BE49-F238E27FC236}">
                <a16:creationId xmlns:a16="http://schemas.microsoft.com/office/drawing/2014/main" id="{D3BC8C55-4EDE-4467-8721-5811A13216DD}"/>
              </a:ext>
            </a:extLst>
          </p:cNvPr>
          <p:cNvSpPr>
            <a:spLocks noGrp="1"/>
          </p:cNvSpPr>
          <p:nvPr>
            <p:ph type="pic" sz="quarter" idx="10"/>
          </p:nvPr>
        </p:nvSpPr>
        <p:spPr>
          <a:xfrm>
            <a:off x="8737683" y="2517177"/>
            <a:ext cx="1585913" cy="958741"/>
          </a:xfrm>
        </p:spPr>
      </p:sp>
      <p:sp>
        <p:nvSpPr>
          <p:cNvPr id="5" name="Rechthoek 4">
            <a:extLst>
              <a:ext uri="{FF2B5EF4-FFF2-40B4-BE49-F238E27FC236}">
                <a16:creationId xmlns:a16="http://schemas.microsoft.com/office/drawing/2014/main" id="{C45238A5-BE7E-4D97-BDF7-EF66B4ED0435}"/>
              </a:ext>
            </a:extLst>
          </p:cNvPr>
          <p:cNvSpPr/>
          <p:nvPr/>
        </p:nvSpPr>
        <p:spPr>
          <a:xfrm>
            <a:off x="0" y="0"/>
            <a:ext cx="12192000" cy="360000"/>
          </a:xfrm>
          <a:prstGeom prst="rect">
            <a:avLst/>
          </a:prstGeom>
          <a:solidFill>
            <a:srgbClr val="641C7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a:p>
        </p:txBody>
      </p:sp>
      <p:pic>
        <p:nvPicPr>
          <p:cNvPr id="10" name="Afbeelding 9" descr="Afbeelding met voedsel&#10;&#10;Automatisch gegenereerde beschrijving">
            <a:extLst>
              <a:ext uri="{FF2B5EF4-FFF2-40B4-BE49-F238E27FC236}">
                <a16:creationId xmlns:a16="http://schemas.microsoft.com/office/drawing/2014/main" id="{BFD481D0-6C35-1B43-93A8-1D17044AF710}"/>
              </a:ext>
            </a:extLst>
          </p:cNvPr>
          <p:cNvPicPr>
            <a:picLocks noChangeAspect="1"/>
          </p:cNvPicPr>
          <p:nvPr/>
        </p:nvPicPr>
        <p:blipFill>
          <a:blip r:embed="rId9"/>
          <a:stretch>
            <a:fillRect/>
          </a:stretch>
        </p:blipFill>
        <p:spPr>
          <a:xfrm>
            <a:off x="5178266" y="4767309"/>
            <a:ext cx="1758605" cy="1923778"/>
          </a:xfrm>
          <a:prstGeom prst="rect">
            <a:avLst/>
          </a:prstGeom>
        </p:spPr>
      </p:pic>
      <p:pic>
        <p:nvPicPr>
          <p:cNvPr id="14" name="Afbeelding 13">
            <a:extLst>
              <a:ext uri="{FF2B5EF4-FFF2-40B4-BE49-F238E27FC236}">
                <a16:creationId xmlns:a16="http://schemas.microsoft.com/office/drawing/2014/main" id="{547D01B1-7770-5D40-9634-79C77887B9EA}"/>
              </a:ext>
            </a:extLst>
          </p:cNvPr>
          <p:cNvPicPr>
            <a:picLocks noChangeAspect="1"/>
          </p:cNvPicPr>
          <p:nvPr/>
        </p:nvPicPr>
        <p:blipFill>
          <a:blip r:embed="rId10"/>
          <a:srcRect/>
          <a:stretch/>
        </p:blipFill>
        <p:spPr>
          <a:xfrm>
            <a:off x="724796" y="614625"/>
            <a:ext cx="5079639" cy="771254"/>
          </a:xfrm>
          <a:prstGeom prst="rect">
            <a:avLst/>
          </a:prstGeom>
        </p:spPr>
      </p:pic>
      <p:sp>
        <p:nvSpPr>
          <p:cNvPr id="15" name="Tekstvak 14">
            <a:extLst>
              <a:ext uri="{FF2B5EF4-FFF2-40B4-BE49-F238E27FC236}">
                <a16:creationId xmlns:a16="http://schemas.microsoft.com/office/drawing/2014/main" id="{6A1BA04B-F160-BD4A-B9CF-C52E86525EE5}"/>
              </a:ext>
            </a:extLst>
          </p:cNvPr>
          <p:cNvSpPr txBox="1"/>
          <p:nvPr/>
        </p:nvSpPr>
        <p:spPr>
          <a:xfrm>
            <a:off x="644966" y="1914604"/>
            <a:ext cx="4028634" cy="400110"/>
          </a:xfrm>
          <a:prstGeom prst="rect">
            <a:avLst/>
          </a:prstGeom>
          <a:noFill/>
        </p:spPr>
        <p:txBody>
          <a:bodyPr wrap="square" rtlCol="0">
            <a:spAutoFit/>
          </a:bodyPr>
          <a:lstStyle/>
          <a:p>
            <a:pPr>
              <a:buClr>
                <a:srgbClr val="28A532"/>
              </a:buClr>
            </a:pPr>
            <a:r>
              <a:rPr lang="nl-NL" sz="2000" b="1" dirty="0">
                <a:solidFill>
                  <a:srgbClr val="28A532"/>
                </a:solidFill>
              </a:rPr>
              <a:t>Dit kun jij doen voor jouw pensioen!</a:t>
            </a:r>
          </a:p>
        </p:txBody>
      </p:sp>
    </p:spTree>
    <p:extLst>
      <p:ext uri="{BB962C8B-B14F-4D97-AF65-F5344CB8AC3E}">
        <p14:creationId xmlns:p14="http://schemas.microsoft.com/office/powerpoint/2010/main" val="149361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EB61D9AD-30B8-C544-A7F8-073153DD5150}"/>
              </a:ext>
            </a:extLst>
          </p:cNvPr>
          <p:cNvPicPr>
            <a:picLocks noChangeAspect="1"/>
          </p:cNvPicPr>
          <p:nvPr/>
        </p:nvPicPr>
        <p:blipFill>
          <a:blip r:embed="rId2"/>
          <a:srcRect/>
          <a:stretch/>
        </p:blipFill>
        <p:spPr>
          <a:xfrm>
            <a:off x="834083" y="1346408"/>
            <a:ext cx="5794442" cy="362153"/>
          </a:xfrm>
          <a:prstGeom prst="rect">
            <a:avLst/>
          </a:prstGeom>
        </p:spPr>
      </p:pic>
      <p:pic>
        <p:nvPicPr>
          <p:cNvPr id="15" name="Afbeelding 14" descr="13a-titel.png">
            <a:extLst>
              <a:ext uri="{FF2B5EF4-FFF2-40B4-BE49-F238E27FC236}">
                <a16:creationId xmlns:a16="http://schemas.microsoft.com/office/drawing/2014/main" id="{1D4F70E6-E2BE-F947-93AF-E8D82C765C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817" y="824611"/>
            <a:ext cx="2509462" cy="499081"/>
          </a:xfrm>
          <a:prstGeom prst="rect">
            <a:avLst/>
          </a:prstGeom>
        </p:spPr>
      </p:pic>
      <p:pic>
        <p:nvPicPr>
          <p:cNvPr id="5" name="Afbeelding 4">
            <a:extLst>
              <a:ext uri="{FF2B5EF4-FFF2-40B4-BE49-F238E27FC236}">
                <a16:creationId xmlns:a16="http://schemas.microsoft.com/office/drawing/2014/main" id="{48779598-D65B-9A4B-BFE7-0020BB845EA4}"/>
              </a:ext>
            </a:extLst>
          </p:cNvPr>
          <p:cNvPicPr>
            <a:picLocks noChangeAspect="1"/>
          </p:cNvPicPr>
          <p:nvPr/>
        </p:nvPicPr>
        <p:blipFill>
          <a:blip r:embed="rId4"/>
          <a:srcRect/>
          <a:stretch/>
        </p:blipFill>
        <p:spPr>
          <a:xfrm>
            <a:off x="1444637" y="1669482"/>
            <a:ext cx="9111396" cy="39407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68461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5c-subtite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4817" y="1399841"/>
            <a:ext cx="5676133" cy="256066"/>
          </a:xfrm>
          <a:prstGeom prst="rect">
            <a:avLst/>
          </a:prstGeom>
        </p:spPr>
      </p:pic>
      <p:pic>
        <p:nvPicPr>
          <p:cNvPr id="7" name="Afbeelding 6" descr="Schijf van vijf-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000" y="1957804"/>
            <a:ext cx="5018380" cy="5018380"/>
          </a:xfrm>
          <a:prstGeom prst="rect">
            <a:avLst/>
          </a:prstGeom>
        </p:spPr>
      </p:pic>
      <p:pic>
        <p:nvPicPr>
          <p:cNvPr id="8" name="Afbeelding 7" descr="5b-play-butt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5891" y="4101144"/>
            <a:ext cx="373125" cy="669430"/>
          </a:xfrm>
          <a:prstGeom prst="rect">
            <a:avLst/>
          </a:prstGeom>
        </p:spPr>
      </p:pic>
      <p:pic>
        <p:nvPicPr>
          <p:cNvPr id="9" name="Afbeelding 8" descr="5b-titel.png">
            <a:extLst>
              <a:ext uri="{FF2B5EF4-FFF2-40B4-BE49-F238E27FC236}">
                <a16:creationId xmlns:a16="http://schemas.microsoft.com/office/drawing/2014/main" id="{C03FEFFF-7E0B-C34B-A71E-71A41F4D1A5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4816" y="801859"/>
            <a:ext cx="5001075" cy="489023"/>
          </a:xfrm>
          <a:prstGeom prst="rect">
            <a:avLst/>
          </a:prstGeom>
        </p:spPr>
      </p:pic>
    </p:spTree>
    <p:extLst>
      <p:ext uri="{BB962C8B-B14F-4D97-AF65-F5344CB8AC3E}">
        <p14:creationId xmlns:p14="http://schemas.microsoft.com/office/powerpoint/2010/main" val="2950828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5c-subtite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4817" y="1399841"/>
            <a:ext cx="5676133" cy="256066"/>
          </a:xfrm>
          <a:prstGeom prst="rect">
            <a:avLst/>
          </a:prstGeom>
        </p:spPr>
      </p:pic>
      <p:pic>
        <p:nvPicPr>
          <p:cNvPr id="7" name="Afbeelding 6" descr="Schijf van vijf-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000" y="1957804"/>
            <a:ext cx="5018380" cy="5018380"/>
          </a:xfrm>
          <a:prstGeom prst="rect">
            <a:avLst/>
          </a:prstGeom>
        </p:spPr>
      </p:pic>
      <p:pic>
        <p:nvPicPr>
          <p:cNvPr id="8" name="Afbeelding 7" descr="5b-play-butt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5891" y="4101144"/>
            <a:ext cx="373125" cy="669430"/>
          </a:xfrm>
          <a:prstGeom prst="rect">
            <a:avLst/>
          </a:prstGeom>
        </p:spPr>
      </p:pic>
      <p:pic>
        <p:nvPicPr>
          <p:cNvPr id="9" name="Afbeelding 8" descr="5b-titel.png">
            <a:extLst>
              <a:ext uri="{FF2B5EF4-FFF2-40B4-BE49-F238E27FC236}">
                <a16:creationId xmlns:a16="http://schemas.microsoft.com/office/drawing/2014/main" id="{B79D8933-13E6-9749-8F3D-627F7A04FEC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4816" y="801859"/>
            <a:ext cx="5001075" cy="489023"/>
          </a:xfrm>
          <a:prstGeom prst="rect">
            <a:avLst/>
          </a:prstGeom>
        </p:spPr>
      </p:pic>
    </p:spTree>
    <p:extLst>
      <p:ext uri="{BB962C8B-B14F-4D97-AF65-F5344CB8AC3E}">
        <p14:creationId xmlns:p14="http://schemas.microsoft.com/office/powerpoint/2010/main" val="1592562697"/>
      </p:ext>
    </p:extLst>
  </p:cSld>
  <p:clrMapOvr>
    <a:masterClrMapping/>
  </p:clrMapOvr>
  <mc:AlternateContent xmlns:mc="http://schemas.openxmlformats.org/markup-compatibility/2006" xmlns:p14="http://schemas.microsoft.com/office/powerpoint/2010/main">
    <mc:Choice Requires="p14">
      <p:transition spd="slow" p14:dur="2000" advClick="0" advTm="800"/>
    </mc:Choice>
    <mc:Fallback xmlns="">
      <p:transition spd="slow" advClick="0" advTm="8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5c-subtitel.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3742" y="1399841"/>
            <a:ext cx="5676133" cy="256066"/>
          </a:xfrm>
          <a:prstGeom prst="rect">
            <a:avLst/>
          </a:prstGeom>
        </p:spPr>
      </p:pic>
      <p:pic>
        <p:nvPicPr>
          <p:cNvPr id="6" name="Afbeelding 5" descr="5b-titel.png">
            <a:extLst>
              <a:ext uri="{FF2B5EF4-FFF2-40B4-BE49-F238E27FC236}">
                <a16:creationId xmlns:a16="http://schemas.microsoft.com/office/drawing/2014/main" id="{C42170D7-048B-8C40-9D1A-B05D20045FC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3741" y="801859"/>
            <a:ext cx="5001075" cy="489023"/>
          </a:xfrm>
          <a:prstGeom prst="rect">
            <a:avLst/>
          </a:prstGeom>
        </p:spPr>
      </p:pic>
      <p:sp>
        <p:nvSpPr>
          <p:cNvPr id="7" name="Rechthoek 6">
            <a:extLst>
              <a:ext uri="{FF2B5EF4-FFF2-40B4-BE49-F238E27FC236}">
                <a16:creationId xmlns:a16="http://schemas.microsoft.com/office/drawing/2014/main" id="{9F12485A-191D-D649-888A-3C0597DEC2E5}"/>
              </a:ext>
            </a:extLst>
          </p:cNvPr>
          <p:cNvSpPr/>
          <p:nvPr/>
        </p:nvSpPr>
        <p:spPr>
          <a:xfrm>
            <a:off x="0" y="0"/>
            <a:ext cx="12191999" cy="6858000"/>
          </a:xfrm>
          <a:prstGeom prst="rect">
            <a:avLst/>
          </a:prstGeom>
          <a:solidFill>
            <a:schemeClr val="tx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pic>
        <p:nvPicPr>
          <p:cNvPr id="9" name="SCHIJF_VAN_VIJF_1920x1080_cp.m4v">
            <a:hlinkClick r:id="" action="ppaction://media"/>
            <a:extLst>
              <a:ext uri="{FF2B5EF4-FFF2-40B4-BE49-F238E27FC236}">
                <a16:creationId xmlns:a16="http://schemas.microsoft.com/office/drawing/2014/main" id="{8141AD8A-2368-AE4C-A143-986830280B1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25800" y="2432050"/>
            <a:ext cx="5655734" cy="3181350"/>
          </a:xfrm>
          <a:prstGeom prst="rect">
            <a:avLst/>
          </a:prstGeom>
        </p:spPr>
      </p:pic>
    </p:spTree>
    <p:extLst>
      <p:ext uri="{BB962C8B-B14F-4D97-AF65-F5344CB8AC3E}">
        <p14:creationId xmlns:p14="http://schemas.microsoft.com/office/powerpoint/2010/main" val="102400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fullScrn="1">
              <p:cMediaNode vol="6061">
                <p:cTn id="12"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5c-subtite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2860" y="1399841"/>
            <a:ext cx="5676133" cy="256066"/>
          </a:xfrm>
          <a:prstGeom prst="rect">
            <a:avLst/>
          </a:prstGeom>
        </p:spPr>
      </p:pic>
      <p:pic>
        <p:nvPicPr>
          <p:cNvPr id="7" name="Afbeelding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0927" y="2240176"/>
            <a:ext cx="4474508" cy="4474508"/>
          </a:xfrm>
          <a:prstGeom prst="rect">
            <a:avLst/>
          </a:prstGeom>
        </p:spPr>
      </p:pic>
      <p:pic>
        <p:nvPicPr>
          <p:cNvPr id="5" name="Afbeelding 4" descr="5b-titel.png">
            <a:extLst>
              <a:ext uri="{FF2B5EF4-FFF2-40B4-BE49-F238E27FC236}">
                <a16:creationId xmlns:a16="http://schemas.microsoft.com/office/drawing/2014/main" id="{82CA8CCA-B9B4-C844-9294-381283A8B3B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2859" y="801859"/>
            <a:ext cx="5001075" cy="489023"/>
          </a:xfrm>
          <a:prstGeom prst="rect">
            <a:avLst/>
          </a:prstGeom>
        </p:spPr>
      </p:pic>
    </p:spTree>
    <p:extLst>
      <p:ext uri="{BB962C8B-B14F-4D97-AF65-F5344CB8AC3E}">
        <p14:creationId xmlns:p14="http://schemas.microsoft.com/office/powerpoint/2010/main" val="301248193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05556E-6 2.22222E-6 L 3.05556E-6 0.57083 " pathEditMode="relative" rAng="0" ptsTypes="AA">
                                      <p:cBhvr>
                                        <p:cTn id="6" dur="3000" fill="hold"/>
                                        <p:tgtEl>
                                          <p:spTgt spid="7"/>
                                        </p:tgtEl>
                                        <p:attrNameLst>
                                          <p:attrName>ppt_x</p:attrName>
                                          <p:attrName>ppt_y</p:attrName>
                                        </p:attrNameLst>
                                      </p:cBhvr>
                                      <p:rCtr x="0" y="28542"/>
                                    </p:animMotion>
                                  </p:childTnLst>
                                </p:cTn>
                              </p:par>
                              <p:par>
                                <p:cTn id="7" presetID="6" presetClass="emph" presetSubtype="0" decel="50000" fill="hold" nodeType="withEffect">
                                  <p:stCondLst>
                                    <p:cond delay="0"/>
                                  </p:stCondLst>
                                  <p:childTnLst>
                                    <p:animScale>
                                      <p:cBhvr>
                                        <p:cTn id="8" dur="3000" fill="hold"/>
                                        <p:tgtEl>
                                          <p:spTgt spid="7"/>
                                        </p:tgtEl>
                                      </p:cBhvr>
                                      <p:by x="200000" y="200000"/>
                                    </p:animScale>
                                  </p:childTnLst>
                                </p:cTn>
                              </p:par>
                              <p:par>
                                <p:cTn id="9" presetID="8" presetClass="emph" presetSubtype="0" fill="hold" nodeType="withEffect">
                                  <p:stCondLst>
                                    <p:cond delay="200"/>
                                  </p:stCondLst>
                                  <p:childTnLst>
                                    <p:animRot by="23760000">
                                      <p:cBhvr>
                                        <p:cTn id="10" dur="3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6b-subtite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5509" y="1384353"/>
            <a:ext cx="2914277" cy="256066"/>
          </a:xfrm>
          <a:prstGeom prst="rect">
            <a:avLst/>
          </a:prstGeom>
        </p:spPr>
      </p:pic>
      <p:pic>
        <p:nvPicPr>
          <p:cNvPr id="16" name="Afbeelding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19440000"/>
            </a:camera>
            <a:lightRig rig="threePt" dir="t"/>
          </a:scene3d>
        </p:spPr>
      </p:pic>
      <p:pic>
        <p:nvPicPr>
          <p:cNvPr id="6" name="Afbeelding 5" descr="6a-titel.png">
            <a:extLst>
              <a:ext uri="{FF2B5EF4-FFF2-40B4-BE49-F238E27FC236}">
                <a16:creationId xmlns:a16="http://schemas.microsoft.com/office/drawing/2014/main" id="{334FB843-7A39-CA40-8258-3628650C7B1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5509" y="873889"/>
            <a:ext cx="1030361" cy="341422"/>
          </a:xfrm>
          <a:prstGeom prst="rect">
            <a:avLst/>
          </a:prstGeom>
        </p:spPr>
      </p:pic>
    </p:spTree>
    <p:extLst>
      <p:ext uri="{BB962C8B-B14F-4D97-AF65-F5344CB8AC3E}">
        <p14:creationId xmlns:p14="http://schemas.microsoft.com/office/powerpoint/2010/main" val="163979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Aangepast ontwerp">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861</Words>
  <Application>Microsoft Office PowerPoint</Application>
  <PresentationFormat>Breedbeeld</PresentationFormat>
  <Paragraphs>114</Paragraphs>
  <Slides>31</Slides>
  <Notes>6</Notes>
  <HiddenSlides>0</HiddenSlides>
  <MMClips>2</MMClips>
  <ScaleCrop>false</ScaleCrop>
  <HeadingPairs>
    <vt:vector size="6" baseType="variant">
      <vt:variant>
        <vt:lpstr>Gebruikte lettertypen</vt:lpstr>
      </vt:variant>
      <vt:variant>
        <vt:i4>3</vt:i4>
      </vt:variant>
      <vt:variant>
        <vt:lpstr>Thema</vt:lpstr>
      </vt:variant>
      <vt:variant>
        <vt:i4>4</vt:i4>
      </vt:variant>
      <vt:variant>
        <vt:lpstr>Diatitels</vt:lpstr>
      </vt:variant>
      <vt:variant>
        <vt:i4>31</vt:i4>
      </vt:variant>
    </vt:vector>
  </HeadingPairs>
  <TitlesOfParts>
    <vt:vector size="38" baseType="lpstr">
      <vt:lpstr>Arial</vt:lpstr>
      <vt:lpstr>Calibri</vt:lpstr>
      <vt:lpstr>Calibri Light</vt:lpstr>
      <vt:lpstr>Aangepast ontwerp</vt:lpstr>
      <vt:lpstr>2_Aangepast ontwerp</vt:lpstr>
      <vt:lpstr>1_Aangepast ontwerp</vt:lpstr>
      <vt:lpstr>3_Aangepast 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Optima Forma 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Marcel van Heuvel</dc:creator>
  <cp:lastModifiedBy>Blommestein, HML (Helen) van (FM/Wig)</cp:lastModifiedBy>
  <cp:revision>258</cp:revision>
  <cp:lastPrinted>2020-10-22T10:08:54Z</cp:lastPrinted>
  <dcterms:created xsi:type="dcterms:W3CDTF">2014-07-10T15:15:44Z</dcterms:created>
  <dcterms:modified xsi:type="dcterms:W3CDTF">2024-09-05T14:50:37Z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800fede-0e59-47ad-af95-4e63bbdb932d_Enabled">
    <vt:lpwstr>true</vt:lpwstr>
  </property>
  <property fmtid="{D5CDD505-2E9C-101B-9397-08002B2CF9AE}" pid="3" name="MSIP_Label_6800fede-0e59-47ad-af95-4e63bbdb932d_SetDate">
    <vt:lpwstr>2024-09-05T14:50:27Z</vt:lpwstr>
  </property>
  <property fmtid="{D5CDD505-2E9C-101B-9397-08002B2CF9AE}" pid="4" name="MSIP_Label_6800fede-0e59-47ad-af95-4e63bbdb932d_Method">
    <vt:lpwstr>Standard</vt:lpwstr>
  </property>
  <property fmtid="{D5CDD505-2E9C-101B-9397-08002B2CF9AE}" pid="5" name="MSIP_Label_6800fede-0e59-47ad-af95-4e63bbdb932d_Name">
    <vt:lpwstr>FIN-DGGT-Rijksoverheid</vt:lpwstr>
  </property>
  <property fmtid="{D5CDD505-2E9C-101B-9397-08002B2CF9AE}" pid="6" name="MSIP_Label_6800fede-0e59-47ad-af95-4e63bbdb932d_SiteId">
    <vt:lpwstr>84712536-f524-40a0-913b-5d25ba502732</vt:lpwstr>
  </property>
  <property fmtid="{D5CDD505-2E9C-101B-9397-08002B2CF9AE}" pid="7" name="MSIP_Label_6800fede-0e59-47ad-af95-4e63bbdb932d_ActionId">
    <vt:lpwstr>0f6dbfc4-a4b7-4d8c-9152-606b7a88a767</vt:lpwstr>
  </property>
  <property fmtid="{D5CDD505-2E9C-101B-9397-08002B2CF9AE}" pid="8" name="MSIP_Label_6800fede-0e59-47ad-af95-4e63bbdb932d_ContentBits">
    <vt:lpwstr>0</vt:lpwstr>
  </property>
</Properties>
</file>