
<file path=[Content_Types].xml><?xml version="1.0" encoding="utf-8"?>
<Types xmlns="http://schemas.openxmlformats.org/package/2006/content-types">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9" r:id="rId2"/>
    <p:sldMasterId id="2147483657" r:id="rId3"/>
    <p:sldMasterId id="2147483687" r:id="rId4"/>
  </p:sldMasterIdLst>
  <p:notesMasterIdLst>
    <p:notesMasterId r:id="rId33"/>
  </p:notesMasterIdLst>
  <p:sldIdLst>
    <p:sldId id="256" r:id="rId5"/>
    <p:sldId id="293" r:id="rId6"/>
    <p:sldId id="294" r:id="rId7"/>
    <p:sldId id="272" r:id="rId8"/>
    <p:sldId id="273" r:id="rId9"/>
    <p:sldId id="274" r:id="rId10"/>
    <p:sldId id="263" r:id="rId11"/>
    <p:sldId id="288" r:id="rId12"/>
    <p:sldId id="264" r:id="rId13"/>
    <p:sldId id="279" r:id="rId14"/>
    <p:sldId id="265" r:id="rId15"/>
    <p:sldId id="296" r:id="rId16"/>
    <p:sldId id="297" r:id="rId17"/>
    <p:sldId id="281" r:id="rId18"/>
    <p:sldId id="280" r:id="rId19"/>
    <p:sldId id="298" r:id="rId20"/>
    <p:sldId id="283" r:id="rId21"/>
    <p:sldId id="268" r:id="rId22"/>
    <p:sldId id="285" r:id="rId23"/>
    <p:sldId id="282" r:id="rId24"/>
    <p:sldId id="270" r:id="rId25"/>
    <p:sldId id="286" r:id="rId26"/>
    <p:sldId id="271" r:id="rId27"/>
    <p:sldId id="290" r:id="rId28"/>
    <p:sldId id="291" r:id="rId29"/>
    <p:sldId id="289" r:id="rId30"/>
    <p:sldId id="295" r:id="rId31"/>
    <p:sldId id="278" r:id="rId32"/>
  </p:sldIdLst>
  <p:sldSz cx="12192000" cy="6858000"/>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752" userDrawn="1">
          <p15:clr>
            <a:srgbClr val="A4A3A4"/>
          </p15:clr>
        </p15:guide>
        <p15:guide id="4" orient="horz" pos="17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ke van Daal" initials="MvD" lastIdx="8" clrIdx="0">
    <p:extLst>
      <p:ext uri="{19B8F6BF-5375-455C-9EA6-DF929625EA0E}">
        <p15:presenceInfo xmlns:p15="http://schemas.microsoft.com/office/powerpoint/2012/main" userId="5980ad40d1efd243" providerId="Windows Live"/>
      </p:ext>
    </p:extLst>
  </p:cmAuthor>
  <p:cmAuthor id="2" name="Daal, M (Marieke) van (FM/Wig)" initials="DM(v(" lastIdx="3" clrIdx="1">
    <p:extLst>
      <p:ext uri="{19B8F6BF-5375-455C-9EA6-DF929625EA0E}">
        <p15:presenceInfo xmlns:p15="http://schemas.microsoft.com/office/powerpoint/2012/main" userId="Daal, M (Marieke) van (FM/Wig)" providerId="None"/>
      </p:ext>
    </p:extLst>
  </p:cmAuthor>
  <p:cmAuthor id="3" name="Bosman, AJA (Arjan) (FM/Wig)" initials="BA((" lastIdx="2" clrIdx="2">
    <p:extLst>
      <p:ext uri="{19B8F6BF-5375-455C-9EA6-DF929625EA0E}">
        <p15:presenceInfo xmlns:p15="http://schemas.microsoft.com/office/powerpoint/2012/main" userId="Bosman, AJA (Arjan) (FM/Wig)" providerId="None"/>
      </p:ext>
    </p:extLst>
  </p:cmAuthor>
  <p:cmAuthor id="4" name="Arjan Bosman" initials="AB" lastIdx="2" clrIdx="3">
    <p:extLst>
      <p:ext uri="{19B8F6BF-5375-455C-9EA6-DF929625EA0E}">
        <p15:presenceInfo xmlns:p15="http://schemas.microsoft.com/office/powerpoint/2012/main" userId="Arjan Bos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532"/>
    <a:srgbClr val="641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86" autoAdjust="0"/>
    <p:restoredTop sz="94422"/>
  </p:normalViewPr>
  <p:slideViewPr>
    <p:cSldViewPr snapToGrid="0" snapToObjects="1">
      <p:cViewPr varScale="1">
        <p:scale>
          <a:sx n="81" d="100"/>
          <a:sy n="81" d="100"/>
        </p:scale>
        <p:origin x="1094" y="48"/>
      </p:cViewPr>
      <p:guideLst>
        <p:guide orient="horz" pos="2160"/>
        <p:guide pos="3840"/>
        <p:guide pos="2752"/>
        <p:guide orient="horz" pos="1752"/>
      </p:guideLst>
    </p:cSldViewPr>
  </p:slideViewPr>
  <p:notesTextViewPr>
    <p:cViewPr>
      <p:scale>
        <a:sx n="3" d="2"/>
        <a:sy n="3" d="2"/>
      </p:scale>
      <p:origin x="0" y="0"/>
    </p:cViewPr>
  </p:notesTextViewPr>
  <p:sorterViewPr>
    <p:cViewPr>
      <p:scale>
        <a:sx n="100" d="100"/>
        <a:sy n="100" d="100"/>
      </p:scale>
      <p:origin x="0" y="-46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094947-0D5E-A948-8441-6BE3B2F601C2}" type="datetimeFigureOut">
              <a:rPr lang="nl-NL" smtClean="0"/>
              <a:pPr/>
              <a:t>5-9-2024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39B923-F903-9B48-9EDC-69D0ADF5045C}" type="slidenum">
              <a:rPr lang="nl-NL" smtClean="0"/>
              <a:pPr/>
              <a:t>‹nr.›</a:t>
            </a:fld>
            <a:endParaRPr lang="nl-NL"/>
          </a:p>
        </p:txBody>
      </p:sp>
    </p:spTree>
    <p:extLst>
      <p:ext uri="{BB962C8B-B14F-4D97-AF65-F5344CB8AC3E}">
        <p14:creationId xmlns:p14="http://schemas.microsoft.com/office/powerpoint/2010/main" val="18106459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39B923-F903-9B48-9EDC-69D0ADF5045C}" type="slidenum">
              <a:rPr lang="nl-NL" smtClean="0"/>
              <a:pPr/>
              <a:t>1</a:t>
            </a:fld>
            <a:endParaRPr lang="nl-NL"/>
          </a:p>
        </p:txBody>
      </p:sp>
    </p:spTree>
    <p:extLst>
      <p:ext uri="{BB962C8B-B14F-4D97-AF65-F5344CB8AC3E}">
        <p14:creationId xmlns:p14="http://schemas.microsoft.com/office/powerpoint/2010/main" val="316482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39B923-F903-9B48-9EDC-69D0ADF5045C}" type="slidenum">
              <a:rPr lang="nl-NL" smtClean="0"/>
              <a:pPr/>
              <a:t>2</a:t>
            </a:fld>
            <a:endParaRPr lang="nl-NL"/>
          </a:p>
        </p:txBody>
      </p:sp>
    </p:spTree>
    <p:extLst>
      <p:ext uri="{BB962C8B-B14F-4D97-AF65-F5344CB8AC3E}">
        <p14:creationId xmlns:p14="http://schemas.microsoft.com/office/powerpoint/2010/main" val="1810643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39B923-F903-9B48-9EDC-69D0ADF5045C}" type="slidenum">
              <a:rPr lang="nl-NL" smtClean="0"/>
              <a:pPr/>
              <a:t>12</a:t>
            </a:fld>
            <a:endParaRPr lang="nl-NL"/>
          </a:p>
        </p:txBody>
      </p:sp>
    </p:spTree>
    <p:extLst>
      <p:ext uri="{BB962C8B-B14F-4D97-AF65-F5344CB8AC3E}">
        <p14:creationId xmlns:p14="http://schemas.microsoft.com/office/powerpoint/2010/main" val="108373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39B923-F903-9B48-9EDC-69D0ADF5045C}" type="slidenum">
              <a:rPr lang="nl-NL" smtClean="0"/>
              <a:pPr/>
              <a:t>15</a:t>
            </a:fld>
            <a:endParaRPr lang="nl-NL"/>
          </a:p>
        </p:txBody>
      </p:sp>
    </p:spTree>
    <p:extLst>
      <p:ext uri="{BB962C8B-B14F-4D97-AF65-F5344CB8AC3E}">
        <p14:creationId xmlns:p14="http://schemas.microsoft.com/office/powerpoint/2010/main" val="399404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39B923-F903-9B48-9EDC-69D0ADF5045C}" type="slidenum">
              <a:rPr lang="nl-NL" smtClean="0"/>
              <a:pPr/>
              <a:t>28</a:t>
            </a:fld>
            <a:endParaRPr lang="nl-NL"/>
          </a:p>
        </p:txBody>
      </p:sp>
    </p:spTree>
    <p:extLst>
      <p:ext uri="{BB962C8B-B14F-4D97-AF65-F5344CB8AC3E}">
        <p14:creationId xmlns:p14="http://schemas.microsoft.com/office/powerpoint/2010/main" val="322735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0" hasCustomPrompt="1"/>
          </p:nvPr>
        </p:nvSpPr>
        <p:spPr>
          <a:xfrm>
            <a:off x="8761987" y="4857658"/>
            <a:ext cx="2629252" cy="994620"/>
          </a:xfrm>
          <a:prstGeom prst="rect">
            <a:avLst/>
          </a:prstGeom>
        </p:spPr>
        <p:txBody>
          <a:bodyPr vert="horz"/>
          <a:lstStyle>
            <a:lvl1pPr marL="0" indent="0" algn="ctr">
              <a:buNone/>
              <a:defRPr sz="1200">
                <a:solidFill>
                  <a:srgbClr val="28A532"/>
                </a:solidFill>
              </a:defRPr>
            </a:lvl1pPr>
          </a:lstStyle>
          <a:p>
            <a:r>
              <a:rPr lang="nl-NL" dirty="0"/>
              <a:t>[ plaats hier uw logo ]</a:t>
            </a:r>
          </a:p>
        </p:txBody>
      </p:sp>
      <p:sp>
        <p:nvSpPr>
          <p:cNvPr id="4" name="Rechthoek 3">
            <a:extLst>
              <a:ext uri="{FF2B5EF4-FFF2-40B4-BE49-F238E27FC236}">
                <a16:creationId xmlns:a16="http://schemas.microsoft.com/office/drawing/2014/main" id="{CEB6161D-E79D-4A6A-84AE-E9D0EBD76B48}"/>
              </a:ext>
            </a:extLst>
          </p:cNvPr>
          <p:cNvSpPr/>
          <p:nvPr userDrawn="1"/>
        </p:nvSpPr>
        <p:spPr>
          <a:xfrm>
            <a:off x="11" y="6498000"/>
            <a:ext cx="12191999" cy="360000"/>
          </a:xfrm>
          <a:prstGeom prst="rect">
            <a:avLst/>
          </a:prstGeom>
          <a:solidFill>
            <a:srgbClr val="641C7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20467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3" name="Afbeelding 2" descr="wijzeringeldzaken.png">
            <a:extLst>
              <a:ext uri="{FF2B5EF4-FFF2-40B4-BE49-F238E27FC236}">
                <a16:creationId xmlns:a16="http://schemas.microsoft.com/office/drawing/2014/main" id="{418E735E-ECAC-6B49-AB97-4D87EC3CD2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260525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52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65489-B787-4567-9EE5-D75A40C855F2}"/>
              </a:ext>
            </a:extLst>
          </p:cNvPr>
          <p:cNvSpPr>
            <a:spLocks noGrp="1"/>
          </p:cNvSpPr>
          <p:nvPr>
            <p:ph type="title"/>
          </p:nvPr>
        </p:nvSpPr>
        <p:spPr>
          <a:xfrm>
            <a:off x="840317" y="365129"/>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5B29C2A-0A6E-4F3B-929F-655999634FCB}"/>
              </a:ext>
            </a:extLst>
          </p:cNvPr>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EDCE724-4E92-4AAD-843D-8BFAEFA3BA78}"/>
              </a:ext>
            </a:extLst>
          </p:cNvPr>
          <p:cNvSpPr>
            <a:spLocks noGrp="1"/>
          </p:cNvSpPr>
          <p:nvPr>
            <p:ph sz="half" idx="2"/>
          </p:nvPr>
        </p:nvSpPr>
        <p:spPr>
          <a:xfrm>
            <a:off x="840319" y="2505075"/>
            <a:ext cx="5158316"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3A20A94-438F-4E54-9882-3542C6D028D8}"/>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F752842-D963-4E1E-B7D5-DBF1AF7F9932}"/>
              </a:ext>
            </a:extLst>
          </p:cNvPr>
          <p:cNvSpPr>
            <a:spLocks noGrp="1"/>
          </p:cNvSpPr>
          <p:nvPr>
            <p:ph sz="quarter" idx="4"/>
          </p:nvPr>
        </p:nvSpPr>
        <p:spPr>
          <a:xfrm>
            <a:off x="6172200" y="2505075"/>
            <a:ext cx="518371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FBAF8B5-A8AE-46FF-8092-22FDFEA047B1}"/>
              </a:ext>
            </a:extLst>
          </p:cNvPr>
          <p:cNvSpPr>
            <a:spLocks noGrp="1"/>
          </p:cNvSpPr>
          <p:nvPr>
            <p:ph type="dt" sz="half" idx="10"/>
          </p:nvPr>
        </p:nvSpPr>
        <p:spPr>
          <a:xfrm>
            <a:off x="838200" y="6356369"/>
            <a:ext cx="2743200" cy="365125"/>
          </a:xfrm>
          <a:prstGeom prst="rect">
            <a:avLst/>
          </a:prstGeom>
        </p:spPr>
        <p:txBody>
          <a:bodyPr/>
          <a:lstStyle/>
          <a:p>
            <a:fld id="{FDF9F4F5-328A-40C8-B61C-3C887FE8DDC6}" type="datetimeFigureOut">
              <a:rPr lang="nl-NL" smtClean="0"/>
              <a:t>5-9-2024</a:t>
            </a:fld>
            <a:endParaRPr lang="nl-NL"/>
          </a:p>
        </p:txBody>
      </p:sp>
      <p:sp>
        <p:nvSpPr>
          <p:cNvPr id="8" name="Tijdelijke aanduiding voor voettekst 7">
            <a:extLst>
              <a:ext uri="{FF2B5EF4-FFF2-40B4-BE49-F238E27FC236}">
                <a16:creationId xmlns:a16="http://schemas.microsoft.com/office/drawing/2014/main" id="{182E8614-FB28-47B9-9901-DEAA61DE62B5}"/>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BD862AD3-3EFC-403D-9887-F6848C3D5E58}"/>
              </a:ext>
            </a:extLst>
          </p:cNvPr>
          <p:cNvSpPr>
            <a:spLocks noGrp="1"/>
          </p:cNvSpPr>
          <p:nvPr>
            <p:ph type="sldNum" sz="quarter" idx="12"/>
          </p:nvPr>
        </p:nvSpPr>
        <p:spPr>
          <a:xfrm>
            <a:off x="8610600" y="6356369"/>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3613501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5DEE20-9F53-4F26-8EB6-C8BC536D54F0}"/>
              </a:ext>
            </a:extLst>
          </p:cNvPr>
          <p:cNvSpPr>
            <a:spLocks noGrp="1"/>
          </p:cNvSpPr>
          <p:nvPr>
            <p:ph type="title"/>
          </p:nvPr>
        </p:nvSpPr>
        <p:spPr>
          <a:xfrm>
            <a:off x="838200" y="365129"/>
            <a:ext cx="10515600" cy="1325563"/>
          </a:xfrm>
          <a:prstGeom prst="rect">
            <a:avLst/>
          </a:prstGeo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5E2C819-F5F0-4A42-8972-AF578224FD67}"/>
              </a:ext>
            </a:extLst>
          </p:cNvPr>
          <p:cNvSpPr>
            <a:spLocks noGrp="1"/>
          </p:cNvSpPr>
          <p:nvPr>
            <p:ph type="dt" sz="half" idx="10"/>
          </p:nvPr>
        </p:nvSpPr>
        <p:spPr>
          <a:xfrm>
            <a:off x="838200" y="6356369"/>
            <a:ext cx="2743200" cy="365125"/>
          </a:xfrm>
          <a:prstGeom prst="rect">
            <a:avLst/>
          </a:prstGeom>
        </p:spPr>
        <p:txBody>
          <a:bodyPr/>
          <a:lstStyle/>
          <a:p>
            <a:fld id="{FDF9F4F5-328A-40C8-B61C-3C887FE8DDC6}" type="datetimeFigureOut">
              <a:rPr lang="nl-NL" smtClean="0"/>
              <a:t>5-9-2024</a:t>
            </a:fld>
            <a:endParaRPr lang="nl-NL"/>
          </a:p>
        </p:txBody>
      </p:sp>
      <p:sp>
        <p:nvSpPr>
          <p:cNvPr id="4" name="Tijdelijke aanduiding voor voettekst 3">
            <a:extLst>
              <a:ext uri="{FF2B5EF4-FFF2-40B4-BE49-F238E27FC236}">
                <a16:creationId xmlns:a16="http://schemas.microsoft.com/office/drawing/2014/main" id="{054078F0-2882-49AA-AEE2-E174FFF12785}"/>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1B79C623-41DC-43D3-8A47-99DDEC27F6E1}"/>
              </a:ext>
            </a:extLst>
          </p:cNvPr>
          <p:cNvSpPr>
            <a:spLocks noGrp="1"/>
          </p:cNvSpPr>
          <p:nvPr>
            <p:ph type="sldNum" sz="quarter" idx="12"/>
          </p:nvPr>
        </p:nvSpPr>
        <p:spPr>
          <a:xfrm>
            <a:off x="8610600" y="6356369"/>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1608513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CF920DD-E103-4915-8B98-7C16D98A4237}"/>
              </a:ext>
            </a:extLst>
          </p:cNvPr>
          <p:cNvSpPr>
            <a:spLocks noGrp="1"/>
          </p:cNvSpPr>
          <p:nvPr>
            <p:ph type="dt" sz="half" idx="10"/>
          </p:nvPr>
        </p:nvSpPr>
        <p:spPr>
          <a:xfrm>
            <a:off x="838200" y="6356369"/>
            <a:ext cx="2743200" cy="365125"/>
          </a:xfrm>
          <a:prstGeom prst="rect">
            <a:avLst/>
          </a:prstGeom>
        </p:spPr>
        <p:txBody>
          <a:bodyPr/>
          <a:lstStyle/>
          <a:p>
            <a:fld id="{FDF9F4F5-328A-40C8-B61C-3C887FE8DDC6}" type="datetimeFigureOut">
              <a:rPr lang="nl-NL" smtClean="0"/>
              <a:t>5-9-2024</a:t>
            </a:fld>
            <a:endParaRPr lang="nl-NL"/>
          </a:p>
        </p:txBody>
      </p:sp>
      <p:sp>
        <p:nvSpPr>
          <p:cNvPr id="3" name="Tijdelijke aanduiding voor voettekst 2">
            <a:extLst>
              <a:ext uri="{FF2B5EF4-FFF2-40B4-BE49-F238E27FC236}">
                <a16:creationId xmlns:a16="http://schemas.microsoft.com/office/drawing/2014/main" id="{34603B95-A679-4F51-9612-E2282B9397C4}"/>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A7B1F237-716E-4795-AC0C-24407CA555EC}"/>
              </a:ext>
            </a:extLst>
          </p:cNvPr>
          <p:cNvSpPr>
            <a:spLocks noGrp="1"/>
          </p:cNvSpPr>
          <p:nvPr>
            <p:ph type="sldNum" sz="quarter" idx="12"/>
          </p:nvPr>
        </p:nvSpPr>
        <p:spPr>
          <a:xfrm>
            <a:off x="8610600" y="6356369"/>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1807976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830A1-A18A-48FC-92E5-0CA2A9A775F3}"/>
              </a:ext>
            </a:extLst>
          </p:cNvPr>
          <p:cNvSpPr>
            <a:spLocks noGrp="1"/>
          </p:cNvSpPr>
          <p:nvPr>
            <p:ph type="title"/>
          </p:nvPr>
        </p:nvSpPr>
        <p:spPr>
          <a:xfrm>
            <a:off x="840330" y="457200"/>
            <a:ext cx="393276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32A666F-A973-41A0-BA7A-DC1724ABA33B}"/>
              </a:ext>
            </a:extLst>
          </p:cNvPr>
          <p:cNvSpPr>
            <a:spLocks noGrp="1"/>
          </p:cNvSpPr>
          <p:nvPr>
            <p:ph idx="1"/>
          </p:nvPr>
        </p:nvSpPr>
        <p:spPr>
          <a:xfrm>
            <a:off x="5183717" y="987444"/>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45C5480-6D5C-4237-A9A4-63069A1EB3D6}"/>
              </a:ext>
            </a:extLst>
          </p:cNvPr>
          <p:cNvSpPr>
            <a:spLocks noGrp="1"/>
          </p:cNvSpPr>
          <p:nvPr>
            <p:ph type="body" sz="half" idx="2"/>
          </p:nvPr>
        </p:nvSpPr>
        <p:spPr>
          <a:xfrm>
            <a:off x="840330"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3DBFD2D-409A-4D73-9166-777550C34D2F}"/>
              </a:ext>
            </a:extLst>
          </p:cNvPr>
          <p:cNvSpPr>
            <a:spLocks noGrp="1"/>
          </p:cNvSpPr>
          <p:nvPr>
            <p:ph type="dt" sz="half" idx="10"/>
          </p:nvPr>
        </p:nvSpPr>
        <p:spPr>
          <a:xfrm>
            <a:off x="838200" y="6356369"/>
            <a:ext cx="2743200" cy="365125"/>
          </a:xfrm>
          <a:prstGeom prst="rect">
            <a:avLst/>
          </a:prstGeom>
        </p:spPr>
        <p:txBody>
          <a:bodyPr/>
          <a:lstStyle/>
          <a:p>
            <a:fld id="{FDF9F4F5-328A-40C8-B61C-3C887FE8DDC6}"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82021B06-6F97-4C5B-AC6E-7529BF9190B2}"/>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9422E97C-1C22-40B1-87B4-3898CE92B440}"/>
              </a:ext>
            </a:extLst>
          </p:cNvPr>
          <p:cNvSpPr>
            <a:spLocks noGrp="1"/>
          </p:cNvSpPr>
          <p:nvPr>
            <p:ph type="sldNum" sz="quarter" idx="12"/>
          </p:nvPr>
        </p:nvSpPr>
        <p:spPr>
          <a:xfrm>
            <a:off x="8610600" y="6356369"/>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4230549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B3D28-8DCF-485A-9CB8-D4F371910194}"/>
              </a:ext>
            </a:extLst>
          </p:cNvPr>
          <p:cNvSpPr>
            <a:spLocks noGrp="1"/>
          </p:cNvSpPr>
          <p:nvPr>
            <p:ph type="title"/>
          </p:nvPr>
        </p:nvSpPr>
        <p:spPr>
          <a:xfrm>
            <a:off x="840330" y="457200"/>
            <a:ext cx="393276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E56BF34-4158-41C4-BE70-822820D6FD6B}"/>
              </a:ext>
            </a:extLst>
          </p:cNvPr>
          <p:cNvSpPr>
            <a:spLocks noGrp="1"/>
          </p:cNvSpPr>
          <p:nvPr>
            <p:ph type="pic" idx="1"/>
          </p:nvPr>
        </p:nvSpPr>
        <p:spPr>
          <a:xfrm>
            <a:off x="5183717" y="987444"/>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D717234-81CD-45BA-B918-8C7938E58177}"/>
              </a:ext>
            </a:extLst>
          </p:cNvPr>
          <p:cNvSpPr>
            <a:spLocks noGrp="1"/>
          </p:cNvSpPr>
          <p:nvPr>
            <p:ph type="body" sz="half" idx="2"/>
          </p:nvPr>
        </p:nvSpPr>
        <p:spPr>
          <a:xfrm>
            <a:off x="840330"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8073D33-2951-4919-A258-9E051DD9871E}"/>
              </a:ext>
            </a:extLst>
          </p:cNvPr>
          <p:cNvSpPr>
            <a:spLocks noGrp="1"/>
          </p:cNvSpPr>
          <p:nvPr>
            <p:ph type="dt" sz="half" idx="10"/>
          </p:nvPr>
        </p:nvSpPr>
        <p:spPr>
          <a:xfrm>
            <a:off x="838200" y="6356369"/>
            <a:ext cx="2743200" cy="365125"/>
          </a:xfrm>
          <a:prstGeom prst="rect">
            <a:avLst/>
          </a:prstGeom>
        </p:spPr>
        <p:txBody>
          <a:bodyPr/>
          <a:lstStyle/>
          <a:p>
            <a:fld id="{FDF9F4F5-328A-40C8-B61C-3C887FE8DDC6}"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E8EEFCF1-629A-4D1C-854C-607F0A7F9FCF}"/>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69EFDF5D-712A-47E7-92C8-E527BBD5306D}"/>
              </a:ext>
            </a:extLst>
          </p:cNvPr>
          <p:cNvSpPr>
            <a:spLocks noGrp="1"/>
          </p:cNvSpPr>
          <p:nvPr>
            <p:ph type="sldNum" sz="quarter" idx="12"/>
          </p:nvPr>
        </p:nvSpPr>
        <p:spPr>
          <a:xfrm>
            <a:off x="8610600" y="6356369"/>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491430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ED670-B02B-49FA-85D8-309E8E2EA8A6}"/>
              </a:ext>
            </a:extLst>
          </p:cNvPr>
          <p:cNvSpPr>
            <a:spLocks noGrp="1"/>
          </p:cNvSpPr>
          <p:nvPr>
            <p:ph type="title"/>
          </p:nvPr>
        </p:nvSpPr>
        <p:spPr>
          <a:xfrm>
            <a:off x="838200" y="365129"/>
            <a:ext cx="105156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AB721AA-5FAE-40C1-B44B-25899A238350}"/>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4CC02F-5811-462A-93A5-5672063D7FB3}"/>
              </a:ext>
            </a:extLst>
          </p:cNvPr>
          <p:cNvSpPr>
            <a:spLocks noGrp="1"/>
          </p:cNvSpPr>
          <p:nvPr>
            <p:ph type="dt" sz="half" idx="10"/>
          </p:nvPr>
        </p:nvSpPr>
        <p:spPr>
          <a:xfrm>
            <a:off x="838200" y="6356369"/>
            <a:ext cx="2743200" cy="365125"/>
          </a:xfrm>
          <a:prstGeom prst="rect">
            <a:avLst/>
          </a:prstGeom>
        </p:spPr>
        <p:txBody>
          <a:bodyPr/>
          <a:lstStyle/>
          <a:p>
            <a:fld id="{FDF9F4F5-328A-40C8-B61C-3C887FE8DDC6}"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B228948B-4BB8-4679-9256-3C6D93EE3BF5}"/>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0CDBE6A-7601-4055-9C04-B4DB88A1E537}"/>
              </a:ext>
            </a:extLst>
          </p:cNvPr>
          <p:cNvSpPr>
            <a:spLocks noGrp="1"/>
          </p:cNvSpPr>
          <p:nvPr>
            <p:ph type="sldNum" sz="quarter" idx="12"/>
          </p:nvPr>
        </p:nvSpPr>
        <p:spPr>
          <a:xfrm>
            <a:off x="8610600" y="6356369"/>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214215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AAF2729-BEE4-4F3A-9F15-9AB139F87FA4}"/>
              </a:ext>
            </a:extLst>
          </p:cNvPr>
          <p:cNvSpPr>
            <a:spLocks noGrp="1"/>
          </p:cNvSpPr>
          <p:nvPr>
            <p:ph type="title" orient="vert"/>
          </p:nvPr>
        </p:nvSpPr>
        <p:spPr>
          <a:xfrm>
            <a:off x="8724902" y="365125"/>
            <a:ext cx="2628900" cy="5811838"/>
          </a:xfrm>
          <a:prstGeom prst="rect">
            <a:avLst/>
          </a:prstGeo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CDA5309-E3EC-4995-B30D-7870FCAE5EA3}"/>
              </a:ext>
            </a:extLst>
          </p:cNvPr>
          <p:cNvSpPr>
            <a:spLocks noGrp="1"/>
          </p:cNvSpPr>
          <p:nvPr>
            <p:ph type="body" orient="vert" idx="1"/>
          </p:nvPr>
        </p:nvSpPr>
        <p:spPr>
          <a:xfrm>
            <a:off x="838203" y="365125"/>
            <a:ext cx="76835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AB9DEA-C332-411B-BBFC-8C93C919D72F}"/>
              </a:ext>
            </a:extLst>
          </p:cNvPr>
          <p:cNvSpPr>
            <a:spLocks noGrp="1"/>
          </p:cNvSpPr>
          <p:nvPr>
            <p:ph type="dt" sz="half" idx="10"/>
          </p:nvPr>
        </p:nvSpPr>
        <p:spPr>
          <a:xfrm>
            <a:off x="838200" y="6356369"/>
            <a:ext cx="2743200" cy="365125"/>
          </a:xfrm>
          <a:prstGeom prst="rect">
            <a:avLst/>
          </a:prstGeom>
        </p:spPr>
        <p:txBody>
          <a:bodyPr/>
          <a:lstStyle/>
          <a:p>
            <a:fld id="{FDF9F4F5-328A-40C8-B61C-3C887FE8DDC6}"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AE7F6AAF-186B-421D-92D5-8C08EFFA6DA1}"/>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C11AFEC-0289-444B-BF8C-D1C476DB0FB6}"/>
              </a:ext>
            </a:extLst>
          </p:cNvPr>
          <p:cNvSpPr>
            <a:spLocks noGrp="1"/>
          </p:cNvSpPr>
          <p:nvPr>
            <p:ph type="sldNum" sz="quarter" idx="12"/>
          </p:nvPr>
        </p:nvSpPr>
        <p:spPr>
          <a:xfrm>
            <a:off x="8610600" y="6356369"/>
            <a:ext cx="2743200" cy="365125"/>
          </a:xfrm>
          <a:prstGeom prst="rect">
            <a:avLst/>
          </a:prstGeom>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534996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53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oven zonder URL">
    <p:spTree>
      <p:nvGrpSpPr>
        <p:cNvPr id="1" name=""/>
        <p:cNvGrpSpPr/>
        <p:nvPr/>
      </p:nvGrpSpPr>
      <p:grpSpPr>
        <a:xfrm>
          <a:off x="0" y="0"/>
          <a:ext cx="0" cy="0"/>
          <a:chOff x="0" y="0"/>
          <a:chExt cx="0" cy="0"/>
        </a:xfrm>
      </p:grpSpPr>
      <p:sp>
        <p:nvSpPr>
          <p:cNvPr id="4" name="Rechthoek 3"/>
          <p:cNvSpPr/>
          <p:nvPr userDrawn="1"/>
        </p:nvSpPr>
        <p:spPr>
          <a:xfrm>
            <a:off x="9364133" y="6210300"/>
            <a:ext cx="2624667" cy="64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jdelijke aanduiding voor afbeelding 2"/>
          <p:cNvSpPr>
            <a:spLocks noGrp="1"/>
          </p:cNvSpPr>
          <p:nvPr>
            <p:ph type="pic" sz="quarter" idx="10" hasCustomPrompt="1"/>
          </p:nvPr>
        </p:nvSpPr>
        <p:spPr>
          <a:xfrm>
            <a:off x="9748461" y="453267"/>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2576734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67FDB-1E13-4BF7-81A4-D3288A710C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5D582B6-664E-4C49-8EDF-168AC11276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444CCFB-E893-4B2E-875D-C567ADD375E0}"/>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C57B0837-8A3B-43B8-A926-DD147C87115E}"/>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37D5E397-EA58-44B9-8F8E-9E3D19F1C490}"/>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416217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3BC57-7A11-49E5-B98D-F36D078C6043}"/>
              </a:ext>
            </a:extLst>
          </p:cNvPr>
          <p:cNvSpPr>
            <a:spLocks noGrp="1"/>
          </p:cNvSpPr>
          <p:nvPr>
            <p:ph type="title"/>
          </p:nvPr>
        </p:nvSpPr>
        <p:spPr>
          <a:xfrm>
            <a:off x="838200" y="365129"/>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6B31BE2-0359-4140-8680-05EC4CF0BD2C}"/>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A1F112B-15E7-4DA6-9AC6-DFE15A586181}"/>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22A0DCA7-DFB2-467A-B7DD-820047ED8010}"/>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6D1F060-0FA7-462D-A96B-0F3FA293DBD5}"/>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270148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B3383-B4F3-44D7-8EC1-0198A4EAD5A4}"/>
              </a:ext>
            </a:extLst>
          </p:cNvPr>
          <p:cNvSpPr>
            <a:spLocks noGrp="1"/>
          </p:cNvSpPr>
          <p:nvPr>
            <p:ph type="title"/>
          </p:nvPr>
        </p:nvSpPr>
        <p:spPr>
          <a:xfrm>
            <a:off x="831851" y="1709757"/>
            <a:ext cx="10515600" cy="2852737"/>
          </a:xfrm>
          <a:prstGeom prst="rect">
            <a:avLst/>
          </a:prstGeo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387FE7B-6452-4C5F-BE18-AF01A6C17AB9}"/>
              </a:ext>
            </a:extLst>
          </p:cNvPr>
          <p:cNvSpPr>
            <a:spLocks noGrp="1"/>
          </p:cNvSpPr>
          <p:nvPr>
            <p:ph type="body" idx="1"/>
          </p:nvPr>
        </p:nvSpPr>
        <p:spPr>
          <a:xfrm>
            <a:off x="831851" y="4589482"/>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0C01BD0-1D5A-43A6-8D3F-536F3B55C3FE}"/>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E36A8201-86BB-4B4F-BB7F-7D229CB7D091}"/>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EEF4BCF1-670D-4932-8009-CA78F4888615}"/>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315894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5DDDD-767F-456D-8076-3F7A198E4D05}"/>
              </a:ext>
            </a:extLst>
          </p:cNvPr>
          <p:cNvSpPr>
            <a:spLocks noGrp="1"/>
          </p:cNvSpPr>
          <p:nvPr>
            <p:ph type="title"/>
          </p:nvPr>
        </p:nvSpPr>
        <p:spPr>
          <a:xfrm>
            <a:off x="838200" y="365129"/>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FC9DE60-9CEB-4814-B4CD-A36717F1AA3A}"/>
              </a:ext>
            </a:extLst>
          </p:cNvPr>
          <p:cNvSpPr>
            <a:spLocks noGrp="1"/>
          </p:cNvSpPr>
          <p:nvPr>
            <p:ph sz="half" idx="1"/>
          </p:nvPr>
        </p:nvSpPr>
        <p:spPr>
          <a:xfrm>
            <a:off x="838200" y="1825625"/>
            <a:ext cx="51562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3319D23-00EA-483F-9961-95A65A858170}"/>
              </a:ext>
            </a:extLst>
          </p:cNvPr>
          <p:cNvSpPr>
            <a:spLocks noGrp="1"/>
          </p:cNvSpPr>
          <p:nvPr>
            <p:ph sz="half" idx="2"/>
          </p:nvPr>
        </p:nvSpPr>
        <p:spPr>
          <a:xfrm>
            <a:off x="6197600" y="1825625"/>
            <a:ext cx="51562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C3F1D1F-77FA-420F-A30F-95811E2DFC49}"/>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9A40AD91-1063-4BB6-A388-03AFE038E6A4}"/>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BA92D32-36E2-475F-AD7F-3C0D177BEA1A}"/>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3280481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36B9-7D06-4FD6-929F-8147BC7FFA2E}"/>
              </a:ext>
            </a:extLst>
          </p:cNvPr>
          <p:cNvSpPr>
            <a:spLocks noGrp="1"/>
          </p:cNvSpPr>
          <p:nvPr>
            <p:ph type="title"/>
          </p:nvPr>
        </p:nvSpPr>
        <p:spPr>
          <a:xfrm>
            <a:off x="840317" y="365129"/>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8B1163C-C014-4C09-8E9C-A87778D89151}"/>
              </a:ext>
            </a:extLst>
          </p:cNvPr>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28C166F-A8B0-4664-BD3D-B83D778DD70E}"/>
              </a:ext>
            </a:extLst>
          </p:cNvPr>
          <p:cNvSpPr>
            <a:spLocks noGrp="1"/>
          </p:cNvSpPr>
          <p:nvPr>
            <p:ph sz="half" idx="2"/>
          </p:nvPr>
        </p:nvSpPr>
        <p:spPr>
          <a:xfrm>
            <a:off x="840319" y="2505075"/>
            <a:ext cx="5158316"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40BA2E-1653-42C3-BA31-67F40ACB545D}"/>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5BDC93D-613E-4670-A63A-205022AD53E6}"/>
              </a:ext>
            </a:extLst>
          </p:cNvPr>
          <p:cNvSpPr>
            <a:spLocks noGrp="1"/>
          </p:cNvSpPr>
          <p:nvPr>
            <p:ph sz="quarter" idx="4"/>
          </p:nvPr>
        </p:nvSpPr>
        <p:spPr>
          <a:xfrm>
            <a:off x="6172200" y="2505075"/>
            <a:ext cx="518371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F571580-0EBF-4DF6-81D4-E72875F080AD}"/>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8" name="Tijdelijke aanduiding voor voettekst 7">
            <a:extLst>
              <a:ext uri="{FF2B5EF4-FFF2-40B4-BE49-F238E27FC236}">
                <a16:creationId xmlns:a16="http://schemas.microsoft.com/office/drawing/2014/main" id="{9B928A08-00DB-44A2-815A-A9C4B8A5D38C}"/>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FF9BBAE4-AF68-474E-8340-83FA282B0C07}"/>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434136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F1B63-A512-4D3F-B53E-4A383F6BA757}"/>
              </a:ext>
            </a:extLst>
          </p:cNvPr>
          <p:cNvSpPr>
            <a:spLocks noGrp="1"/>
          </p:cNvSpPr>
          <p:nvPr>
            <p:ph type="title"/>
          </p:nvPr>
        </p:nvSpPr>
        <p:spPr>
          <a:xfrm>
            <a:off x="838200" y="365129"/>
            <a:ext cx="10515600" cy="1325563"/>
          </a:xfrm>
          <a:prstGeom prst="rect">
            <a:avLst/>
          </a:prstGeo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8E4244D-2C35-4B6A-B375-2635FD0B818D}"/>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4" name="Tijdelijke aanduiding voor voettekst 3">
            <a:extLst>
              <a:ext uri="{FF2B5EF4-FFF2-40B4-BE49-F238E27FC236}">
                <a16:creationId xmlns:a16="http://schemas.microsoft.com/office/drawing/2014/main" id="{0575B683-099D-4E3D-B750-E4D1962CD21F}"/>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C3DEC4B9-7B01-4F4E-9823-6D8EACD47803}"/>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4227822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26B272-9C7E-4B2D-9529-529D29B927A6}"/>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3" name="Tijdelijke aanduiding voor voettekst 2">
            <a:extLst>
              <a:ext uri="{FF2B5EF4-FFF2-40B4-BE49-F238E27FC236}">
                <a16:creationId xmlns:a16="http://schemas.microsoft.com/office/drawing/2014/main" id="{AF65366B-2C2E-4F9D-B547-444309356D11}"/>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6C5AB2F7-175E-4A29-B594-386EAD000C33}"/>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1837951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CE667-8AD6-429E-B6ED-D0E0ABA07A90}"/>
              </a:ext>
            </a:extLst>
          </p:cNvPr>
          <p:cNvSpPr>
            <a:spLocks noGrp="1"/>
          </p:cNvSpPr>
          <p:nvPr>
            <p:ph type="title"/>
          </p:nvPr>
        </p:nvSpPr>
        <p:spPr>
          <a:xfrm>
            <a:off x="840330" y="457200"/>
            <a:ext cx="393276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47B5EBE-23BD-4F4B-8FF1-DAE7821E29F1}"/>
              </a:ext>
            </a:extLst>
          </p:cNvPr>
          <p:cNvSpPr>
            <a:spLocks noGrp="1"/>
          </p:cNvSpPr>
          <p:nvPr>
            <p:ph idx="1"/>
          </p:nvPr>
        </p:nvSpPr>
        <p:spPr>
          <a:xfrm>
            <a:off x="5183717" y="987444"/>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2B4CDBF-917E-471F-B4B8-0740F0240532}"/>
              </a:ext>
            </a:extLst>
          </p:cNvPr>
          <p:cNvSpPr>
            <a:spLocks noGrp="1"/>
          </p:cNvSpPr>
          <p:nvPr>
            <p:ph type="body" sz="half" idx="2"/>
          </p:nvPr>
        </p:nvSpPr>
        <p:spPr>
          <a:xfrm>
            <a:off x="840330"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DE4FB8F-F2D0-45A9-B61E-E64DDD437F25}"/>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8DED6D99-CE5F-439C-B0F2-14FD143474D6}"/>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9671F786-5B2D-4A8C-9395-C1216F175631}"/>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398178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36773-BF2E-41E8-ACF2-037BAA714068}"/>
              </a:ext>
            </a:extLst>
          </p:cNvPr>
          <p:cNvSpPr>
            <a:spLocks noGrp="1"/>
          </p:cNvSpPr>
          <p:nvPr>
            <p:ph type="title"/>
          </p:nvPr>
        </p:nvSpPr>
        <p:spPr>
          <a:xfrm>
            <a:off x="840330" y="457200"/>
            <a:ext cx="393276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B345CBE-E114-4177-9105-4170E900FE09}"/>
              </a:ext>
            </a:extLst>
          </p:cNvPr>
          <p:cNvSpPr>
            <a:spLocks noGrp="1"/>
          </p:cNvSpPr>
          <p:nvPr>
            <p:ph type="pic" idx="1"/>
          </p:nvPr>
        </p:nvSpPr>
        <p:spPr>
          <a:xfrm>
            <a:off x="5183717" y="987444"/>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5CE8954-2F42-4D2B-88D7-6D17561D1D3E}"/>
              </a:ext>
            </a:extLst>
          </p:cNvPr>
          <p:cNvSpPr>
            <a:spLocks noGrp="1"/>
          </p:cNvSpPr>
          <p:nvPr>
            <p:ph type="body" sz="half" idx="2"/>
          </p:nvPr>
        </p:nvSpPr>
        <p:spPr>
          <a:xfrm>
            <a:off x="840330"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6BF057A-A48C-48CF-BD62-76C5B45BF685}"/>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6" name="Tijdelijke aanduiding voor voettekst 5">
            <a:extLst>
              <a:ext uri="{FF2B5EF4-FFF2-40B4-BE49-F238E27FC236}">
                <a16:creationId xmlns:a16="http://schemas.microsoft.com/office/drawing/2014/main" id="{A3FE6030-BA06-45D2-8A94-D0870ADB0EE2}"/>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32572449-A730-4FE2-892F-C0D3E1AD5F29}"/>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784454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5DDE9-2BCB-4506-94FC-1362FB4361B8}"/>
              </a:ext>
            </a:extLst>
          </p:cNvPr>
          <p:cNvSpPr>
            <a:spLocks noGrp="1"/>
          </p:cNvSpPr>
          <p:nvPr>
            <p:ph type="title"/>
          </p:nvPr>
        </p:nvSpPr>
        <p:spPr>
          <a:xfrm>
            <a:off x="838200" y="365129"/>
            <a:ext cx="105156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78CAD94-3CA0-48B2-B949-CFCAFB4AF464}"/>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E91B4CC-8118-49FF-AAF1-C1F83A2C699B}"/>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ABB67D29-8DEF-45EE-A0D7-2C9EC09302E9}"/>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86B17428-7ECC-4B35-81EB-7A93B642F076}"/>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264668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lak">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Afbeelding 4"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13" y="6502400"/>
            <a:ext cx="2113561" cy="176808"/>
          </a:xfrm>
          <a:prstGeom prst="rect">
            <a:avLst/>
          </a:prstGeom>
        </p:spPr>
      </p:pic>
      <p:sp>
        <p:nvSpPr>
          <p:cNvPr id="7" name="Tijdelijke aanduiding voor afbeelding 2"/>
          <p:cNvSpPr>
            <a:spLocks noGrp="1"/>
          </p:cNvSpPr>
          <p:nvPr>
            <p:ph type="pic" sz="quarter" idx="10" hasCustomPrompt="1"/>
          </p:nvPr>
        </p:nvSpPr>
        <p:spPr>
          <a:xfrm>
            <a:off x="9748461" y="453267"/>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2189306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D79809F-0B07-449F-B4F9-961FBCFBF95D}"/>
              </a:ext>
            </a:extLst>
          </p:cNvPr>
          <p:cNvSpPr>
            <a:spLocks noGrp="1"/>
          </p:cNvSpPr>
          <p:nvPr>
            <p:ph type="title" orient="vert"/>
          </p:nvPr>
        </p:nvSpPr>
        <p:spPr>
          <a:xfrm>
            <a:off x="8724902" y="365125"/>
            <a:ext cx="2628900" cy="5811838"/>
          </a:xfrm>
          <a:prstGeom prst="rect">
            <a:avLst/>
          </a:prstGeo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CB36093-60C6-45C7-BEE8-C846367B6074}"/>
              </a:ext>
            </a:extLst>
          </p:cNvPr>
          <p:cNvSpPr>
            <a:spLocks noGrp="1"/>
          </p:cNvSpPr>
          <p:nvPr>
            <p:ph type="body" orient="vert" idx="1"/>
          </p:nvPr>
        </p:nvSpPr>
        <p:spPr>
          <a:xfrm>
            <a:off x="838203" y="365125"/>
            <a:ext cx="76835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1224FD-5C8F-4DE0-8BF2-C59844C5360A}"/>
              </a:ext>
            </a:extLst>
          </p:cNvPr>
          <p:cNvSpPr>
            <a:spLocks noGrp="1"/>
          </p:cNvSpPr>
          <p:nvPr>
            <p:ph type="dt" sz="half" idx="10"/>
          </p:nvPr>
        </p:nvSpPr>
        <p:spPr>
          <a:xfrm>
            <a:off x="838200" y="6356369"/>
            <a:ext cx="2743200" cy="365125"/>
          </a:xfrm>
          <a:prstGeom prst="rect">
            <a:avLst/>
          </a:prstGeom>
        </p:spPr>
        <p:txBody>
          <a:bodyPr/>
          <a:lstStyle/>
          <a:p>
            <a:fld id="{CCD390D1-D8B4-47BF-9990-69FF113AF145}"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CCCA8333-844E-4DE1-B101-7EADBD88BFAA}"/>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E4E3C537-7518-4758-91A2-ACCBF5415611}"/>
              </a:ext>
            </a:extLst>
          </p:cNvPr>
          <p:cNvSpPr>
            <a:spLocks noGrp="1"/>
          </p:cNvSpPr>
          <p:nvPr>
            <p:ph type="sldNum" sz="quarter" idx="12"/>
          </p:nvPr>
        </p:nvSpPr>
        <p:spPr>
          <a:xfrm>
            <a:off x="8610600" y="6356369"/>
            <a:ext cx="2743200" cy="365125"/>
          </a:xfrm>
          <a:prstGeom prst="rect">
            <a:avLst/>
          </a:prstGeom>
        </p:spPr>
        <p:txBody>
          <a:bodyPr/>
          <a:lstStyle/>
          <a:p>
            <a:fld id="{B3E9B611-6CE4-43F4-95FF-56A62655EA5E}" type="slidenum">
              <a:rPr lang="nl-NL" smtClean="0"/>
              <a:t>‹nr.›</a:t>
            </a:fld>
            <a:endParaRPr lang="nl-NL"/>
          </a:p>
        </p:txBody>
      </p:sp>
    </p:spTree>
    <p:extLst>
      <p:ext uri="{BB962C8B-B14F-4D97-AF65-F5344CB8AC3E}">
        <p14:creationId xmlns:p14="http://schemas.microsoft.com/office/powerpoint/2010/main" val="941265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860068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F9F4F5-328A-40C8-B61C-3C887FE8DDC6}" type="datetimeFigureOut">
              <a:rPr lang="nl-NL" smtClean="0"/>
              <a:t>5-9-2024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EFB6AB-6CD0-4956-9D0C-D2347B8D3BE2}" type="slidenum">
              <a:rPr lang="nl-NL" smtClean="0"/>
              <a:t>‹nr.›</a:t>
            </a:fld>
            <a:endParaRPr lang="nl-NL"/>
          </a:p>
        </p:txBody>
      </p:sp>
      <p:sp>
        <p:nvSpPr>
          <p:cNvPr id="7" name="Rechthoek 6">
            <a:extLst>
              <a:ext uri="{FF2B5EF4-FFF2-40B4-BE49-F238E27FC236}">
                <a16:creationId xmlns:a16="http://schemas.microsoft.com/office/drawing/2014/main" id="{DDE05C6D-4494-6247-B521-CB774EEAC6E0}"/>
              </a:ext>
            </a:extLst>
          </p:cNvPr>
          <p:cNvSpPr/>
          <p:nvPr userDrawn="1"/>
        </p:nvSpPr>
        <p:spPr>
          <a:xfrm>
            <a:off x="13"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3175665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892081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90968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DF9F4F5-328A-40C8-B61C-3C887FE8DDC6}" type="datetimeFigureOut">
              <a:rPr lang="nl-NL" smtClean="0"/>
              <a:t>5-9-2024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281895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DF9F4F5-328A-40C8-B61C-3C887FE8DDC6}" type="datetimeFigureOut">
              <a:rPr lang="nl-NL" smtClean="0"/>
              <a:t>5-9-2024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415712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9F4F5-328A-40C8-B61C-3C887FE8DDC6}" type="datetimeFigureOut">
              <a:rPr lang="nl-NL" smtClean="0"/>
              <a:t>5-9-2024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1680618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DF9F4F5-328A-40C8-B61C-3C887FE8DDC6}" type="datetimeFigureOut">
              <a:rPr lang="nl-NL" smtClean="0"/>
              <a:t>5-9-2024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1110108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DF9F4F5-328A-40C8-B61C-3C887FE8DDC6}" type="datetimeFigureOut">
              <a:rPr lang="nl-NL" smtClean="0"/>
              <a:t>5-9-2024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100720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Afbeelding 3"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13" y="6502400"/>
            <a:ext cx="2113561" cy="176808"/>
          </a:xfrm>
          <a:prstGeom prst="rect">
            <a:avLst/>
          </a:prstGeom>
        </p:spPr>
      </p:pic>
      <p:sp>
        <p:nvSpPr>
          <p:cNvPr id="8" name="Tijdelijke aanduiding voor afbeelding 2"/>
          <p:cNvSpPr>
            <a:spLocks noGrp="1"/>
          </p:cNvSpPr>
          <p:nvPr>
            <p:ph type="pic" sz="quarter" idx="10" hasCustomPrompt="1"/>
          </p:nvPr>
        </p:nvSpPr>
        <p:spPr>
          <a:xfrm>
            <a:off x="9748461" y="453267"/>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654379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F9F4F5-328A-40C8-B61C-3C887FE8DDC6}" type="datetimeFigureOut">
              <a:rPr lang="nl-NL" smtClean="0"/>
              <a:t>5-9-2024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2036037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F9F4F5-328A-40C8-B61C-3C887FE8DDC6}" type="datetimeFigureOut">
              <a:rPr lang="nl-NL" smtClean="0"/>
              <a:t>5-9-2024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CEFB6AB-6CD0-4956-9D0C-D2347B8D3BE2}" type="slidenum">
              <a:rPr lang="nl-NL" smtClean="0"/>
              <a:t>‹nr.›</a:t>
            </a:fld>
            <a:endParaRPr lang="nl-NL"/>
          </a:p>
        </p:txBody>
      </p:sp>
    </p:spTree>
    <p:extLst>
      <p:ext uri="{BB962C8B-B14F-4D97-AF65-F5344CB8AC3E}">
        <p14:creationId xmlns:p14="http://schemas.microsoft.com/office/powerpoint/2010/main" val="3542775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58E67A2-954F-6244-951D-279E796F4E26}"/>
              </a:ext>
            </a:extLst>
          </p:cNvPr>
          <p:cNvSpPr/>
          <p:nvPr userDrawn="1"/>
        </p:nvSpPr>
        <p:spPr>
          <a:xfrm>
            <a:off x="1"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pic>
        <p:nvPicPr>
          <p:cNvPr id="5" name="Afbeelding 4" descr="wijzeringeldzaken.png">
            <a:extLst>
              <a:ext uri="{FF2B5EF4-FFF2-40B4-BE49-F238E27FC236}">
                <a16:creationId xmlns:a16="http://schemas.microsoft.com/office/drawing/2014/main" id="{4674B0AB-F9CB-AA49-A917-D3D85E750E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2816133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ectiekop">
    <p:spTree>
      <p:nvGrpSpPr>
        <p:cNvPr id="1" name=""/>
        <p:cNvGrpSpPr/>
        <p:nvPr/>
      </p:nvGrpSpPr>
      <p:grpSpPr>
        <a:xfrm>
          <a:off x="0" y="0"/>
          <a:ext cx="0" cy="0"/>
          <a:chOff x="0" y="0"/>
          <a:chExt cx="0" cy="0"/>
        </a:xfrm>
      </p:grpSpPr>
      <p:pic>
        <p:nvPicPr>
          <p:cNvPr id="3" name="Afbeelding 2" descr="wijzeringeldzaken.png">
            <a:extLst>
              <a:ext uri="{FF2B5EF4-FFF2-40B4-BE49-F238E27FC236}">
                <a16:creationId xmlns:a16="http://schemas.microsoft.com/office/drawing/2014/main" id="{802744EE-0470-594A-93C8-CC11257664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3106067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nhoud van twe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690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oven">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Afbeelding 3"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13" y="6502400"/>
            <a:ext cx="2113561" cy="176808"/>
          </a:xfrm>
          <a:prstGeom prst="rect">
            <a:avLst/>
          </a:prstGeom>
        </p:spPr>
      </p:pic>
      <p:sp>
        <p:nvSpPr>
          <p:cNvPr id="3" name="Tijdelijke aanduiding voor afbeelding 2"/>
          <p:cNvSpPr>
            <a:spLocks noGrp="1"/>
          </p:cNvSpPr>
          <p:nvPr>
            <p:ph type="pic" sz="quarter" idx="10" hasCustomPrompt="1"/>
          </p:nvPr>
        </p:nvSpPr>
        <p:spPr>
          <a:xfrm>
            <a:off x="9748461" y="453267"/>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127696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ubtite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Afbeelding 4" descr="wijzeringeldzake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77413" y="6502400"/>
            <a:ext cx="2113561" cy="176808"/>
          </a:xfrm>
          <a:prstGeom prst="rect">
            <a:avLst/>
          </a:prstGeom>
        </p:spPr>
      </p:pic>
      <p:sp>
        <p:nvSpPr>
          <p:cNvPr id="6" name="Tijdelijke aanduiding voor afbeelding 2"/>
          <p:cNvSpPr>
            <a:spLocks noGrp="1"/>
          </p:cNvSpPr>
          <p:nvPr>
            <p:ph type="pic" sz="quarter" idx="10" hasCustomPrompt="1"/>
          </p:nvPr>
        </p:nvSpPr>
        <p:spPr>
          <a:xfrm>
            <a:off x="9748461" y="453267"/>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195929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el zonder URL">
    <p:spTree>
      <p:nvGrpSpPr>
        <p:cNvPr id="1" name=""/>
        <p:cNvGrpSpPr/>
        <p:nvPr/>
      </p:nvGrpSpPr>
      <p:grpSpPr>
        <a:xfrm>
          <a:off x="0" y="0"/>
          <a:ext cx="0" cy="0"/>
          <a:chOff x="0" y="0"/>
          <a:chExt cx="0" cy="0"/>
        </a:xfrm>
      </p:grpSpPr>
      <p:sp>
        <p:nvSpPr>
          <p:cNvPr id="4" name="Rechthoek 3"/>
          <p:cNvSpPr/>
          <p:nvPr userDrawn="1"/>
        </p:nvSpPr>
        <p:spPr>
          <a:xfrm>
            <a:off x="9364133" y="6210300"/>
            <a:ext cx="2624667" cy="64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jdelijke aanduiding voor afbeelding 2"/>
          <p:cNvSpPr>
            <a:spLocks noGrp="1"/>
          </p:cNvSpPr>
          <p:nvPr>
            <p:ph type="pic" sz="quarter" idx="10" hasCustomPrompt="1"/>
          </p:nvPr>
        </p:nvSpPr>
        <p:spPr>
          <a:xfrm>
            <a:off x="9748461" y="453267"/>
            <a:ext cx="2114551" cy="958741"/>
          </a:xfrm>
          <a:prstGeom prst="rect">
            <a:avLst/>
          </a:prstGeom>
        </p:spPr>
        <p:txBody>
          <a:bodyPr vert="horz"/>
          <a:lstStyle>
            <a:lvl1pPr marL="0" indent="0" algn="ctr">
              <a:buNone/>
              <a:defRPr sz="1200" baseline="0">
                <a:solidFill>
                  <a:srgbClr val="28A532"/>
                </a:solidFill>
              </a:defRPr>
            </a:lvl1pPr>
          </a:lstStyle>
          <a:p>
            <a:r>
              <a:rPr lang="nl-NL" dirty="0"/>
              <a:t>[ plaats hier uw logo ]</a:t>
            </a:r>
          </a:p>
        </p:txBody>
      </p:sp>
    </p:spTree>
    <p:extLst>
      <p:ext uri="{BB962C8B-B14F-4D97-AF65-F5344CB8AC3E}">
        <p14:creationId xmlns:p14="http://schemas.microsoft.com/office/powerpoint/2010/main" val="1107660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3019B7-B833-B34A-B2D9-FBD33CC5DE15}"/>
              </a:ext>
            </a:extLst>
          </p:cNvPr>
          <p:cNvSpPr/>
          <p:nvPr userDrawn="1"/>
        </p:nvSpPr>
        <p:spPr>
          <a:xfrm>
            <a:off x="1"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pic>
        <p:nvPicPr>
          <p:cNvPr id="5" name="Afbeelding 4" descr="wijzeringeldzaken.png">
            <a:extLst>
              <a:ext uri="{FF2B5EF4-FFF2-40B4-BE49-F238E27FC236}">
                <a16:creationId xmlns:a16="http://schemas.microsoft.com/office/drawing/2014/main" id="{6C64C0D6-4DA2-754D-85D4-1B6FDDDB50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299699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9FA3D-3A34-48E3-A5E4-FD581A5F30FF}"/>
              </a:ext>
            </a:extLst>
          </p:cNvPr>
          <p:cNvSpPr>
            <a:spLocks noGrp="1"/>
          </p:cNvSpPr>
          <p:nvPr>
            <p:ph type="title"/>
          </p:nvPr>
        </p:nvSpPr>
        <p:spPr>
          <a:xfrm>
            <a:off x="838200" y="365129"/>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37823D8-675B-457C-9CFC-6BA70972A0EC}"/>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F08E969-E095-4920-A973-0D519B5E8E69}"/>
              </a:ext>
            </a:extLst>
          </p:cNvPr>
          <p:cNvSpPr>
            <a:spLocks noGrp="1"/>
          </p:cNvSpPr>
          <p:nvPr>
            <p:ph type="dt" sz="half" idx="10"/>
          </p:nvPr>
        </p:nvSpPr>
        <p:spPr>
          <a:xfrm>
            <a:off x="838200" y="6356369"/>
            <a:ext cx="2743200" cy="365125"/>
          </a:xfrm>
          <a:prstGeom prst="rect">
            <a:avLst/>
          </a:prstGeom>
        </p:spPr>
        <p:txBody>
          <a:bodyPr/>
          <a:lstStyle/>
          <a:p>
            <a:fld id="{FDF9F4F5-328A-40C8-B61C-3C887FE8DDC6}" type="datetimeFigureOut">
              <a:rPr lang="nl-NL" smtClean="0"/>
              <a:t>5-9-2024</a:t>
            </a:fld>
            <a:endParaRPr lang="nl-NL"/>
          </a:p>
        </p:txBody>
      </p:sp>
      <p:sp>
        <p:nvSpPr>
          <p:cNvPr id="5" name="Tijdelijke aanduiding voor voettekst 4">
            <a:extLst>
              <a:ext uri="{FF2B5EF4-FFF2-40B4-BE49-F238E27FC236}">
                <a16:creationId xmlns:a16="http://schemas.microsoft.com/office/drawing/2014/main" id="{675162C5-3D77-41D1-B4A9-C5E9A0FF5380}"/>
              </a:ext>
            </a:extLst>
          </p:cNvPr>
          <p:cNvSpPr>
            <a:spLocks noGrp="1"/>
          </p:cNvSpPr>
          <p:nvPr>
            <p:ph type="ftr" sz="quarter" idx="11"/>
          </p:nvPr>
        </p:nvSpPr>
        <p:spPr>
          <a:xfrm>
            <a:off x="4038600" y="6356369"/>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CB8F72B-F7FD-4F95-BCD7-5473D116B55F}"/>
              </a:ext>
            </a:extLst>
          </p:cNvPr>
          <p:cNvSpPr>
            <a:spLocks noGrp="1"/>
          </p:cNvSpPr>
          <p:nvPr>
            <p:ph type="sldNum" sz="quarter" idx="12"/>
          </p:nvPr>
        </p:nvSpPr>
        <p:spPr>
          <a:xfrm>
            <a:off x="8610600" y="6356369"/>
            <a:ext cx="2743200" cy="365125"/>
          </a:xfrm>
          <a:prstGeom prst="rect">
            <a:avLst/>
          </a:prstGeom>
        </p:spPr>
        <p:txBody>
          <a:bodyPr/>
          <a:lstStyle/>
          <a:p>
            <a:fld id="{8CEFB6AB-6CD0-4956-9D0C-D2347B8D3BE2}" type="slidenum">
              <a:rPr lang="nl-NL" smtClean="0"/>
              <a:t>‹nr.›</a:t>
            </a:fld>
            <a:endParaRPr lang="nl-NL"/>
          </a:p>
        </p:txBody>
      </p:sp>
      <p:sp>
        <p:nvSpPr>
          <p:cNvPr id="8" name="Rechthoek 7">
            <a:extLst>
              <a:ext uri="{FF2B5EF4-FFF2-40B4-BE49-F238E27FC236}">
                <a16:creationId xmlns:a16="http://schemas.microsoft.com/office/drawing/2014/main" id="{ED5DFDA5-A7FA-496B-B828-CB6943F96A7B}"/>
              </a:ext>
            </a:extLst>
          </p:cNvPr>
          <p:cNvSpPr/>
          <p:nvPr userDrawn="1"/>
        </p:nvSpPr>
        <p:spPr>
          <a:xfrm>
            <a:off x="13"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220994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Afbeelding 5" descr="Afbeelding met voedsel&#10;&#10;Automatisch gegenereerde beschrijving">
            <a:extLst>
              <a:ext uri="{FF2B5EF4-FFF2-40B4-BE49-F238E27FC236}">
                <a16:creationId xmlns:a16="http://schemas.microsoft.com/office/drawing/2014/main" id="{A97D8E8D-EAC0-0842-9FA7-296959441571}"/>
              </a:ext>
            </a:extLst>
          </p:cNvPr>
          <p:cNvPicPr>
            <a:picLocks noChangeAspect="1"/>
          </p:cNvPicPr>
          <p:nvPr userDrawn="1"/>
        </p:nvPicPr>
        <p:blipFill>
          <a:blip r:embed="rId9"/>
          <a:stretch>
            <a:fillRect/>
          </a:stretch>
        </p:blipFill>
        <p:spPr>
          <a:xfrm>
            <a:off x="667657" y="2256971"/>
            <a:ext cx="1915886" cy="2095831"/>
          </a:xfrm>
          <a:prstGeom prst="rect">
            <a:avLst/>
          </a:prstGeom>
        </p:spPr>
      </p:pic>
      <p:sp>
        <p:nvSpPr>
          <p:cNvPr id="7" name="Rechthoek 6">
            <a:extLst>
              <a:ext uri="{FF2B5EF4-FFF2-40B4-BE49-F238E27FC236}">
                <a16:creationId xmlns:a16="http://schemas.microsoft.com/office/drawing/2014/main" id="{AE95BE35-E2DD-E949-83F3-9A223DD6212C}"/>
              </a:ext>
            </a:extLst>
          </p:cNvPr>
          <p:cNvSpPr/>
          <p:nvPr userDrawn="1"/>
        </p:nvSpPr>
        <p:spPr>
          <a:xfrm>
            <a:off x="1" y="4680000"/>
            <a:ext cx="12191999" cy="2178000"/>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
        <p:nvSpPr>
          <p:cNvPr id="8" name="Rechthoek 7">
            <a:extLst>
              <a:ext uri="{FF2B5EF4-FFF2-40B4-BE49-F238E27FC236}">
                <a16:creationId xmlns:a16="http://schemas.microsoft.com/office/drawing/2014/main" id="{5BFC8403-A4E7-C044-AA3F-4F1D2B273252}"/>
              </a:ext>
            </a:extLst>
          </p:cNvPr>
          <p:cNvSpPr/>
          <p:nvPr userDrawn="1"/>
        </p:nvSpPr>
        <p:spPr>
          <a:xfrm>
            <a:off x="-2" y="6498000"/>
            <a:ext cx="12191999" cy="360000"/>
          </a:xfrm>
          <a:prstGeom prst="rect">
            <a:avLst/>
          </a:prstGeom>
          <a:solidFill>
            <a:srgbClr val="641C7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3827619639"/>
      </p:ext>
    </p:extLst>
  </p:cSld>
  <p:clrMap bg1="lt1" tx1="dk1" bg2="lt2" tx2="dk2" accent1="accent1" accent2="accent2" accent3="accent3" accent4="accent4" accent5="accent5" accent6="accent6" hlink="hlink" folHlink="folHlink"/>
  <p:sldLayoutIdLst>
    <p:sldLayoutId id="2147483656" r:id="rId1"/>
    <p:sldLayoutId id="2147483682" r:id="rId2"/>
    <p:sldLayoutId id="2147483683" r:id="rId3"/>
    <p:sldLayoutId id="2147483684" r:id="rId4"/>
    <p:sldLayoutId id="2147483685" r:id="rId5"/>
    <p:sldLayoutId id="2147483686" r:id="rId6"/>
    <p:sldLayoutId id="2147483653"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366C62D-3DB4-474A-B734-EEEA85C66009}"/>
              </a:ext>
            </a:extLst>
          </p:cNvPr>
          <p:cNvSpPr/>
          <p:nvPr userDrawn="1"/>
        </p:nvSpPr>
        <p:spPr>
          <a:xfrm>
            <a:off x="-1" y="0"/>
            <a:ext cx="12191999" cy="360000"/>
          </a:xfrm>
          <a:prstGeom prst="rect">
            <a:avLst/>
          </a:prstGeom>
          <a:solidFill>
            <a:srgbClr val="641C7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6230147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DDE6B23-07B1-4E48-82F3-265DFC77DBD9}"/>
              </a:ext>
            </a:extLst>
          </p:cNvPr>
          <p:cNvSpPr/>
          <p:nvPr userDrawn="1"/>
        </p:nvSpPr>
        <p:spPr>
          <a:xfrm>
            <a:off x="1" y="4680000"/>
            <a:ext cx="12191999" cy="2178000"/>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
        <p:nvSpPr>
          <p:cNvPr id="9" name="Rechthoek 8">
            <a:extLst>
              <a:ext uri="{FF2B5EF4-FFF2-40B4-BE49-F238E27FC236}">
                <a16:creationId xmlns:a16="http://schemas.microsoft.com/office/drawing/2014/main" id="{37D7AFFA-B41F-A943-83EF-1DCEF0AAA1D6}"/>
              </a:ext>
            </a:extLst>
          </p:cNvPr>
          <p:cNvSpPr/>
          <p:nvPr userDrawn="1"/>
        </p:nvSpPr>
        <p:spPr>
          <a:xfrm>
            <a:off x="-1" y="6498000"/>
            <a:ext cx="12191999" cy="360000"/>
          </a:xfrm>
          <a:prstGeom prst="rect">
            <a:avLst/>
          </a:prstGeom>
          <a:solidFill>
            <a:srgbClr val="641C7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pic>
        <p:nvPicPr>
          <p:cNvPr id="11" name="Afbeelding 10" descr="Afbeelding met voedsel&#10;&#10;Automatisch gegenereerde beschrijving">
            <a:extLst>
              <a:ext uri="{FF2B5EF4-FFF2-40B4-BE49-F238E27FC236}">
                <a16:creationId xmlns:a16="http://schemas.microsoft.com/office/drawing/2014/main" id="{FABC9777-5880-DA48-B3E2-F67B237F6A42}"/>
              </a:ext>
            </a:extLst>
          </p:cNvPr>
          <p:cNvPicPr>
            <a:picLocks noChangeAspect="1"/>
          </p:cNvPicPr>
          <p:nvPr userDrawn="1"/>
        </p:nvPicPr>
        <p:blipFill>
          <a:blip r:embed="rId13"/>
          <a:stretch>
            <a:fillRect/>
          </a:stretch>
        </p:blipFill>
        <p:spPr>
          <a:xfrm>
            <a:off x="8974304" y="2256971"/>
            <a:ext cx="1915886" cy="2095831"/>
          </a:xfrm>
          <a:prstGeom prst="rect">
            <a:avLst/>
          </a:prstGeom>
        </p:spPr>
      </p:pic>
      <p:pic>
        <p:nvPicPr>
          <p:cNvPr id="13" name="Afbeelding 12" descr="Afbeelding met voedsel, tekening, klok&#10;&#10;Automatisch gegenereerde beschrijving">
            <a:extLst>
              <a:ext uri="{FF2B5EF4-FFF2-40B4-BE49-F238E27FC236}">
                <a16:creationId xmlns:a16="http://schemas.microsoft.com/office/drawing/2014/main" id="{6D936F2F-A2AA-9A4A-996C-3538A97DD611}"/>
              </a:ext>
            </a:extLst>
          </p:cNvPr>
          <p:cNvPicPr>
            <a:picLocks noChangeAspect="1"/>
          </p:cNvPicPr>
          <p:nvPr userDrawn="1"/>
        </p:nvPicPr>
        <p:blipFill rotWithShape="1">
          <a:blip r:embed="rId14"/>
          <a:srcRect l="41561" t="26832" r="5059"/>
          <a:stretch/>
        </p:blipFill>
        <p:spPr>
          <a:xfrm>
            <a:off x="1871818" y="982800"/>
            <a:ext cx="5345914" cy="5515200"/>
          </a:xfrm>
          <a:prstGeom prst="rect">
            <a:avLst/>
          </a:prstGeom>
        </p:spPr>
      </p:pic>
    </p:spTree>
    <p:extLst>
      <p:ext uri="{BB962C8B-B14F-4D97-AF65-F5344CB8AC3E}">
        <p14:creationId xmlns:p14="http://schemas.microsoft.com/office/powerpoint/2010/main" val="22671465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‹nr.›</a:t>
            </a:fld>
            <a:endParaRPr lang="en-US" dirty="0"/>
          </a:p>
        </p:txBody>
      </p:sp>
      <p:sp>
        <p:nvSpPr>
          <p:cNvPr id="7" name="Rechthoek 6">
            <a:extLst>
              <a:ext uri="{FF2B5EF4-FFF2-40B4-BE49-F238E27FC236}">
                <a16:creationId xmlns:a16="http://schemas.microsoft.com/office/drawing/2014/main" id="{E50773E8-3B2D-1744-8E77-6AD0390A6201}"/>
              </a:ext>
            </a:extLst>
          </p:cNvPr>
          <p:cNvSpPr/>
          <p:nvPr userDrawn="1"/>
        </p:nvSpPr>
        <p:spPr>
          <a:xfrm>
            <a:off x="11" y="0"/>
            <a:ext cx="12191999" cy="360000"/>
          </a:xfrm>
          <a:prstGeom prst="rect">
            <a:avLst/>
          </a:prstGeom>
          <a:solidFill>
            <a:srgbClr val="641C7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spTree>
    <p:extLst>
      <p:ext uri="{BB962C8B-B14F-4D97-AF65-F5344CB8AC3E}">
        <p14:creationId xmlns:p14="http://schemas.microsoft.com/office/powerpoint/2010/main" val="420004485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4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43.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39.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hyperlink" Target="https://www.werkenaanonspensioen.nl/" TargetMode="External"/><Relationship Id="rId2"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63.png"/><Relationship Id="rId5" Type="http://schemas.openxmlformats.org/officeDocument/2006/relationships/hyperlink" Target="https://www.werkenaanonspensioen.nl/algemene-informatie-over-de-transitie/toolbox" TargetMode="External"/><Relationship Id="rId4" Type="http://schemas.openxmlformats.org/officeDocument/2006/relationships/hyperlink" Target="https://www.pensioenduidelijkheid.n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44.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image" Target="../media/image65.png"/><Relationship Id="rId1" Type="http://schemas.openxmlformats.org/officeDocument/2006/relationships/slideLayout" Target="../slideLayouts/slideLayout44.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hyperlink" Target="https://www.pensioenchecker.org/" TargetMode="External"/><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44.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44.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7.xml"/><Relationship Id="rId5" Type="http://schemas.openxmlformats.org/officeDocument/2006/relationships/image" Target="../media/image4.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4.png"/><Relationship Id="rId7"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37.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6.png"/><Relationship Id="rId5" Type="http://schemas.openxmlformats.org/officeDocument/2006/relationships/image" Target="../media/image94.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4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42.xml"/><Relationship Id="rId6" Type="http://schemas.openxmlformats.org/officeDocument/2006/relationships/hyperlink" Target="https://www.pensioenduidelijkheid.nl/" TargetMode="External"/><Relationship Id="rId5" Type="http://schemas.openxmlformats.org/officeDocument/2006/relationships/hyperlink" Target="pensioen3daagse.nl/gesprek" TargetMode="External"/><Relationship Id="rId4" Type="http://schemas.openxmlformats.org/officeDocument/2006/relationships/hyperlink" Target="pensioen3daagse.nl/vragen"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pensioenschecker.org/" TargetMode="External"/><Relationship Id="rId3" Type="http://schemas.openxmlformats.org/officeDocument/2006/relationships/image" Target="../media/image9.png"/><Relationship Id="rId7" Type="http://schemas.openxmlformats.org/officeDocument/2006/relationships/hyperlink" Target="mijnpensioenoverzicht.n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pensioen3daagse.nl/jouwpensioen" TargetMode="External"/><Relationship Id="rId5" Type="http://schemas.openxmlformats.org/officeDocument/2006/relationships/image" Target="../media/image1.png"/><Relationship Id="rId10" Type="http://schemas.openxmlformats.org/officeDocument/2006/relationships/image" Target="../media/image110.png"/><Relationship Id="rId4" Type="http://schemas.openxmlformats.org/officeDocument/2006/relationships/image" Target="../media/image19.png"/><Relationship Id="rId9" Type="http://schemas.openxmlformats.org/officeDocument/2006/relationships/hyperlink" Target="wijzeringeldzaken.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BEECD79-63CA-9E4B-B654-70BA1A78C01F}"/>
              </a:ext>
            </a:extLst>
          </p:cNvPr>
          <p:cNvPicPr>
            <a:picLocks noChangeAspect="1"/>
          </p:cNvPicPr>
          <p:nvPr/>
        </p:nvPicPr>
        <p:blipFill>
          <a:blip r:embed="rId3"/>
          <a:srcRect/>
          <a:stretch/>
        </p:blipFill>
        <p:spPr>
          <a:xfrm>
            <a:off x="824817" y="547488"/>
            <a:ext cx="5740400" cy="1638300"/>
          </a:xfrm>
          <a:prstGeom prst="rect">
            <a:avLst/>
          </a:prstGeom>
        </p:spPr>
      </p:pic>
      <p:sp>
        <p:nvSpPr>
          <p:cNvPr id="16" name="Tijdelijke aanduiding voor afbeelding 2">
            <a:extLst>
              <a:ext uri="{FF2B5EF4-FFF2-40B4-BE49-F238E27FC236}">
                <a16:creationId xmlns:a16="http://schemas.microsoft.com/office/drawing/2014/main" id="{66BA45CF-52F1-8E4D-ABC0-DDD20F3D2630}"/>
              </a:ext>
            </a:extLst>
          </p:cNvPr>
          <p:cNvSpPr>
            <a:spLocks noGrp="1"/>
          </p:cNvSpPr>
          <p:nvPr>
            <p:ph type="pic" sz="quarter" idx="10"/>
          </p:nvPr>
        </p:nvSpPr>
        <p:spPr>
          <a:xfrm>
            <a:off x="1890017" y="5248276"/>
            <a:ext cx="1971939" cy="994620"/>
          </a:xfrm>
        </p:spPr>
      </p:sp>
      <p:pic>
        <p:nvPicPr>
          <p:cNvPr id="6" name="Afbeelding 5">
            <a:extLst>
              <a:ext uri="{FF2B5EF4-FFF2-40B4-BE49-F238E27FC236}">
                <a16:creationId xmlns:a16="http://schemas.microsoft.com/office/drawing/2014/main" id="{9836C8D8-F45F-4E42-92BF-F280A539B029}"/>
              </a:ext>
            </a:extLst>
          </p:cNvPr>
          <p:cNvPicPr>
            <a:picLocks noChangeAspect="1"/>
          </p:cNvPicPr>
          <p:nvPr/>
        </p:nvPicPr>
        <p:blipFill>
          <a:blip r:embed="rId4"/>
          <a:srcRect t="2952" b="2952"/>
          <a:stretch/>
        </p:blipFill>
        <p:spPr>
          <a:xfrm>
            <a:off x="5783426" y="1075207"/>
            <a:ext cx="5627825" cy="5515200"/>
          </a:xfrm>
          <a:prstGeom prst="rect">
            <a:avLst/>
          </a:prstGeom>
        </p:spPr>
      </p:pic>
    </p:spTree>
    <p:extLst>
      <p:ext uri="{BB962C8B-B14F-4D97-AF65-F5344CB8AC3E}">
        <p14:creationId xmlns:p14="http://schemas.microsoft.com/office/powerpoint/2010/main" val="38876298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5c-subtitel.png">
            <a:extLst>
              <a:ext uri="{FF2B5EF4-FFF2-40B4-BE49-F238E27FC236}">
                <a16:creationId xmlns:a16="http://schemas.microsoft.com/office/drawing/2014/main" id="{9A7501B5-A832-9E45-BAFD-4FE6D40A78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2860" y="1399841"/>
            <a:ext cx="5676133" cy="256066"/>
          </a:xfrm>
          <a:prstGeom prst="rect">
            <a:avLst/>
          </a:prstGeom>
        </p:spPr>
      </p:pic>
      <p:pic>
        <p:nvPicPr>
          <p:cNvPr id="9" name="Afbeelding 8" descr="5b-titel.png">
            <a:extLst>
              <a:ext uri="{FF2B5EF4-FFF2-40B4-BE49-F238E27FC236}">
                <a16:creationId xmlns:a16="http://schemas.microsoft.com/office/drawing/2014/main" id="{0359FDF7-EE47-604F-A62F-5C21590364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2859" y="801859"/>
            <a:ext cx="5001075" cy="489023"/>
          </a:xfrm>
          <a:prstGeom prst="rect">
            <a:avLst/>
          </a:prstGeom>
        </p:spPr>
      </p:pic>
      <p:pic>
        <p:nvPicPr>
          <p:cNvPr id="14" name="Afbeelding 13">
            <a:extLst>
              <a:ext uri="{FF2B5EF4-FFF2-40B4-BE49-F238E27FC236}">
                <a16:creationId xmlns:a16="http://schemas.microsoft.com/office/drawing/2014/main" id="{4F242270-45F5-8B4C-8016-83C1219E75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0927" y="2240176"/>
            <a:ext cx="4474508" cy="4474508"/>
          </a:xfrm>
          <a:prstGeom prst="rect">
            <a:avLst/>
          </a:prstGeom>
        </p:spPr>
      </p:pic>
    </p:spTree>
    <p:extLst>
      <p:ext uri="{BB962C8B-B14F-4D97-AF65-F5344CB8AC3E}">
        <p14:creationId xmlns:p14="http://schemas.microsoft.com/office/powerpoint/2010/main" val="301248193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05556E-6 2.22222E-6 L 3.05556E-6 0.57083 " pathEditMode="relative" rAng="0" ptsTypes="AA">
                                      <p:cBhvr>
                                        <p:cTn id="6" dur="3000" fill="hold"/>
                                        <p:tgtEl>
                                          <p:spTgt spid="14"/>
                                        </p:tgtEl>
                                        <p:attrNameLst>
                                          <p:attrName>ppt_x</p:attrName>
                                          <p:attrName>ppt_y</p:attrName>
                                        </p:attrNameLst>
                                      </p:cBhvr>
                                      <p:rCtr x="0" y="28542"/>
                                    </p:animMotion>
                                  </p:childTnLst>
                                </p:cTn>
                              </p:par>
                              <p:par>
                                <p:cTn id="7" presetID="6" presetClass="emph" presetSubtype="0" decel="50000" fill="hold" nodeType="withEffect">
                                  <p:stCondLst>
                                    <p:cond delay="0"/>
                                  </p:stCondLst>
                                  <p:childTnLst>
                                    <p:animScale>
                                      <p:cBhvr>
                                        <p:cTn id="8" dur="3000" fill="hold"/>
                                        <p:tgtEl>
                                          <p:spTgt spid="14"/>
                                        </p:tgtEl>
                                      </p:cBhvr>
                                      <p:by x="200000" y="200000"/>
                                    </p:animScale>
                                  </p:childTnLst>
                                </p:cTn>
                              </p:par>
                              <p:par>
                                <p:cTn id="9" presetID="8" presetClass="emph" presetSubtype="0" fill="hold" nodeType="withEffect">
                                  <p:stCondLst>
                                    <p:cond delay="200"/>
                                  </p:stCondLst>
                                  <p:childTnLst>
                                    <p:animRot by="23760000">
                                      <p:cBhvr>
                                        <p:cTn id="10" dur="3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3824" y="3923588"/>
            <a:ext cx="8928000" cy="8928000"/>
          </a:xfrm>
          <a:prstGeom prst="rect">
            <a:avLst/>
          </a:prstGeom>
          <a:scene3d>
            <a:camera prst="orthographicFront">
              <a:rot lat="0" lon="0" rev="19440000"/>
            </a:camera>
            <a:lightRig rig="threePt" dir="t"/>
          </a:scene3d>
        </p:spPr>
      </p:pic>
      <p:pic>
        <p:nvPicPr>
          <p:cNvPr id="15" name="Afbeelding 14" descr="6h-lijn-4.png">
            <a:extLst>
              <a:ext uri="{FF2B5EF4-FFF2-40B4-BE49-F238E27FC236}">
                <a16:creationId xmlns:a16="http://schemas.microsoft.com/office/drawing/2014/main" id="{08B3D7F8-EC16-2F4C-8BA8-A03467A373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656825">
            <a:off x="5967263" y="4073026"/>
            <a:ext cx="1859528" cy="2981342"/>
          </a:xfrm>
          <a:prstGeom prst="rect">
            <a:avLst/>
          </a:prstGeom>
        </p:spPr>
      </p:pic>
      <p:pic>
        <p:nvPicPr>
          <p:cNvPr id="16" name="Afbeelding 15" descr="6h-lijn-2.png">
            <a:extLst>
              <a:ext uri="{FF2B5EF4-FFF2-40B4-BE49-F238E27FC236}">
                <a16:creationId xmlns:a16="http://schemas.microsoft.com/office/drawing/2014/main" id="{DD35662B-1020-234A-8167-69CFEECE333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436588">
            <a:off x="3596616" y="3637106"/>
            <a:ext cx="1908818" cy="1939688"/>
          </a:xfrm>
          <a:prstGeom prst="rect">
            <a:avLst/>
          </a:prstGeom>
        </p:spPr>
      </p:pic>
      <p:pic>
        <p:nvPicPr>
          <p:cNvPr id="17" name="Afbeelding 16" descr="6h-lijn-1.png">
            <a:extLst>
              <a:ext uri="{FF2B5EF4-FFF2-40B4-BE49-F238E27FC236}">
                <a16:creationId xmlns:a16="http://schemas.microsoft.com/office/drawing/2014/main" id="{2C4452FF-CCAB-5D43-BFC0-0622C50ECFF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645709">
            <a:off x="2701155" y="5094926"/>
            <a:ext cx="2393700" cy="891087"/>
          </a:xfrm>
          <a:prstGeom prst="rect">
            <a:avLst/>
          </a:prstGeom>
        </p:spPr>
      </p:pic>
      <p:pic>
        <p:nvPicPr>
          <p:cNvPr id="18" name="Afbeelding 17" descr="6h-lijn-3.png">
            <a:extLst>
              <a:ext uri="{FF2B5EF4-FFF2-40B4-BE49-F238E27FC236}">
                <a16:creationId xmlns:a16="http://schemas.microsoft.com/office/drawing/2014/main" id="{006358B7-C43D-6D44-8393-576311BB902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734135">
            <a:off x="5870755" y="2488671"/>
            <a:ext cx="469993" cy="3284148"/>
          </a:xfrm>
          <a:prstGeom prst="rect">
            <a:avLst/>
          </a:prstGeom>
        </p:spPr>
      </p:pic>
      <p:grpSp>
        <p:nvGrpSpPr>
          <p:cNvPr id="19" name="Groep 18">
            <a:extLst>
              <a:ext uri="{FF2B5EF4-FFF2-40B4-BE49-F238E27FC236}">
                <a16:creationId xmlns:a16="http://schemas.microsoft.com/office/drawing/2014/main" id="{AB034EAB-733D-6F49-A30C-8D5458E39D02}"/>
              </a:ext>
            </a:extLst>
          </p:cNvPr>
          <p:cNvGrpSpPr/>
          <p:nvPr/>
        </p:nvGrpSpPr>
        <p:grpSpPr>
          <a:xfrm>
            <a:off x="784051" y="3510136"/>
            <a:ext cx="1810074" cy="2147520"/>
            <a:chOff x="784051" y="3510136"/>
            <a:chExt cx="1810074" cy="2147520"/>
          </a:xfrm>
        </p:grpSpPr>
        <p:pic>
          <p:nvPicPr>
            <p:cNvPr id="20" name="Afbeelding 19">
              <a:extLst>
                <a:ext uri="{FF2B5EF4-FFF2-40B4-BE49-F238E27FC236}">
                  <a16:creationId xmlns:a16="http://schemas.microsoft.com/office/drawing/2014/main" id="{D276F991-1F37-7648-84EC-A0C063613ADB}"/>
                </a:ext>
              </a:extLst>
            </p:cNvPr>
            <p:cNvPicPr>
              <a:picLocks noChangeAspect="1"/>
            </p:cNvPicPr>
            <p:nvPr/>
          </p:nvPicPr>
          <p:blipFill>
            <a:blip r:embed="rId7"/>
            <a:srcRect/>
            <a:stretch/>
          </p:blipFill>
          <p:spPr>
            <a:xfrm>
              <a:off x="1197126" y="3510136"/>
              <a:ext cx="1396999" cy="1562745"/>
            </a:xfrm>
            <a:prstGeom prst="rect">
              <a:avLst/>
            </a:prstGeom>
            <a:effectLst>
              <a:outerShdw blurRad="50800" dist="38100" dir="2700000" algn="tl" rotWithShape="0">
                <a:prstClr val="black">
                  <a:alpha val="40000"/>
                </a:prstClr>
              </a:outerShdw>
            </a:effectLst>
          </p:spPr>
        </p:pic>
        <p:sp>
          <p:nvSpPr>
            <p:cNvPr id="21" name="Rechthoek 20">
              <a:extLst>
                <a:ext uri="{FF2B5EF4-FFF2-40B4-BE49-F238E27FC236}">
                  <a16:creationId xmlns:a16="http://schemas.microsoft.com/office/drawing/2014/main" id="{E396CF44-AED7-2041-92BF-23CF3C1B925D}"/>
                </a:ext>
              </a:extLst>
            </p:cNvPr>
            <p:cNvSpPr/>
            <p:nvPr/>
          </p:nvSpPr>
          <p:spPr>
            <a:xfrm>
              <a:off x="784051" y="5072881"/>
              <a:ext cx="1798130" cy="584775"/>
            </a:xfrm>
            <a:prstGeom prst="rect">
              <a:avLst/>
            </a:prstGeom>
          </p:spPr>
          <p:txBody>
            <a:bodyPr wrap="square">
              <a:spAutoFit/>
            </a:bodyPr>
            <a:lstStyle/>
            <a:p>
              <a:r>
                <a:rPr lang="nl-NL" sz="1600" dirty="0"/>
                <a:t>AOW is een </a:t>
              </a:r>
              <a:r>
                <a:rPr lang="nl-NL" sz="1600" b="1" dirty="0"/>
                <a:t>overheidsuitkering</a:t>
              </a:r>
            </a:p>
          </p:txBody>
        </p:sp>
      </p:grpSp>
      <p:grpSp>
        <p:nvGrpSpPr>
          <p:cNvPr id="22" name="Groep 21">
            <a:extLst>
              <a:ext uri="{FF2B5EF4-FFF2-40B4-BE49-F238E27FC236}">
                <a16:creationId xmlns:a16="http://schemas.microsoft.com/office/drawing/2014/main" id="{BA733585-5B2B-DD46-AC8E-5A9C6833CF77}"/>
              </a:ext>
            </a:extLst>
          </p:cNvPr>
          <p:cNvGrpSpPr/>
          <p:nvPr/>
        </p:nvGrpSpPr>
        <p:grpSpPr>
          <a:xfrm>
            <a:off x="1342247" y="1869127"/>
            <a:ext cx="3285235" cy="1664252"/>
            <a:chOff x="1342247" y="1869127"/>
            <a:chExt cx="3285235" cy="1664252"/>
          </a:xfrm>
        </p:grpSpPr>
        <p:pic>
          <p:nvPicPr>
            <p:cNvPr id="23" name="Afbeelding 22">
              <a:extLst>
                <a:ext uri="{FF2B5EF4-FFF2-40B4-BE49-F238E27FC236}">
                  <a16:creationId xmlns:a16="http://schemas.microsoft.com/office/drawing/2014/main" id="{65279F5A-458F-F544-A6D6-1CDEF37BA45D}"/>
                </a:ext>
              </a:extLst>
            </p:cNvPr>
            <p:cNvPicPr>
              <a:picLocks noChangeAspect="1"/>
            </p:cNvPicPr>
            <p:nvPr/>
          </p:nvPicPr>
          <p:blipFill>
            <a:blip r:embed="rId8"/>
            <a:srcRect/>
            <a:stretch/>
          </p:blipFill>
          <p:spPr>
            <a:xfrm>
              <a:off x="2951082" y="1869127"/>
              <a:ext cx="1676400" cy="1664252"/>
            </a:xfrm>
            <a:prstGeom prst="rect">
              <a:avLst/>
            </a:prstGeom>
            <a:effectLst>
              <a:outerShdw blurRad="50800" dist="38100" dir="2700000" algn="tl" rotWithShape="0">
                <a:prstClr val="black">
                  <a:alpha val="40000"/>
                </a:prstClr>
              </a:outerShdw>
            </a:effectLst>
          </p:spPr>
        </p:pic>
        <p:sp>
          <p:nvSpPr>
            <p:cNvPr id="24" name="Rechthoek 23">
              <a:extLst>
                <a:ext uri="{FF2B5EF4-FFF2-40B4-BE49-F238E27FC236}">
                  <a16:creationId xmlns:a16="http://schemas.microsoft.com/office/drawing/2014/main" id="{0CC75BAF-2F55-4D4B-BC7C-DC7031303B68}"/>
                </a:ext>
              </a:extLst>
            </p:cNvPr>
            <p:cNvSpPr/>
            <p:nvPr/>
          </p:nvSpPr>
          <p:spPr>
            <a:xfrm>
              <a:off x="1342247" y="2009516"/>
              <a:ext cx="2217225" cy="1077218"/>
            </a:xfrm>
            <a:prstGeom prst="rect">
              <a:avLst/>
            </a:prstGeom>
          </p:spPr>
          <p:txBody>
            <a:bodyPr wrap="square">
              <a:spAutoFit/>
            </a:bodyPr>
            <a:lstStyle/>
            <a:p>
              <a:r>
                <a:rPr lang="nl-NL" sz="1600" dirty="0"/>
                <a:t>AOW wordt opgebouwd in </a:t>
              </a:r>
              <a:r>
                <a:rPr lang="nl-NL" sz="1600" b="1" dirty="0"/>
                <a:t>50 jaar</a:t>
              </a:r>
              <a:r>
                <a:rPr lang="nl-NL" sz="1600" dirty="0"/>
                <a:t>, ieder jaar met 2% indien je in Nederland woont</a:t>
              </a:r>
              <a:endParaRPr lang="nl-NL" sz="1600" b="1" dirty="0"/>
            </a:p>
          </p:txBody>
        </p:sp>
      </p:grpSp>
      <p:grpSp>
        <p:nvGrpSpPr>
          <p:cNvPr id="26" name="Groep 25">
            <a:extLst>
              <a:ext uri="{FF2B5EF4-FFF2-40B4-BE49-F238E27FC236}">
                <a16:creationId xmlns:a16="http://schemas.microsoft.com/office/drawing/2014/main" id="{F3BCB815-2E68-A04D-A6F9-C3D42855F9F2}"/>
              </a:ext>
            </a:extLst>
          </p:cNvPr>
          <p:cNvGrpSpPr/>
          <p:nvPr/>
        </p:nvGrpSpPr>
        <p:grpSpPr>
          <a:xfrm>
            <a:off x="5076458" y="1599558"/>
            <a:ext cx="3077943" cy="819916"/>
            <a:chOff x="5076458" y="1599558"/>
            <a:chExt cx="3077943" cy="819916"/>
          </a:xfrm>
        </p:grpSpPr>
        <p:pic>
          <p:nvPicPr>
            <p:cNvPr id="27" name="Afbeelding 26">
              <a:extLst>
                <a:ext uri="{FF2B5EF4-FFF2-40B4-BE49-F238E27FC236}">
                  <a16:creationId xmlns:a16="http://schemas.microsoft.com/office/drawing/2014/main" id="{F9FB27E9-56B5-304B-AB53-1281A94D8A09}"/>
                </a:ext>
              </a:extLst>
            </p:cNvPr>
            <p:cNvPicPr>
              <a:picLocks noChangeAspect="1"/>
            </p:cNvPicPr>
            <p:nvPr/>
          </p:nvPicPr>
          <p:blipFill>
            <a:blip r:embed="rId9"/>
            <a:srcRect/>
            <a:stretch/>
          </p:blipFill>
          <p:spPr>
            <a:xfrm>
              <a:off x="7047515" y="1599558"/>
              <a:ext cx="1106886" cy="819916"/>
            </a:xfrm>
            <a:prstGeom prst="rect">
              <a:avLst/>
            </a:prstGeom>
            <a:effectLst>
              <a:outerShdw blurRad="50800" dist="38100" dir="2700000" algn="tl" rotWithShape="0">
                <a:prstClr val="black">
                  <a:alpha val="40000"/>
                </a:prstClr>
              </a:outerShdw>
            </a:effectLst>
          </p:spPr>
        </p:pic>
        <p:sp>
          <p:nvSpPr>
            <p:cNvPr id="28" name="Rechthoek 27">
              <a:extLst>
                <a:ext uri="{FF2B5EF4-FFF2-40B4-BE49-F238E27FC236}">
                  <a16:creationId xmlns:a16="http://schemas.microsoft.com/office/drawing/2014/main" id="{9910BCFE-A368-D244-BD1A-94367E1AFE3D}"/>
                </a:ext>
              </a:extLst>
            </p:cNvPr>
            <p:cNvSpPr/>
            <p:nvPr/>
          </p:nvSpPr>
          <p:spPr>
            <a:xfrm>
              <a:off x="5076458" y="1805474"/>
              <a:ext cx="2217225" cy="338554"/>
            </a:xfrm>
            <a:prstGeom prst="rect">
              <a:avLst/>
            </a:prstGeom>
          </p:spPr>
          <p:txBody>
            <a:bodyPr wrap="square">
              <a:spAutoFit/>
            </a:bodyPr>
            <a:lstStyle/>
            <a:p>
              <a:r>
                <a:rPr lang="nl-NL" sz="1600" dirty="0"/>
                <a:t>De AOW-leeftijd </a:t>
              </a:r>
              <a:r>
                <a:rPr lang="nl-NL" sz="1600" b="1" dirty="0"/>
                <a:t>stijgt</a:t>
              </a:r>
            </a:p>
          </p:txBody>
        </p:sp>
      </p:grpSp>
      <p:grpSp>
        <p:nvGrpSpPr>
          <p:cNvPr id="29" name="Groep 28">
            <a:extLst>
              <a:ext uri="{FF2B5EF4-FFF2-40B4-BE49-F238E27FC236}">
                <a16:creationId xmlns:a16="http://schemas.microsoft.com/office/drawing/2014/main" id="{FF679407-F361-CF49-AA2A-9D9DC42A8CCF}"/>
              </a:ext>
            </a:extLst>
          </p:cNvPr>
          <p:cNvGrpSpPr/>
          <p:nvPr/>
        </p:nvGrpSpPr>
        <p:grpSpPr>
          <a:xfrm>
            <a:off x="8011548" y="2379862"/>
            <a:ext cx="3704202" cy="2996248"/>
            <a:chOff x="8011548" y="2379862"/>
            <a:chExt cx="3704202" cy="2996248"/>
          </a:xfrm>
        </p:grpSpPr>
        <p:pic>
          <p:nvPicPr>
            <p:cNvPr id="30" name="Afbeelding 29">
              <a:extLst>
                <a:ext uri="{FF2B5EF4-FFF2-40B4-BE49-F238E27FC236}">
                  <a16:creationId xmlns:a16="http://schemas.microsoft.com/office/drawing/2014/main" id="{3A19D480-2876-1F49-A996-75B89AAFC205}"/>
                </a:ext>
              </a:extLst>
            </p:cNvPr>
            <p:cNvPicPr>
              <a:picLocks noChangeAspect="1"/>
            </p:cNvPicPr>
            <p:nvPr/>
          </p:nvPicPr>
          <p:blipFill>
            <a:blip r:embed="rId10"/>
            <a:srcRect/>
            <a:stretch/>
          </p:blipFill>
          <p:spPr>
            <a:xfrm>
              <a:off x="9719397" y="2379862"/>
              <a:ext cx="1914173" cy="1327160"/>
            </a:xfrm>
            <a:prstGeom prst="rect">
              <a:avLst/>
            </a:prstGeom>
            <a:effectLst>
              <a:outerShdw blurRad="50800" dist="38100" dir="2700000" algn="tl" rotWithShape="0">
                <a:prstClr val="black">
                  <a:alpha val="40000"/>
                </a:prstClr>
              </a:outerShdw>
            </a:effectLst>
          </p:spPr>
        </p:pic>
        <p:pic>
          <p:nvPicPr>
            <p:cNvPr id="31" name="Afbeelding 30">
              <a:extLst>
                <a:ext uri="{FF2B5EF4-FFF2-40B4-BE49-F238E27FC236}">
                  <a16:creationId xmlns:a16="http://schemas.microsoft.com/office/drawing/2014/main" id="{1BB4C0D2-824A-F749-A7A7-F39A4B7E034B}"/>
                </a:ext>
              </a:extLst>
            </p:cNvPr>
            <p:cNvPicPr>
              <a:picLocks noChangeAspect="1"/>
            </p:cNvPicPr>
            <p:nvPr/>
          </p:nvPicPr>
          <p:blipFill>
            <a:blip r:embed="rId11"/>
            <a:stretch>
              <a:fillRect/>
            </a:stretch>
          </p:blipFill>
          <p:spPr>
            <a:xfrm>
              <a:off x="8011548" y="2412644"/>
              <a:ext cx="1103829" cy="1272783"/>
            </a:xfrm>
            <a:prstGeom prst="rect">
              <a:avLst/>
            </a:prstGeom>
            <a:effectLst>
              <a:outerShdw blurRad="50800" dist="38100" dir="2700000" algn="tl" rotWithShape="0">
                <a:prstClr val="black">
                  <a:alpha val="40000"/>
                </a:prstClr>
              </a:outerShdw>
            </a:effectLst>
          </p:spPr>
        </p:pic>
        <p:sp>
          <p:nvSpPr>
            <p:cNvPr id="32" name="Rechthoek 31">
              <a:extLst>
                <a:ext uri="{FF2B5EF4-FFF2-40B4-BE49-F238E27FC236}">
                  <a16:creationId xmlns:a16="http://schemas.microsoft.com/office/drawing/2014/main" id="{BDC05100-A7E7-B848-88AB-B78F256FFCCD}"/>
                </a:ext>
              </a:extLst>
            </p:cNvPr>
            <p:cNvSpPr/>
            <p:nvPr/>
          </p:nvSpPr>
          <p:spPr>
            <a:xfrm>
              <a:off x="8374770" y="3806450"/>
              <a:ext cx="3340980" cy="1569660"/>
            </a:xfrm>
            <a:prstGeom prst="rect">
              <a:avLst/>
            </a:prstGeom>
          </p:spPr>
          <p:txBody>
            <a:bodyPr wrap="square">
              <a:spAutoFit/>
            </a:bodyPr>
            <a:lstStyle/>
            <a:p>
              <a:r>
                <a:rPr lang="nl-NL" sz="1600" dirty="0"/>
                <a:t>AOW-bedragen juli 2022: Alleenstaand € 1.378,58</a:t>
              </a:r>
            </a:p>
            <a:p>
              <a:r>
                <a:rPr lang="nl-NL" sz="1600" dirty="0"/>
                <a:t>(met heffingskorting)</a:t>
              </a:r>
            </a:p>
            <a:p>
              <a:r>
                <a:rPr lang="nl-NL" sz="1600" dirty="0"/>
                <a:t>Gehuwd – samenwonend € 939,24</a:t>
              </a:r>
            </a:p>
            <a:p>
              <a:r>
                <a:rPr lang="nl-NL" sz="1600" dirty="0"/>
                <a:t>(met heffingskorting)</a:t>
              </a:r>
            </a:p>
            <a:p>
              <a:r>
                <a:rPr lang="nl-NL" sz="1600" b="1" dirty="0"/>
                <a:t>Per persoon netto per maand</a:t>
              </a:r>
              <a:endParaRPr lang="nl-NL" sz="1600" dirty="0"/>
            </a:p>
          </p:txBody>
        </p:sp>
      </p:grpSp>
      <p:pic>
        <p:nvPicPr>
          <p:cNvPr id="33" name="Afbeelding 32" descr="6b-subtitel.png">
            <a:extLst>
              <a:ext uri="{FF2B5EF4-FFF2-40B4-BE49-F238E27FC236}">
                <a16:creationId xmlns:a16="http://schemas.microsoft.com/office/drawing/2014/main" id="{F44A87C9-D136-D34F-A4E1-04262A79BB4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26148" y="1384353"/>
            <a:ext cx="2914277" cy="256066"/>
          </a:xfrm>
          <a:prstGeom prst="rect">
            <a:avLst/>
          </a:prstGeom>
        </p:spPr>
      </p:pic>
      <p:pic>
        <p:nvPicPr>
          <p:cNvPr id="34" name="Afbeelding 33" descr="6a-titel.png">
            <a:extLst>
              <a:ext uri="{FF2B5EF4-FFF2-40B4-BE49-F238E27FC236}">
                <a16:creationId xmlns:a16="http://schemas.microsoft.com/office/drawing/2014/main" id="{589444C8-0CB2-084E-8786-44F083437974}"/>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26148" y="873889"/>
            <a:ext cx="1030361" cy="341422"/>
          </a:xfrm>
          <a:prstGeom prst="rect">
            <a:avLst/>
          </a:prstGeom>
        </p:spPr>
      </p:pic>
    </p:spTree>
    <p:extLst>
      <p:ext uri="{BB962C8B-B14F-4D97-AF65-F5344CB8AC3E}">
        <p14:creationId xmlns:p14="http://schemas.microsoft.com/office/powerpoint/2010/main" val="384489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9" presetClass="emph" presetSubtype="0" nodeType="withEffect">
                                  <p:stCondLst>
                                    <p:cond delay="0"/>
                                  </p:stCondLst>
                                  <p:childTnLst>
                                    <p:set>
                                      <p:cBhvr rctx="PPT">
                                        <p:cTn id="9" dur="indefinite"/>
                                        <p:tgtEl>
                                          <p:spTgt spid="17"/>
                                        </p:tgtEl>
                                        <p:attrNameLst>
                                          <p:attrName>style.opacity</p:attrName>
                                        </p:attrNameLst>
                                      </p:cBhvr>
                                      <p:to>
                                        <p:strVal val="0.5"/>
                                      </p:to>
                                    </p:set>
                                    <p:animEffect filter="image" prLst="opacity: 0.5">
                                      <p:cBhvr rctx="IE">
                                        <p:cTn id="10" dur="indefinite"/>
                                        <p:tgtEl>
                                          <p:spTgt spid="17"/>
                                        </p:tgtEl>
                                      </p:cBhvr>
                                    </p:animEffect>
                                  </p:childTnLst>
                                </p:cTn>
                              </p:par>
                            </p:childTnLst>
                          </p:cTn>
                        </p:par>
                        <p:par>
                          <p:cTn id="11" fill="hold">
                            <p:stCondLst>
                              <p:cond delay="500"/>
                            </p:stCondLst>
                            <p:childTnLst>
                              <p:par>
                                <p:cTn id="12" presetID="10" presetClass="entr" presetSubtype="0" fill="hold" nodeType="afterEffect">
                                  <p:stCondLst>
                                    <p:cond delay="3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9"/>
                                        </p:tgtEl>
                                        <p:attrNameLst>
                                          <p:attrName>style.opacity</p:attrName>
                                        </p:attrNameLst>
                                      </p:cBhvr>
                                      <p:to>
                                        <p:strVal val="0.5"/>
                                      </p:to>
                                    </p:set>
                                    <p:animEffect filter="image" prLst="opacity: 0.5">
                                      <p:cBhvr rctx="IE">
                                        <p:cTn id="19" dur="indefinite"/>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9" presetClass="emph" presetSubtype="0" nodeType="withEffect">
                                  <p:stCondLst>
                                    <p:cond delay="0"/>
                                  </p:stCondLst>
                                  <p:childTnLst>
                                    <p:set>
                                      <p:cBhvr rctx="PPT">
                                        <p:cTn id="24" dur="indefinite"/>
                                        <p:tgtEl>
                                          <p:spTgt spid="16"/>
                                        </p:tgtEl>
                                        <p:attrNameLst>
                                          <p:attrName>style.opacity</p:attrName>
                                        </p:attrNameLst>
                                      </p:cBhvr>
                                      <p:to>
                                        <p:strVal val="0.5"/>
                                      </p:to>
                                    </p:set>
                                    <p:animEffect filter="image" prLst="opacity: 0.5">
                                      <p:cBhvr rctx="IE">
                                        <p:cTn id="25" dur="indefinite"/>
                                        <p:tgtEl>
                                          <p:spTgt spid="16"/>
                                        </p:tgtEl>
                                      </p:cBhvr>
                                    </p:animEffect>
                                  </p:childTnLst>
                                </p:cTn>
                              </p:par>
                            </p:childTnLst>
                          </p:cTn>
                        </p:par>
                        <p:par>
                          <p:cTn id="26" fill="hold">
                            <p:stCondLst>
                              <p:cond delay="500"/>
                            </p:stCondLst>
                            <p:childTnLst>
                              <p:par>
                                <p:cTn id="27" presetID="10" presetClass="entr" presetSubtype="0" fill="hold" nodeType="afterEffect">
                                  <p:stCondLst>
                                    <p:cond delay="3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rctx="PPT">
                                        <p:cTn id="33" dur="indefinite"/>
                                        <p:tgtEl>
                                          <p:spTgt spid="22"/>
                                        </p:tgtEl>
                                        <p:attrNameLst>
                                          <p:attrName>style.opacity</p:attrName>
                                        </p:attrNameLst>
                                      </p:cBhvr>
                                      <p:to>
                                        <p:strVal val="0.5"/>
                                      </p:to>
                                    </p:set>
                                    <p:animEffect filter="image" prLst="opacity: 0.5">
                                      <p:cBhvr rctx="IE">
                                        <p:cTn id="34" dur="indefinite"/>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par>
                                <p:cTn id="38" presetID="9" presetClass="emph" presetSubtype="0" nodeType="withEffect">
                                  <p:stCondLst>
                                    <p:cond delay="0"/>
                                  </p:stCondLst>
                                  <p:childTnLst>
                                    <p:set>
                                      <p:cBhvr rctx="PPT">
                                        <p:cTn id="39" dur="indefinite"/>
                                        <p:tgtEl>
                                          <p:spTgt spid="18"/>
                                        </p:tgtEl>
                                        <p:attrNameLst>
                                          <p:attrName>style.opacity</p:attrName>
                                        </p:attrNameLst>
                                      </p:cBhvr>
                                      <p:to>
                                        <p:strVal val="0.5"/>
                                      </p:to>
                                    </p:set>
                                    <p:animEffect filter="image" prLst="opacity: 0.5">
                                      <p:cBhvr rctx="IE">
                                        <p:cTn id="40" dur="indefinite"/>
                                        <p:tgtEl>
                                          <p:spTgt spid="18"/>
                                        </p:tgtEl>
                                      </p:cBhvr>
                                    </p:animEffect>
                                  </p:childTnLst>
                                </p:cTn>
                              </p:par>
                            </p:childTnLst>
                          </p:cTn>
                        </p:par>
                        <p:par>
                          <p:cTn id="41" fill="hold">
                            <p:stCondLst>
                              <p:cond delay="500"/>
                            </p:stCondLst>
                            <p:childTnLst>
                              <p:par>
                                <p:cTn id="42" presetID="10" presetClass="entr" presetSubtype="0" fill="hold" nodeType="afterEffect">
                                  <p:stCondLst>
                                    <p:cond delay="3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rctx="PPT">
                                        <p:cTn id="48" dur="indefinite"/>
                                        <p:tgtEl>
                                          <p:spTgt spid="26"/>
                                        </p:tgtEl>
                                        <p:attrNameLst>
                                          <p:attrName>style.opacity</p:attrName>
                                        </p:attrNameLst>
                                      </p:cBhvr>
                                      <p:to>
                                        <p:strVal val="0.5"/>
                                      </p:to>
                                    </p:set>
                                    <p:animEffect filter="image" prLst="opacity: 0.5">
                                      <p:cBhvr rctx="IE">
                                        <p:cTn id="49" dur="indefinite"/>
                                        <p:tgtEl>
                                          <p:spTgt spid="26"/>
                                        </p:tgtEl>
                                      </p:cBhvr>
                                    </p:animEffect>
                                  </p:childTnLst>
                                </p:cTn>
                              </p:par>
                              <p:par>
                                <p:cTn id="50" presetID="2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par>
                                <p:cTn id="53" presetID="9" presetClass="emph" presetSubtype="0" nodeType="withEffect">
                                  <p:stCondLst>
                                    <p:cond delay="0"/>
                                  </p:stCondLst>
                                  <p:childTnLst>
                                    <p:set>
                                      <p:cBhvr rctx="PPT">
                                        <p:cTn id="54" dur="indefinite"/>
                                        <p:tgtEl>
                                          <p:spTgt spid="15"/>
                                        </p:tgtEl>
                                        <p:attrNameLst>
                                          <p:attrName>style.opacity</p:attrName>
                                        </p:attrNameLst>
                                      </p:cBhvr>
                                      <p:to>
                                        <p:strVal val="0.5"/>
                                      </p:to>
                                    </p:set>
                                    <p:animEffect filter="image" prLst="opacity: 0.5">
                                      <p:cBhvr rctx="IE">
                                        <p:cTn id="55" dur="indefinite"/>
                                        <p:tgtEl>
                                          <p:spTgt spid="15"/>
                                        </p:tgtEl>
                                      </p:cBhvr>
                                    </p:animEffect>
                                  </p:childTnLst>
                                </p:cTn>
                              </p:par>
                            </p:childTnLst>
                          </p:cTn>
                        </p:par>
                        <p:par>
                          <p:cTn id="56" fill="hold">
                            <p:stCondLst>
                              <p:cond delay="500"/>
                            </p:stCondLst>
                            <p:childTnLst>
                              <p:par>
                                <p:cTn id="57" presetID="10" presetClass="entr" presetSubtype="0" fill="hold" nodeType="afterEffect">
                                  <p:stCondLst>
                                    <p:cond delay="30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887D506-8D07-3249-B8FD-FF6442017F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189" y="1384194"/>
            <a:ext cx="4578096" cy="341376"/>
          </a:xfrm>
          <a:prstGeom prst="rect">
            <a:avLst/>
          </a:prstGeom>
        </p:spPr>
      </p:pic>
      <p:pic>
        <p:nvPicPr>
          <p:cNvPr id="11" name="Afbeelding 10" descr="4e-silhouet-koppel-1.png">
            <a:extLst>
              <a:ext uri="{FF2B5EF4-FFF2-40B4-BE49-F238E27FC236}">
                <a16:creationId xmlns:a16="http://schemas.microsoft.com/office/drawing/2014/main" id="{77A8644E-0752-2B4E-98C1-6605D503B2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17" y="2016425"/>
            <a:ext cx="2280208" cy="1347396"/>
          </a:xfrm>
          <a:prstGeom prst="rect">
            <a:avLst/>
          </a:prstGeom>
        </p:spPr>
      </p:pic>
      <p:pic>
        <p:nvPicPr>
          <p:cNvPr id="12" name="Afbeelding 11" descr="4b-titel.png">
            <a:extLst>
              <a:ext uri="{FF2B5EF4-FFF2-40B4-BE49-F238E27FC236}">
                <a16:creationId xmlns:a16="http://schemas.microsoft.com/office/drawing/2014/main" id="{6712EE06-FCC5-9044-A1B2-CD5FA31D98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817" y="833621"/>
            <a:ext cx="3883670" cy="457261"/>
          </a:xfrm>
          <a:prstGeom prst="rect">
            <a:avLst/>
          </a:prstGeom>
        </p:spPr>
      </p:pic>
      <p:sp>
        <p:nvSpPr>
          <p:cNvPr id="14" name="Rechthoek 13">
            <a:extLst>
              <a:ext uri="{FF2B5EF4-FFF2-40B4-BE49-F238E27FC236}">
                <a16:creationId xmlns:a16="http://schemas.microsoft.com/office/drawing/2014/main" id="{F6181AF2-2455-F44B-A06E-C429F8C122FD}"/>
              </a:ext>
            </a:extLst>
          </p:cNvPr>
          <p:cNvSpPr/>
          <p:nvPr/>
        </p:nvSpPr>
        <p:spPr>
          <a:xfrm>
            <a:off x="3379247" y="1905293"/>
            <a:ext cx="8338559" cy="1569660"/>
          </a:xfrm>
          <a:prstGeom prst="rect">
            <a:avLst/>
          </a:prstGeom>
        </p:spPr>
        <p:txBody>
          <a:bodyPr wrap="square">
            <a:spAutoFit/>
          </a:bodyPr>
          <a:lstStyle/>
          <a:p>
            <a:r>
              <a:rPr lang="nl-NL" sz="1600" dirty="0"/>
              <a:t>In juni 2019 is het Pensioenakkoord 2019 gesloten. Afgesproken is om de AOW-leeftijd niet zo snel te laten stijgen. In 2022 is de AOW-leeftijd 66 jaar en 7 maanden en in 2023 is de AOW-leeftijd </a:t>
            </a:r>
          </a:p>
          <a:p>
            <a:r>
              <a:rPr lang="nl-NL" sz="1600" dirty="0"/>
              <a:t>66 jaar en 10 maanden.</a:t>
            </a:r>
            <a:r>
              <a:rPr lang="nl-NL" sz="1600" b="1" dirty="0"/>
              <a:t> </a:t>
            </a:r>
            <a:r>
              <a:rPr lang="nl-NL" sz="1600" dirty="0"/>
              <a:t>Vanaf 2024 t/m 2027 blijft de AOW-leeftijd 67 jaar. In 2028 is de AOW leeftijd 67 jaar en 3 maanden. Daarna wordt hij gekoppeld aan de levensverwachting. Voor ieder jaar dat we naar verwachting langer leven, stijgt de AOW-leeftijd met 8 maanden.</a:t>
            </a:r>
            <a:br>
              <a:rPr lang="nl-NL" sz="1600" dirty="0">
                <a:latin typeface="Calibri" panose="020F0502020204030204" pitchFamily="34" charset="0"/>
                <a:cs typeface="Calibri" panose="020F0502020204030204" pitchFamily="34" charset="0"/>
              </a:rPr>
            </a:br>
            <a:r>
              <a:rPr lang="nl-NL" sz="1600" b="1" dirty="0">
                <a:latin typeface="Calibri" panose="020F0502020204030204" pitchFamily="34" charset="0"/>
                <a:cs typeface="Calibri" panose="020F0502020204030204" pitchFamily="34" charset="0"/>
              </a:rPr>
              <a:t>Bereken wat jouw AOW-leeftijd is op </a:t>
            </a:r>
            <a:r>
              <a:rPr lang="nl-NL" sz="1600" b="1" dirty="0" err="1">
                <a:latin typeface="Calibri" panose="020F0502020204030204" pitchFamily="34" charset="0"/>
                <a:cs typeface="Calibri" panose="020F0502020204030204" pitchFamily="34" charset="0"/>
              </a:rPr>
              <a:t>JouwAOWleeftijd.nl</a:t>
            </a:r>
            <a:r>
              <a:rPr lang="nl-NL" sz="1600" b="1" dirty="0">
                <a:latin typeface="Calibri" panose="020F0502020204030204" pitchFamily="34" charset="0"/>
                <a:cs typeface="Calibri" panose="020F0502020204030204" pitchFamily="34" charset="0"/>
              </a:rPr>
              <a:t>.</a:t>
            </a:r>
            <a:endParaRPr lang="nl-NL" sz="1600" b="1" dirty="0">
              <a:effectLst/>
              <a:latin typeface="Calibri" panose="020F0502020204030204" pitchFamily="34" charset="0"/>
              <a:cs typeface="Calibri" panose="020F0502020204030204" pitchFamily="34" charset="0"/>
            </a:endParaRPr>
          </a:p>
        </p:txBody>
      </p:sp>
      <p:pic>
        <p:nvPicPr>
          <p:cNvPr id="17" name="Afbeelding 16">
            <a:extLst>
              <a:ext uri="{FF2B5EF4-FFF2-40B4-BE49-F238E27FC236}">
                <a16:creationId xmlns:a16="http://schemas.microsoft.com/office/drawing/2014/main" id="{1899FE09-46E4-7446-91F0-B1392C1F51E0}"/>
              </a:ext>
            </a:extLst>
          </p:cNvPr>
          <p:cNvPicPr>
            <a:picLocks noChangeAspect="1"/>
          </p:cNvPicPr>
          <p:nvPr/>
        </p:nvPicPr>
        <p:blipFill>
          <a:blip r:embed="rId6"/>
          <a:stretch>
            <a:fillRect/>
          </a:stretch>
        </p:blipFill>
        <p:spPr>
          <a:xfrm>
            <a:off x="2209384" y="3654677"/>
            <a:ext cx="3746500" cy="241300"/>
          </a:xfrm>
          <a:prstGeom prst="rect">
            <a:avLst/>
          </a:prstGeom>
        </p:spPr>
      </p:pic>
      <p:pic>
        <p:nvPicPr>
          <p:cNvPr id="3" name="Afbeelding 2">
            <a:extLst>
              <a:ext uri="{FF2B5EF4-FFF2-40B4-BE49-F238E27FC236}">
                <a16:creationId xmlns:a16="http://schemas.microsoft.com/office/drawing/2014/main" id="{DDC00EC7-FC6E-7140-ACF4-F3825DA06013}"/>
              </a:ext>
            </a:extLst>
          </p:cNvPr>
          <p:cNvPicPr>
            <a:picLocks noChangeAspect="1"/>
          </p:cNvPicPr>
          <p:nvPr/>
        </p:nvPicPr>
        <p:blipFill>
          <a:blip r:embed="rId7"/>
          <a:stretch>
            <a:fillRect/>
          </a:stretch>
        </p:blipFill>
        <p:spPr>
          <a:xfrm>
            <a:off x="2209384" y="3988647"/>
            <a:ext cx="3746500" cy="2120900"/>
          </a:xfrm>
          <a:prstGeom prst="rect">
            <a:avLst/>
          </a:prstGeom>
        </p:spPr>
      </p:pic>
    </p:spTree>
    <p:extLst>
      <p:ext uri="{BB962C8B-B14F-4D97-AF65-F5344CB8AC3E}">
        <p14:creationId xmlns:p14="http://schemas.microsoft.com/office/powerpoint/2010/main" val="152349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69FC3D91-23EA-054D-83A0-78BDF01773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189" y="1384354"/>
            <a:ext cx="4578096" cy="341376"/>
          </a:xfrm>
          <a:prstGeom prst="rect">
            <a:avLst/>
          </a:prstGeom>
        </p:spPr>
      </p:pic>
      <p:pic>
        <p:nvPicPr>
          <p:cNvPr id="16" name="Afbeelding 15" descr="4b-titel.png">
            <a:extLst>
              <a:ext uri="{FF2B5EF4-FFF2-40B4-BE49-F238E27FC236}">
                <a16:creationId xmlns:a16="http://schemas.microsoft.com/office/drawing/2014/main" id="{A8003E98-09A1-FD4A-9113-AF2FD11F79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33621"/>
            <a:ext cx="3883670" cy="457261"/>
          </a:xfrm>
          <a:prstGeom prst="rect">
            <a:avLst/>
          </a:prstGeom>
        </p:spPr>
      </p:pic>
      <p:pic>
        <p:nvPicPr>
          <p:cNvPr id="3" name="Afbeelding 2">
            <a:extLst>
              <a:ext uri="{FF2B5EF4-FFF2-40B4-BE49-F238E27FC236}">
                <a16:creationId xmlns:a16="http://schemas.microsoft.com/office/drawing/2014/main" id="{5C68801D-ABAD-EF4D-8597-8C786D785B04}"/>
              </a:ext>
            </a:extLst>
          </p:cNvPr>
          <p:cNvPicPr>
            <a:picLocks noChangeAspect="1"/>
          </p:cNvPicPr>
          <p:nvPr/>
        </p:nvPicPr>
        <p:blipFill>
          <a:blip r:embed="rId4"/>
          <a:stretch>
            <a:fillRect/>
          </a:stretch>
        </p:blipFill>
        <p:spPr>
          <a:xfrm>
            <a:off x="6304775" y="3654677"/>
            <a:ext cx="3746500" cy="241300"/>
          </a:xfrm>
          <a:prstGeom prst="rect">
            <a:avLst/>
          </a:prstGeom>
        </p:spPr>
      </p:pic>
      <p:pic>
        <p:nvPicPr>
          <p:cNvPr id="6" name="Afbeelding 5">
            <a:extLst>
              <a:ext uri="{FF2B5EF4-FFF2-40B4-BE49-F238E27FC236}">
                <a16:creationId xmlns:a16="http://schemas.microsoft.com/office/drawing/2014/main" id="{74048CE8-8225-A646-8B83-CCC1D63AD546}"/>
              </a:ext>
            </a:extLst>
          </p:cNvPr>
          <p:cNvPicPr>
            <a:picLocks noChangeAspect="1"/>
          </p:cNvPicPr>
          <p:nvPr/>
        </p:nvPicPr>
        <p:blipFill>
          <a:blip r:embed="rId5"/>
          <a:stretch>
            <a:fillRect/>
          </a:stretch>
        </p:blipFill>
        <p:spPr>
          <a:xfrm>
            <a:off x="6304775" y="3988647"/>
            <a:ext cx="3746500" cy="2120900"/>
          </a:xfrm>
          <a:prstGeom prst="rect">
            <a:avLst/>
          </a:prstGeom>
        </p:spPr>
      </p:pic>
      <p:sp>
        <p:nvSpPr>
          <p:cNvPr id="13" name="Rechthoek 12">
            <a:extLst>
              <a:ext uri="{FF2B5EF4-FFF2-40B4-BE49-F238E27FC236}">
                <a16:creationId xmlns:a16="http://schemas.microsoft.com/office/drawing/2014/main" id="{17D162A0-A2E0-0F44-B6DC-A91D90FA675E}"/>
              </a:ext>
            </a:extLst>
          </p:cNvPr>
          <p:cNvSpPr/>
          <p:nvPr/>
        </p:nvSpPr>
        <p:spPr>
          <a:xfrm>
            <a:off x="3379247" y="1905293"/>
            <a:ext cx="8338559" cy="1569660"/>
          </a:xfrm>
          <a:prstGeom prst="rect">
            <a:avLst/>
          </a:prstGeom>
        </p:spPr>
        <p:txBody>
          <a:bodyPr wrap="square">
            <a:spAutoFit/>
          </a:bodyPr>
          <a:lstStyle/>
          <a:p>
            <a:r>
              <a:rPr lang="nl-NL" sz="1600" dirty="0"/>
              <a:t>In juni 2019 is het Pensioenakkoord 2019 gesloten. Afgesproken is om de AOW-leeftijd niet zo snel te laten stijgen. In 2022 is de AOW-leeftijd 66 jaar en 7 maanden en in 2023 is de AOW-leeftijd </a:t>
            </a:r>
          </a:p>
          <a:p>
            <a:r>
              <a:rPr lang="nl-NL" sz="1600" dirty="0"/>
              <a:t>66 jaar en 10 maanden.</a:t>
            </a:r>
            <a:r>
              <a:rPr lang="nl-NL" sz="1600" b="1" dirty="0"/>
              <a:t> </a:t>
            </a:r>
            <a:r>
              <a:rPr lang="nl-NL" sz="1600" dirty="0"/>
              <a:t>Vanaf 2024 t/m 2027 blijft de AOW-leeftijd 67 jaar. In 2028 is de AOW leeftijd 67 jaar en 3 maanden. Daarna wordt hij gekoppeld aan de levensverwachting. Voor ieder jaar dat we naar verwachting langer leven, stijgt de AOW-leeftijd met 8 maanden.</a:t>
            </a:r>
            <a:endParaRPr lang="nl-NL" sz="1600" dirty="0">
              <a:latin typeface="Calibri" panose="020F0502020204030204" pitchFamily="34" charset="0"/>
              <a:cs typeface="Calibri" panose="020F0502020204030204" pitchFamily="34" charset="0"/>
            </a:endParaRPr>
          </a:p>
          <a:p>
            <a:r>
              <a:rPr lang="nl-NL" sz="1600" b="1" dirty="0">
                <a:latin typeface="Calibri" panose="020F0502020204030204" pitchFamily="34" charset="0"/>
                <a:cs typeface="Calibri" panose="020F0502020204030204" pitchFamily="34" charset="0"/>
              </a:rPr>
              <a:t>Bereken wat jouw AOW-leeftijd is op </a:t>
            </a:r>
            <a:r>
              <a:rPr lang="nl-NL" sz="1600" b="1" dirty="0" err="1">
                <a:latin typeface="Calibri" panose="020F0502020204030204" pitchFamily="34" charset="0"/>
                <a:cs typeface="Calibri" panose="020F0502020204030204" pitchFamily="34" charset="0"/>
              </a:rPr>
              <a:t>JouwAOWleeftijd.nl</a:t>
            </a:r>
            <a:r>
              <a:rPr lang="nl-NL" sz="1600" b="1" dirty="0">
                <a:latin typeface="Calibri" panose="020F0502020204030204" pitchFamily="34" charset="0"/>
                <a:cs typeface="Calibri" panose="020F0502020204030204" pitchFamily="34" charset="0"/>
              </a:rPr>
              <a:t>.</a:t>
            </a:r>
            <a:endParaRPr lang="nl-NL" sz="1600" b="1" dirty="0">
              <a:effectLst/>
              <a:latin typeface="Calibri" panose="020F0502020204030204" pitchFamily="34" charset="0"/>
              <a:cs typeface="Calibri" panose="020F0502020204030204" pitchFamily="34" charset="0"/>
            </a:endParaRPr>
          </a:p>
        </p:txBody>
      </p:sp>
      <p:pic>
        <p:nvPicPr>
          <p:cNvPr id="19" name="Afbeelding 18">
            <a:extLst>
              <a:ext uri="{FF2B5EF4-FFF2-40B4-BE49-F238E27FC236}">
                <a16:creationId xmlns:a16="http://schemas.microsoft.com/office/drawing/2014/main" id="{D1744B85-3ACC-624A-A003-F258120DCF41}"/>
              </a:ext>
            </a:extLst>
          </p:cNvPr>
          <p:cNvPicPr>
            <a:picLocks noChangeAspect="1"/>
          </p:cNvPicPr>
          <p:nvPr/>
        </p:nvPicPr>
        <p:blipFill>
          <a:blip r:embed="rId6">
            <a:alphaModFix amt="50000"/>
          </a:blip>
          <a:stretch>
            <a:fillRect/>
          </a:stretch>
        </p:blipFill>
        <p:spPr>
          <a:xfrm>
            <a:off x="2209384" y="3654677"/>
            <a:ext cx="3746500" cy="241300"/>
          </a:xfrm>
          <a:prstGeom prst="rect">
            <a:avLst/>
          </a:prstGeom>
        </p:spPr>
      </p:pic>
      <p:pic>
        <p:nvPicPr>
          <p:cNvPr id="20" name="Afbeelding 19">
            <a:extLst>
              <a:ext uri="{FF2B5EF4-FFF2-40B4-BE49-F238E27FC236}">
                <a16:creationId xmlns:a16="http://schemas.microsoft.com/office/drawing/2014/main" id="{51837E02-2358-BE49-B283-333A30383D75}"/>
              </a:ext>
            </a:extLst>
          </p:cNvPr>
          <p:cNvPicPr>
            <a:picLocks noChangeAspect="1"/>
          </p:cNvPicPr>
          <p:nvPr/>
        </p:nvPicPr>
        <p:blipFill>
          <a:blip r:embed="rId7">
            <a:alphaModFix amt="50000"/>
          </a:blip>
          <a:stretch>
            <a:fillRect/>
          </a:stretch>
        </p:blipFill>
        <p:spPr>
          <a:xfrm>
            <a:off x="2209384" y="3988647"/>
            <a:ext cx="3746500" cy="2120900"/>
          </a:xfrm>
          <a:prstGeom prst="rect">
            <a:avLst/>
          </a:prstGeom>
        </p:spPr>
      </p:pic>
      <p:pic>
        <p:nvPicPr>
          <p:cNvPr id="21" name="Afbeelding 20" descr="4e-silhouet-koppel-2.png">
            <a:extLst>
              <a:ext uri="{FF2B5EF4-FFF2-40B4-BE49-F238E27FC236}">
                <a16:creationId xmlns:a16="http://schemas.microsoft.com/office/drawing/2014/main" id="{6B2ADB0E-C761-0047-8D06-7C542A91184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1029" y="2016425"/>
            <a:ext cx="2280208" cy="1347396"/>
          </a:xfrm>
          <a:prstGeom prst="rect">
            <a:avLst/>
          </a:prstGeom>
        </p:spPr>
      </p:pic>
    </p:spTree>
    <p:extLst>
      <p:ext uri="{BB962C8B-B14F-4D97-AF65-F5344CB8AC3E}">
        <p14:creationId xmlns:p14="http://schemas.microsoft.com/office/powerpoint/2010/main" val="279831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750F6B45-6626-ED4D-9C00-D25DD798D2AA}"/>
              </a:ext>
            </a:extLst>
          </p:cNvPr>
          <p:cNvSpPr/>
          <p:nvPr/>
        </p:nvSpPr>
        <p:spPr>
          <a:xfrm>
            <a:off x="1"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sz="1800"/>
          </a:p>
        </p:txBody>
      </p:sp>
      <p:pic>
        <p:nvPicPr>
          <p:cNvPr id="14" name="Afbeelding 13" descr="wijzeringeldzaken.png">
            <a:extLst>
              <a:ext uri="{FF2B5EF4-FFF2-40B4-BE49-F238E27FC236}">
                <a16:creationId xmlns:a16="http://schemas.microsoft.com/office/drawing/2014/main" id="{78339CA0-EA5E-8B47-B774-7C66E9CB6F7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pic>
        <p:nvPicPr>
          <p:cNvPr id="16" name="Afbeelding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19440000"/>
            </a:camera>
            <a:lightRig rig="threePt" dir="t"/>
          </a:scene3d>
        </p:spPr>
      </p:pic>
      <p:pic>
        <p:nvPicPr>
          <p:cNvPr id="5" name="Afbeelding 4" descr="6b-subtitel.png">
            <a:extLst>
              <a:ext uri="{FF2B5EF4-FFF2-40B4-BE49-F238E27FC236}">
                <a16:creationId xmlns:a16="http://schemas.microsoft.com/office/drawing/2014/main" id="{B1792B50-ACC4-A145-81D2-ECCB088246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509" y="1384353"/>
            <a:ext cx="2914277" cy="256066"/>
          </a:xfrm>
          <a:prstGeom prst="rect">
            <a:avLst/>
          </a:prstGeom>
        </p:spPr>
      </p:pic>
      <p:pic>
        <p:nvPicPr>
          <p:cNvPr id="6" name="Afbeelding 5" descr="6a-titel.png">
            <a:extLst>
              <a:ext uri="{FF2B5EF4-FFF2-40B4-BE49-F238E27FC236}">
                <a16:creationId xmlns:a16="http://schemas.microsoft.com/office/drawing/2014/main" id="{C5C9CE12-29DC-8647-B8E7-83029AC3C8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5509" y="873889"/>
            <a:ext cx="1030361" cy="341422"/>
          </a:xfrm>
          <a:prstGeom prst="rect">
            <a:avLst/>
          </a:prstGeom>
        </p:spPr>
      </p:pic>
    </p:spTree>
    <p:extLst>
      <p:ext uri="{BB962C8B-B14F-4D97-AF65-F5344CB8AC3E}">
        <p14:creationId xmlns:p14="http://schemas.microsoft.com/office/powerpoint/2010/main" val="2218603552"/>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spd="med" advClick="0" advTm="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afterEffect">
                                  <p:stCondLst>
                                    <p:cond delay="0"/>
                                  </p:stCondLst>
                                  <p:childTnLst>
                                    <p:animRot by="-4320000">
                                      <p:cBhvr>
                                        <p:cTn id="6" dur="1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fbeelding 31">
            <a:extLst>
              <a:ext uri="{FF2B5EF4-FFF2-40B4-BE49-F238E27FC236}">
                <a16:creationId xmlns:a16="http://schemas.microsoft.com/office/drawing/2014/main" id="{3F8E4EE5-CF41-E44F-843D-5AC71566EF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2160000"/>
            </a:camera>
            <a:lightRig rig="threePt" dir="t"/>
          </a:scene3d>
        </p:spPr>
      </p:pic>
      <p:pic>
        <p:nvPicPr>
          <p:cNvPr id="33" name="Afbeelding 32"/>
          <p:cNvPicPr>
            <a:picLocks noChangeAspect="1"/>
          </p:cNvPicPr>
          <p:nvPr/>
        </p:nvPicPr>
        <p:blipFill>
          <a:blip r:embed="rId4">
            <a:extLst>
              <a:ext uri="{28A0092B-C50C-407E-A947-70E740481C1C}">
                <a14:useLocalDpi xmlns:a14="http://schemas.microsoft.com/office/drawing/2010/main"/>
              </a:ext>
            </a:extLst>
          </a:blip>
          <a:stretch>
            <a:fillRect/>
          </a:stretch>
        </p:blipFill>
        <p:spPr>
          <a:xfrm rot="2700000">
            <a:off x="6883181" y="4174135"/>
            <a:ext cx="30480" cy="2078736"/>
          </a:xfrm>
          <a:prstGeom prst="rect">
            <a:avLst/>
          </a:prstGeom>
        </p:spPr>
      </p:pic>
      <p:pic>
        <p:nvPicPr>
          <p:cNvPr id="27" name="Afbeelding 26" descr="7j-lijn-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89201" y="4565999"/>
            <a:ext cx="1835141" cy="1451042"/>
          </a:xfrm>
          <a:prstGeom prst="rect">
            <a:avLst/>
          </a:prstGeom>
        </p:spPr>
      </p:pic>
      <p:pic>
        <p:nvPicPr>
          <p:cNvPr id="29" name="Afbeelding 28" descr="7j-lijn-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43734" y="3203226"/>
            <a:ext cx="2729498" cy="3210770"/>
          </a:xfrm>
          <a:prstGeom prst="rect">
            <a:avLst/>
          </a:prstGeom>
        </p:spPr>
      </p:pic>
      <p:pic>
        <p:nvPicPr>
          <p:cNvPr id="31" name="Afbeelding 30" descr="7j-lijn-3.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17650" y="2959954"/>
            <a:ext cx="30484" cy="2828921"/>
          </a:xfrm>
          <a:prstGeom prst="rect">
            <a:avLst/>
          </a:prstGeom>
        </p:spPr>
      </p:pic>
      <p:pic>
        <p:nvPicPr>
          <p:cNvPr id="15" name="Afbeelding 14" descr="wijzeringeldzaken.png">
            <a:extLst>
              <a:ext uri="{FF2B5EF4-FFF2-40B4-BE49-F238E27FC236}">
                <a16:creationId xmlns:a16="http://schemas.microsoft.com/office/drawing/2014/main" id="{DA4CF1AD-E589-8144-9F56-BE0D2D30B14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grpSp>
        <p:nvGrpSpPr>
          <p:cNvPr id="6" name="Groep 5">
            <a:extLst>
              <a:ext uri="{FF2B5EF4-FFF2-40B4-BE49-F238E27FC236}">
                <a16:creationId xmlns:a16="http://schemas.microsoft.com/office/drawing/2014/main" id="{33B1E259-0027-7145-817F-EB71BA0065EF}"/>
              </a:ext>
            </a:extLst>
          </p:cNvPr>
          <p:cNvGrpSpPr/>
          <p:nvPr/>
        </p:nvGrpSpPr>
        <p:grpSpPr>
          <a:xfrm>
            <a:off x="804873" y="3923587"/>
            <a:ext cx="3101097" cy="917384"/>
            <a:chOff x="1135313" y="3691513"/>
            <a:chExt cx="3101097" cy="917384"/>
          </a:xfrm>
        </p:grpSpPr>
        <p:pic>
          <p:nvPicPr>
            <p:cNvPr id="3" name="Afbeelding 2">
              <a:extLst>
                <a:ext uri="{FF2B5EF4-FFF2-40B4-BE49-F238E27FC236}">
                  <a16:creationId xmlns:a16="http://schemas.microsoft.com/office/drawing/2014/main" id="{8413E3C6-3877-064C-A0BF-800A3B04317E}"/>
                </a:ext>
              </a:extLst>
            </p:cNvPr>
            <p:cNvPicPr>
              <a:picLocks noChangeAspect="1"/>
            </p:cNvPicPr>
            <p:nvPr/>
          </p:nvPicPr>
          <p:blipFill>
            <a:blip r:embed="rId9"/>
            <a:stretch>
              <a:fillRect/>
            </a:stretch>
          </p:blipFill>
          <p:spPr>
            <a:xfrm>
              <a:off x="1135313" y="3691513"/>
              <a:ext cx="981988" cy="917384"/>
            </a:xfrm>
            <a:prstGeom prst="rect">
              <a:avLst/>
            </a:prstGeom>
            <a:effectLst>
              <a:outerShdw blurRad="50800" dist="38100" dir="2700000" algn="tl" rotWithShape="0">
                <a:prstClr val="black">
                  <a:alpha val="40000"/>
                </a:prstClr>
              </a:outerShdw>
            </a:effectLst>
          </p:spPr>
        </p:pic>
        <p:sp>
          <p:nvSpPr>
            <p:cNvPr id="20" name="Rechthoek 19">
              <a:extLst>
                <a:ext uri="{FF2B5EF4-FFF2-40B4-BE49-F238E27FC236}">
                  <a16:creationId xmlns:a16="http://schemas.microsoft.com/office/drawing/2014/main" id="{DDA1B599-70DF-4B43-A763-75984E0DE59F}"/>
                </a:ext>
              </a:extLst>
            </p:cNvPr>
            <p:cNvSpPr/>
            <p:nvPr/>
          </p:nvSpPr>
          <p:spPr>
            <a:xfrm>
              <a:off x="2207755" y="3737662"/>
              <a:ext cx="2028655" cy="830997"/>
            </a:xfrm>
            <a:prstGeom prst="rect">
              <a:avLst/>
            </a:prstGeom>
          </p:spPr>
          <p:txBody>
            <a:bodyPr wrap="square">
              <a:spAutoFit/>
            </a:bodyPr>
            <a:lstStyle/>
            <a:p>
              <a:r>
                <a:rPr lang="nl-NL" sz="1600" b="1" dirty="0"/>
                <a:t>Maandelijkse premie:</a:t>
              </a:r>
            </a:p>
            <a:p>
              <a:r>
                <a:rPr lang="nl-NL" sz="1600" dirty="0"/>
                <a:t>door werkgever en werknemer</a:t>
              </a:r>
            </a:p>
          </p:txBody>
        </p:sp>
      </p:grpSp>
      <p:grpSp>
        <p:nvGrpSpPr>
          <p:cNvPr id="7" name="Groep 6">
            <a:extLst>
              <a:ext uri="{FF2B5EF4-FFF2-40B4-BE49-F238E27FC236}">
                <a16:creationId xmlns:a16="http://schemas.microsoft.com/office/drawing/2014/main" id="{4EAA507F-B961-D84E-BE10-F08070212273}"/>
              </a:ext>
            </a:extLst>
          </p:cNvPr>
          <p:cNvGrpSpPr/>
          <p:nvPr/>
        </p:nvGrpSpPr>
        <p:grpSpPr>
          <a:xfrm>
            <a:off x="1281189" y="2056237"/>
            <a:ext cx="3535780" cy="1077218"/>
            <a:chOff x="1281189" y="2056237"/>
            <a:chExt cx="3535780" cy="1077218"/>
          </a:xfrm>
        </p:grpSpPr>
        <p:pic>
          <p:nvPicPr>
            <p:cNvPr id="19" name="Afbeelding 18">
              <a:extLst>
                <a:ext uri="{FF2B5EF4-FFF2-40B4-BE49-F238E27FC236}">
                  <a16:creationId xmlns:a16="http://schemas.microsoft.com/office/drawing/2014/main" id="{5E66D98B-89E8-9D4C-BCC6-5C9895660091}"/>
                </a:ext>
              </a:extLst>
            </p:cNvPr>
            <p:cNvPicPr>
              <a:picLocks noChangeAspect="1"/>
            </p:cNvPicPr>
            <p:nvPr/>
          </p:nvPicPr>
          <p:blipFill>
            <a:blip r:embed="rId10"/>
            <a:srcRect/>
            <a:stretch/>
          </p:blipFill>
          <p:spPr>
            <a:xfrm>
              <a:off x="3397428" y="2056237"/>
              <a:ext cx="1419541" cy="984215"/>
            </a:xfrm>
            <a:prstGeom prst="rect">
              <a:avLst/>
            </a:prstGeom>
            <a:effectLst>
              <a:outerShdw blurRad="50800" dist="38100" dir="2700000" algn="tl" rotWithShape="0">
                <a:prstClr val="black">
                  <a:alpha val="40000"/>
                </a:prstClr>
              </a:outerShdw>
            </a:effectLst>
          </p:spPr>
        </p:pic>
        <p:sp>
          <p:nvSpPr>
            <p:cNvPr id="21" name="Rechthoek 20">
              <a:extLst>
                <a:ext uri="{FF2B5EF4-FFF2-40B4-BE49-F238E27FC236}">
                  <a16:creationId xmlns:a16="http://schemas.microsoft.com/office/drawing/2014/main" id="{54685E9E-A6F1-864D-9142-4C174F8D1CA2}"/>
                </a:ext>
              </a:extLst>
            </p:cNvPr>
            <p:cNvSpPr/>
            <p:nvPr/>
          </p:nvSpPr>
          <p:spPr>
            <a:xfrm>
              <a:off x="1281189" y="2056237"/>
              <a:ext cx="2356621" cy="1077218"/>
            </a:xfrm>
            <a:prstGeom prst="rect">
              <a:avLst/>
            </a:prstGeom>
          </p:spPr>
          <p:txBody>
            <a:bodyPr wrap="square">
              <a:spAutoFit/>
            </a:bodyPr>
            <a:lstStyle/>
            <a:p>
              <a:r>
                <a:rPr lang="nl-NL" sz="1600" b="1" dirty="0"/>
                <a:t>Ouderdomspensioen:</a:t>
              </a:r>
            </a:p>
            <a:p>
              <a:r>
                <a:rPr lang="nl-NL" sz="1600" dirty="0"/>
                <a:t>de uitkering die je krijgt </a:t>
              </a:r>
            </a:p>
            <a:p>
              <a:r>
                <a:rPr lang="nl-NL" sz="1600" dirty="0"/>
                <a:t>als je met pensioen gaat</a:t>
              </a:r>
            </a:p>
            <a:p>
              <a:r>
                <a:rPr lang="nl-NL" sz="1600" dirty="0"/>
                <a:t>tot aan je overlijden</a:t>
              </a:r>
            </a:p>
          </p:txBody>
        </p:sp>
      </p:grpSp>
      <p:pic>
        <p:nvPicPr>
          <p:cNvPr id="24" name="Afbeelding 2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673008" y="1728207"/>
            <a:ext cx="2379196" cy="1397419"/>
          </a:xfrm>
          <a:prstGeom prst="rect">
            <a:avLst/>
          </a:prstGeom>
        </p:spPr>
      </p:pic>
      <p:grpSp>
        <p:nvGrpSpPr>
          <p:cNvPr id="10" name="Groep 9">
            <a:extLst>
              <a:ext uri="{FF2B5EF4-FFF2-40B4-BE49-F238E27FC236}">
                <a16:creationId xmlns:a16="http://schemas.microsoft.com/office/drawing/2014/main" id="{553F581D-ABA4-A54D-A265-D52D8CF6ECC1}"/>
              </a:ext>
            </a:extLst>
          </p:cNvPr>
          <p:cNvGrpSpPr/>
          <p:nvPr/>
        </p:nvGrpSpPr>
        <p:grpSpPr>
          <a:xfrm>
            <a:off x="5174426" y="1823569"/>
            <a:ext cx="3535009" cy="1213670"/>
            <a:chOff x="5174426" y="1823569"/>
            <a:chExt cx="3535009" cy="1213670"/>
          </a:xfrm>
        </p:grpSpPr>
        <p:pic>
          <p:nvPicPr>
            <p:cNvPr id="17" name="Afbeelding 16">
              <a:extLst>
                <a:ext uri="{FF2B5EF4-FFF2-40B4-BE49-F238E27FC236}">
                  <a16:creationId xmlns:a16="http://schemas.microsoft.com/office/drawing/2014/main" id="{F73F1ECA-BF34-1947-828A-D676AEDF34A0}"/>
                </a:ext>
              </a:extLst>
            </p:cNvPr>
            <p:cNvPicPr>
              <a:picLocks noChangeAspect="1"/>
            </p:cNvPicPr>
            <p:nvPr/>
          </p:nvPicPr>
          <p:blipFill>
            <a:blip r:embed="rId12"/>
            <a:srcRect/>
            <a:stretch/>
          </p:blipFill>
          <p:spPr>
            <a:xfrm>
              <a:off x="5174426" y="1885448"/>
              <a:ext cx="1127795" cy="1151791"/>
            </a:xfrm>
            <a:prstGeom prst="rect">
              <a:avLst/>
            </a:prstGeom>
            <a:effectLst>
              <a:outerShdw blurRad="50800" dist="38100" dir="2700000" algn="tl" rotWithShape="0">
                <a:prstClr val="black">
                  <a:alpha val="40000"/>
                </a:prstClr>
              </a:outerShdw>
            </a:effectLst>
          </p:spPr>
        </p:pic>
        <p:sp>
          <p:nvSpPr>
            <p:cNvPr id="22" name="Rechthoek 21">
              <a:extLst>
                <a:ext uri="{FF2B5EF4-FFF2-40B4-BE49-F238E27FC236}">
                  <a16:creationId xmlns:a16="http://schemas.microsoft.com/office/drawing/2014/main" id="{E155BB79-8071-AA4D-8742-4165B1A36458}"/>
                </a:ext>
              </a:extLst>
            </p:cNvPr>
            <p:cNvSpPr/>
            <p:nvPr/>
          </p:nvSpPr>
          <p:spPr>
            <a:xfrm>
              <a:off x="6467371" y="1823569"/>
              <a:ext cx="2242064" cy="1077218"/>
            </a:xfrm>
            <a:prstGeom prst="rect">
              <a:avLst/>
            </a:prstGeom>
          </p:spPr>
          <p:txBody>
            <a:bodyPr wrap="square">
              <a:spAutoFit/>
            </a:bodyPr>
            <a:lstStyle/>
            <a:p>
              <a:r>
                <a:rPr lang="nl-NL" sz="1600" b="1" dirty="0"/>
                <a:t>Nabestaandenpensioen:</a:t>
              </a:r>
            </a:p>
            <a:p>
              <a:r>
                <a:rPr lang="nl-NL" sz="1600" dirty="0"/>
                <a:t>uitkering die (ex) partner en kinderen krijgen bij</a:t>
              </a:r>
            </a:p>
            <a:p>
              <a:r>
                <a:rPr lang="nl-NL" sz="1600" dirty="0"/>
                <a:t>jouw overlijden</a:t>
              </a:r>
            </a:p>
          </p:txBody>
        </p:sp>
      </p:grpSp>
      <p:pic>
        <p:nvPicPr>
          <p:cNvPr id="35" name="Afbeelding 34" descr="7b-subtitel.png">
            <a:extLst>
              <a:ext uri="{FF2B5EF4-FFF2-40B4-BE49-F238E27FC236}">
                <a16:creationId xmlns:a16="http://schemas.microsoft.com/office/drawing/2014/main" id="{451D9F07-79F0-7344-8D9F-507109708C3E}"/>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59141" y="1389729"/>
            <a:ext cx="5096936" cy="256066"/>
          </a:xfrm>
          <a:prstGeom prst="rect">
            <a:avLst/>
          </a:prstGeom>
        </p:spPr>
      </p:pic>
      <p:pic>
        <p:nvPicPr>
          <p:cNvPr id="36" name="Afbeelding 35" descr="1c-titel.png">
            <a:extLst>
              <a:ext uri="{FF2B5EF4-FFF2-40B4-BE49-F238E27FC236}">
                <a16:creationId xmlns:a16="http://schemas.microsoft.com/office/drawing/2014/main" id="{C874B0DC-BACF-4745-90EB-51A05E2AE70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33857" r="33857"/>
          <a:stretch/>
        </p:blipFill>
        <p:spPr>
          <a:xfrm>
            <a:off x="-1583567" y="800495"/>
            <a:ext cx="7094079" cy="489022"/>
          </a:xfrm>
          <a:prstGeom prst="rect">
            <a:avLst/>
          </a:prstGeom>
        </p:spPr>
      </p:pic>
      <p:grpSp>
        <p:nvGrpSpPr>
          <p:cNvPr id="9" name="Groep 8">
            <a:extLst>
              <a:ext uri="{FF2B5EF4-FFF2-40B4-BE49-F238E27FC236}">
                <a16:creationId xmlns:a16="http://schemas.microsoft.com/office/drawing/2014/main" id="{66F2B853-2BBD-FF4B-9D72-CBDE3EC58350}"/>
              </a:ext>
            </a:extLst>
          </p:cNvPr>
          <p:cNvGrpSpPr/>
          <p:nvPr/>
        </p:nvGrpSpPr>
        <p:grpSpPr>
          <a:xfrm>
            <a:off x="7577529" y="3562058"/>
            <a:ext cx="3365097" cy="830997"/>
            <a:chOff x="7577529" y="3562058"/>
            <a:chExt cx="3365097" cy="830997"/>
          </a:xfrm>
        </p:grpSpPr>
        <p:sp>
          <p:nvSpPr>
            <p:cNvPr id="34" name="Rechthoek 33">
              <a:extLst>
                <a:ext uri="{FF2B5EF4-FFF2-40B4-BE49-F238E27FC236}">
                  <a16:creationId xmlns:a16="http://schemas.microsoft.com/office/drawing/2014/main" id="{E0EBEEE0-9694-1847-BD8F-1CE671ED2E8F}"/>
                </a:ext>
              </a:extLst>
            </p:cNvPr>
            <p:cNvSpPr/>
            <p:nvPr/>
          </p:nvSpPr>
          <p:spPr>
            <a:xfrm>
              <a:off x="8177168" y="3562058"/>
              <a:ext cx="2765458" cy="830997"/>
            </a:xfrm>
            <a:prstGeom prst="rect">
              <a:avLst/>
            </a:prstGeom>
          </p:spPr>
          <p:txBody>
            <a:bodyPr wrap="square">
              <a:spAutoFit/>
            </a:bodyPr>
            <a:lstStyle/>
            <a:p>
              <a:r>
                <a:rPr lang="nl-NL" sz="1600" b="1" dirty="0"/>
                <a:t>Arbeidsongeschiktheid:</a:t>
              </a:r>
            </a:p>
            <a:p>
              <a:r>
                <a:rPr lang="nl-NL" sz="1600" dirty="0"/>
                <a:t>de uitkering die je krijgt als</a:t>
              </a:r>
            </a:p>
            <a:p>
              <a:r>
                <a:rPr lang="nl-NL" sz="1600" dirty="0"/>
                <a:t>je arbeidsongeschikt raakt</a:t>
              </a:r>
            </a:p>
          </p:txBody>
        </p:sp>
        <p:pic>
          <p:nvPicPr>
            <p:cNvPr id="5" name="Afbeelding 4">
              <a:extLst>
                <a:ext uri="{FF2B5EF4-FFF2-40B4-BE49-F238E27FC236}">
                  <a16:creationId xmlns:a16="http://schemas.microsoft.com/office/drawing/2014/main" id="{4B58DDBE-19A0-014B-A5B4-450D9652CCA9}"/>
                </a:ext>
              </a:extLst>
            </p:cNvPr>
            <p:cNvPicPr>
              <a:picLocks noChangeAspect="1"/>
            </p:cNvPicPr>
            <p:nvPr/>
          </p:nvPicPr>
          <p:blipFill>
            <a:blip r:embed="rId15"/>
            <a:stretch>
              <a:fillRect/>
            </a:stretch>
          </p:blipFill>
          <p:spPr>
            <a:xfrm>
              <a:off x="7577529" y="3580085"/>
              <a:ext cx="494965" cy="7949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77906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9" presetClass="emph" presetSubtype="0" nodeType="withEffect">
                                  <p:stCondLst>
                                    <p:cond delay="0"/>
                                  </p:stCondLst>
                                  <p:childTnLst>
                                    <p:set>
                                      <p:cBhvr rctx="PPT">
                                        <p:cTn id="9" dur="indefinite"/>
                                        <p:tgtEl>
                                          <p:spTgt spid="27"/>
                                        </p:tgtEl>
                                        <p:attrNameLst>
                                          <p:attrName>style.opacity</p:attrName>
                                        </p:attrNameLst>
                                      </p:cBhvr>
                                      <p:to>
                                        <p:strVal val="0.5"/>
                                      </p:to>
                                    </p:set>
                                    <p:animEffect filter="image" prLst="opacity: 0.5">
                                      <p:cBhvr rctx="IE">
                                        <p:cTn id="10" dur="indefinite"/>
                                        <p:tgtEl>
                                          <p:spTgt spid="27"/>
                                        </p:tgtEl>
                                      </p:cBhvr>
                                    </p:animEffect>
                                  </p:childTnLst>
                                </p:cTn>
                              </p:par>
                            </p:childTnLst>
                          </p:cTn>
                        </p:par>
                        <p:par>
                          <p:cTn id="11" fill="hold">
                            <p:stCondLst>
                              <p:cond delay="500"/>
                            </p:stCondLst>
                            <p:childTnLst>
                              <p:par>
                                <p:cTn id="12" presetID="10" presetClass="entr" presetSubtype="0" fill="hold" nodeType="afterEffect">
                                  <p:stCondLst>
                                    <p:cond delay="3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9" presetClass="emph" presetSubtype="0" nodeType="withEffect">
                                  <p:stCondLst>
                                    <p:cond delay="0"/>
                                  </p:stCondLst>
                                  <p:childTnLst>
                                    <p:set>
                                      <p:cBhvr rctx="PPT">
                                        <p:cTn id="24" dur="indefinite"/>
                                        <p:tgtEl>
                                          <p:spTgt spid="29"/>
                                        </p:tgtEl>
                                        <p:attrNameLst>
                                          <p:attrName>style.opacity</p:attrName>
                                        </p:attrNameLst>
                                      </p:cBhvr>
                                      <p:to>
                                        <p:strVal val="0.5"/>
                                      </p:to>
                                    </p:set>
                                    <p:animEffect filter="image" prLst="opacity: 0.5">
                                      <p:cBhvr rctx="IE">
                                        <p:cTn id="25" dur="indefinite"/>
                                        <p:tgtEl>
                                          <p:spTgt spid="29"/>
                                        </p:tgtEl>
                                      </p:cBhvr>
                                    </p:animEffect>
                                  </p:childTnLst>
                                </p:cTn>
                              </p:par>
                            </p:childTnLst>
                          </p:cTn>
                        </p:par>
                        <p:par>
                          <p:cTn id="26" fill="hold">
                            <p:stCondLst>
                              <p:cond delay="500"/>
                            </p:stCondLst>
                            <p:childTnLst>
                              <p:par>
                                <p:cTn id="27" presetID="10" presetClass="entr" presetSubtype="0" fill="hold" nodeType="afterEffect">
                                  <p:stCondLst>
                                    <p:cond delay="3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rctx="PPT">
                                        <p:cTn id="33" dur="indefinite"/>
                                        <p:tgtEl>
                                          <p:spTgt spid="7"/>
                                        </p:tgtEl>
                                        <p:attrNameLst>
                                          <p:attrName>style.opacity</p:attrName>
                                        </p:attrNameLst>
                                      </p:cBhvr>
                                      <p:to>
                                        <p:strVal val="0.5"/>
                                      </p:to>
                                    </p:set>
                                    <p:animEffect filter="image" prLst="opacity: 0.5">
                                      <p:cBhvr rctx="IE">
                                        <p:cTn id="34" dur="indefinite"/>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par>
                                <p:cTn id="38" presetID="9" presetClass="emph" presetSubtype="0" nodeType="withEffect">
                                  <p:stCondLst>
                                    <p:cond delay="0"/>
                                  </p:stCondLst>
                                  <p:childTnLst>
                                    <p:set>
                                      <p:cBhvr rctx="PPT">
                                        <p:cTn id="39" dur="indefinite"/>
                                        <p:tgtEl>
                                          <p:spTgt spid="31"/>
                                        </p:tgtEl>
                                        <p:attrNameLst>
                                          <p:attrName>style.opacity</p:attrName>
                                        </p:attrNameLst>
                                      </p:cBhvr>
                                      <p:to>
                                        <p:strVal val="0.5"/>
                                      </p:to>
                                    </p:set>
                                    <p:animEffect filter="image" prLst="opacity: 0.5">
                                      <p:cBhvr rctx="IE">
                                        <p:cTn id="40" dur="indefinite"/>
                                        <p:tgtEl>
                                          <p:spTgt spid="31"/>
                                        </p:tgtEl>
                                      </p:cBhvr>
                                    </p:animEffect>
                                  </p:childTnLst>
                                </p:cTn>
                              </p:par>
                            </p:childTnLst>
                          </p:cTn>
                        </p:par>
                        <p:par>
                          <p:cTn id="41" fill="hold">
                            <p:stCondLst>
                              <p:cond delay="500"/>
                            </p:stCondLst>
                            <p:childTnLst>
                              <p:par>
                                <p:cTn id="42" presetID="10" presetClass="entr" presetSubtype="0" fill="hold" nodeType="afterEffect">
                                  <p:stCondLst>
                                    <p:cond delay="3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rctx="PPT">
                                        <p:cTn id="48" dur="indefinite"/>
                                        <p:tgtEl>
                                          <p:spTgt spid="10"/>
                                        </p:tgtEl>
                                        <p:attrNameLst>
                                          <p:attrName>style.opacity</p:attrName>
                                        </p:attrNameLst>
                                      </p:cBhvr>
                                      <p:to>
                                        <p:strVal val="0.5"/>
                                      </p:to>
                                    </p:set>
                                    <p:animEffect filter="image" prLst="opacity: 0.5">
                                      <p:cBhvr rctx="IE">
                                        <p:cTn id="49" dur="indefinite"/>
                                        <p:tgtEl>
                                          <p:spTgt spid="10"/>
                                        </p:tgtEl>
                                      </p:cBhvr>
                                    </p:animEffec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22" presetClass="entr" presetSubtype="4"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500"/>
                                        <p:tgtEl>
                                          <p:spTgt spid="33"/>
                                        </p:tgtEl>
                                      </p:cBhvr>
                                    </p:animEffect>
                                  </p:childTnLst>
                                </p:cTn>
                              </p:par>
                            </p:childTnLst>
                          </p:cTn>
                        </p:par>
                        <p:par>
                          <p:cTn id="60" fill="hold">
                            <p:stCondLst>
                              <p:cond delay="500"/>
                            </p:stCondLst>
                            <p:childTnLst>
                              <p:par>
                                <p:cTn id="61" presetID="10" presetClass="entr" presetSubtype="0" fill="hold" nodeType="afterEffect">
                                  <p:stCondLst>
                                    <p:cond delay="30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636173A-C433-0666-18E3-20F69CEEB8B8}"/>
              </a:ext>
            </a:extLst>
          </p:cNvPr>
          <p:cNvPicPr>
            <a:picLocks noChangeAspect="1"/>
          </p:cNvPicPr>
          <p:nvPr/>
        </p:nvPicPr>
        <p:blipFill>
          <a:blip r:embed="rId2"/>
          <a:srcRect/>
          <a:stretch/>
        </p:blipFill>
        <p:spPr>
          <a:xfrm>
            <a:off x="860390" y="713571"/>
            <a:ext cx="6149283" cy="663158"/>
          </a:xfrm>
          <a:prstGeom prst="rect">
            <a:avLst/>
          </a:prstGeom>
        </p:spPr>
      </p:pic>
      <p:sp>
        <p:nvSpPr>
          <p:cNvPr id="5" name="Tekstvak 4">
            <a:extLst>
              <a:ext uri="{FF2B5EF4-FFF2-40B4-BE49-F238E27FC236}">
                <a16:creationId xmlns:a16="http://schemas.microsoft.com/office/drawing/2014/main" id="{AC56257A-B162-1488-9034-4FA66F689C50}"/>
              </a:ext>
            </a:extLst>
          </p:cNvPr>
          <p:cNvSpPr txBox="1"/>
          <p:nvPr/>
        </p:nvSpPr>
        <p:spPr>
          <a:xfrm>
            <a:off x="736453" y="1376729"/>
            <a:ext cx="8898960" cy="4031873"/>
          </a:xfrm>
          <a:prstGeom prst="rect">
            <a:avLst/>
          </a:prstGeom>
          <a:noFill/>
        </p:spPr>
        <p:txBody>
          <a:bodyPr wrap="square" rtlCol="0">
            <a:spAutoFit/>
          </a:bodyPr>
          <a:lstStyle/>
          <a:p>
            <a:pPr marL="285750" indent="-285750">
              <a:buClr>
                <a:srgbClr val="28A532"/>
              </a:buClr>
              <a:buFont typeface="Arial" panose="020B0604020202020204" pitchFamily="34" charset="0"/>
              <a:buChar char="•"/>
            </a:pPr>
            <a:endParaRPr lang="nl-NL" sz="1600" dirty="0"/>
          </a:p>
          <a:p>
            <a:pPr marL="342900" indent="-342900">
              <a:buClr>
                <a:srgbClr val="28A532"/>
              </a:buClr>
              <a:buFont typeface="+mj-lt"/>
              <a:buAutoNum type="arabicPeriod"/>
            </a:pPr>
            <a:r>
              <a:rPr lang="nl-NL" sz="1600" dirty="0"/>
              <a:t>Per 1 juli 2023 is er een nieuwe pensioenwet. </a:t>
            </a:r>
          </a:p>
          <a:p>
            <a:pPr marL="342900" indent="-342900">
              <a:buClr>
                <a:srgbClr val="28A532"/>
              </a:buClr>
              <a:buFont typeface="+mj-lt"/>
              <a:buAutoNum type="arabicPeriod"/>
            </a:pPr>
            <a:r>
              <a:rPr lang="nl-NL" sz="1600" dirty="0"/>
              <a:t>De wet heeft drie doelen:</a:t>
            </a:r>
          </a:p>
          <a:p>
            <a:pPr lvl="1">
              <a:buClr>
                <a:srgbClr val="28A532"/>
              </a:buClr>
            </a:pPr>
            <a:r>
              <a:rPr lang="nl-NL" sz="1600" dirty="0">
                <a:solidFill>
                  <a:srgbClr val="28A532"/>
                </a:solidFill>
              </a:rPr>
              <a:t>•</a:t>
            </a:r>
            <a:r>
              <a:rPr lang="nl-NL" sz="1600" dirty="0"/>
              <a:t> Eerder zicht op een koopkrachtig pensioen</a:t>
            </a:r>
          </a:p>
          <a:p>
            <a:pPr lvl="1">
              <a:buClr>
                <a:srgbClr val="28A532"/>
              </a:buClr>
            </a:pPr>
            <a:r>
              <a:rPr lang="nl-NL" sz="1600" dirty="0">
                <a:solidFill>
                  <a:srgbClr val="28A532"/>
                </a:solidFill>
              </a:rPr>
              <a:t>•</a:t>
            </a:r>
            <a:r>
              <a:rPr lang="nl-NL" sz="1600" dirty="0"/>
              <a:t> Een persoonlijkere en transparanter pensioenopbouw</a:t>
            </a:r>
          </a:p>
          <a:p>
            <a:pPr lvl="1">
              <a:buClr>
                <a:srgbClr val="28A532"/>
              </a:buClr>
            </a:pPr>
            <a:r>
              <a:rPr lang="nl-NL" sz="1600" dirty="0">
                <a:solidFill>
                  <a:srgbClr val="28A532"/>
                </a:solidFill>
              </a:rPr>
              <a:t>•</a:t>
            </a:r>
            <a:r>
              <a:rPr lang="nl-NL" sz="1600" dirty="0"/>
              <a:t> Een pensioenstelsel dat beter aansluit bij de arbeidsmarkt.</a:t>
            </a:r>
          </a:p>
          <a:p>
            <a:pPr marL="342900" indent="-342900">
              <a:buClr>
                <a:srgbClr val="28A532"/>
              </a:buClr>
              <a:buFont typeface="+mj-lt"/>
              <a:buAutoNum type="arabicPeriod"/>
            </a:pPr>
            <a:r>
              <a:rPr lang="nl-NL" sz="1600" dirty="0"/>
              <a:t>Informatieplatform </a:t>
            </a:r>
            <a:r>
              <a:rPr lang="nl-NL" sz="1600" dirty="0">
                <a:hlinkClick r:id="rId3"/>
              </a:rPr>
              <a:t>Werkenaanonspensioen.nl </a:t>
            </a:r>
            <a:r>
              <a:rPr lang="nl-NL" sz="1600" dirty="0"/>
              <a:t>faciliteert partijen zoals werkgevers bij de overgang naar het nieuwe pensioenstelsel. Voor verschillende doelgroepen is per onderwerp de wet- en regelgeving toegankelijker gemaakt.</a:t>
            </a:r>
          </a:p>
          <a:p>
            <a:pPr marL="342900" indent="-342900">
              <a:buClr>
                <a:srgbClr val="28A532"/>
              </a:buClr>
              <a:buFont typeface="+mj-lt"/>
              <a:buAutoNum type="arabicPeriod"/>
            </a:pPr>
            <a:r>
              <a:rPr lang="nl-NL" sz="1600" dirty="0"/>
              <a:t> Om de Nederlander te informeren over de nieuwe pensioenregels is er </a:t>
            </a:r>
            <a:r>
              <a:rPr lang="nl-NL" sz="1600" dirty="0">
                <a:hlinkClick r:id="rId4"/>
              </a:rPr>
              <a:t>Pensioenduidelijkheid.nl </a:t>
            </a:r>
            <a:r>
              <a:rPr lang="nl-NL" sz="1600" dirty="0"/>
              <a:t>waar toegankelijke en eenvoudige informatie te vinden is. In het najaar van 2024 wordt gestart met de publiekscampagne die enige verdieping geeft over de nieuwe regels voor pensioen met online video, bannering, radio, print.</a:t>
            </a:r>
          </a:p>
          <a:p>
            <a:pPr marL="342900" indent="-342900">
              <a:buClr>
                <a:srgbClr val="28A532"/>
              </a:buClr>
              <a:buFont typeface="+mj-lt"/>
              <a:buAutoNum type="arabicPeriod"/>
            </a:pPr>
            <a:r>
              <a:rPr lang="nl-NL" sz="1600" dirty="0"/>
              <a:t>Er is een </a:t>
            </a:r>
            <a:r>
              <a:rPr lang="nl-NL" sz="1600" dirty="0" err="1">
                <a:hlinkClick r:id="rId5"/>
              </a:rPr>
              <a:t>toolbox</a:t>
            </a:r>
            <a:r>
              <a:rPr lang="nl-NL" sz="1600" dirty="0">
                <a:hlinkClick r:id="rId5"/>
              </a:rPr>
              <a:t> Communicatie </a:t>
            </a:r>
            <a:r>
              <a:rPr lang="nl-NL" sz="1600" dirty="0"/>
              <a:t>beschikbaar waar kant-en-klare </a:t>
            </a:r>
            <a:r>
              <a:rPr lang="nl-NL" sz="1600" dirty="0" err="1"/>
              <a:t>factsheets</a:t>
            </a:r>
            <a:r>
              <a:rPr lang="nl-NL" sz="1600" dirty="0"/>
              <a:t>, animaties, artikelen en </a:t>
            </a:r>
            <a:r>
              <a:rPr lang="nl-NL" sz="1600" dirty="0" err="1"/>
              <a:t>social</a:t>
            </a:r>
            <a:r>
              <a:rPr lang="nl-NL" sz="1600" dirty="0"/>
              <a:t> media basics beschikbaar zijn die u als werkgever kunt gebruiken.</a:t>
            </a:r>
          </a:p>
          <a:p>
            <a:pPr marL="342900" indent="-342900">
              <a:buClr>
                <a:srgbClr val="28A532"/>
              </a:buClr>
              <a:buFont typeface="+mj-lt"/>
              <a:buAutoNum type="arabicPeriod"/>
            </a:pPr>
            <a:endParaRPr lang="nl-NL" sz="1600" dirty="0"/>
          </a:p>
        </p:txBody>
      </p:sp>
      <p:pic>
        <p:nvPicPr>
          <p:cNvPr id="7" name="Afbeelding 6" descr="Afbeelding met computer, computer, ontwerp, illustratie&#10;&#10;Automatisch gegenereerde beschrijving">
            <a:extLst>
              <a:ext uri="{FF2B5EF4-FFF2-40B4-BE49-F238E27FC236}">
                <a16:creationId xmlns:a16="http://schemas.microsoft.com/office/drawing/2014/main" id="{6CF67E3E-EF1E-1B5A-673E-B43FEDEF2096}"/>
              </a:ext>
            </a:extLst>
          </p:cNvPr>
          <p:cNvPicPr>
            <a:picLocks noChangeAspect="1"/>
          </p:cNvPicPr>
          <p:nvPr/>
        </p:nvPicPr>
        <p:blipFill>
          <a:blip r:embed="rId6"/>
          <a:stretch>
            <a:fillRect/>
          </a:stretch>
        </p:blipFill>
        <p:spPr>
          <a:xfrm>
            <a:off x="9199462" y="4447591"/>
            <a:ext cx="2611120" cy="2201041"/>
          </a:xfrm>
          <a:prstGeom prst="rect">
            <a:avLst/>
          </a:prstGeom>
        </p:spPr>
      </p:pic>
    </p:spTree>
    <p:extLst>
      <p:ext uri="{BB962C8B-B14F-4D97-AF65-F5344CB8AC3E}">
        <p14:creationId xmlns:p14="http://schemas.microsoft.com/office/powerpoint/2010/main" val="228570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2160000"/>
            </a:camera>
            <a:lightRig rig="threePt" dir="t"/>
          </a:scene3d>
        </p:spPr>
      </p:pic>
      <p:pic>
        <p:nvPicPr>
          <p:cNvPr id="8" name="Afbeelding 7" descr="wijzeringeldzaken.png">
            <a:extLst>
              <a:ext uri="{FF2B5EF4-FFF2-40B4-BE49-F238E27FC236}">
                <a16:creationId xmlns:a16="http://schemas.microsoft.com/office/drawing/2014/main" id="{52978BD3-7225-FB48-8C79-058345DF60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
        <p:nvSpPr>
          <p:cNvPr id="10" name="Tekstvak 9">
            <a:extLst>
              <a:ext uri="{FF2B5EF4-FFF2-40B4-BE49-F238E27FC236}">
                <a16:creationId xmlns:a16="http://schemas.microsoft.com/office/drawing/2014/main" id="{46E01883-8CE2-F247-A6B7-C15492F2D9CB}"/>
              </a:ext>
            </a:extLst>
          </p:cNvPr>
          <p:cNvSpPr txBox="1"/>
          <p:nvPr/>
        </p:nvSpPr>
        <p:spPr>
          <a:xfrm>
            <a:off x="753619" y="2042408"/>
            <a:ext cx="7316323" cy="2062103"/>
          </a:xfrm>
          <a:prstGeom prst="rect">
            <a:avLst/>
          </a:prstGeom>
          <a:noFill/>
        </p:spPr>
        <p:txBody>
          <a:bodyPr wrap="square" rtlCol="0">
            <a:spAutoFit/>
          </a:bodyPr>
          <a:lstStyle/>
          <a:p>
            <a:pPr marL="285750" indent="-285750">
              <a:buClr>
                <a:srgbClr val="28A532"/>
              </a:buClr>
              <a:buFont typeface="Arial"/>
              <a:buChar char="•"/>
            </a:pPr>
            <a:r>
              <a:rPr lang="nl-NL" sz="1600" dirty="0"/>
              <a:t>Wat valt er wel onder de pensioenregeling en wat niet?</a:t>
            </a:r>
          </a:p>
          <a:p>
            <a:pPr marL="285750" indent="-285750">
              <a:buClr>
                <a:srgbClr val="28A532"/>
              </a:buClr>
              <a:buFont typeface="Arial"/>
              <a:buChar char="•"/>
            </a:pPr>
            <a:r>
              <a:rPr lang="nl-NL" sz="1600" dirty="0"/>
              <a:t>Hoeveel premie betaalt de medewerker en hoeveel de werkgever?</a:t>
            </a:r>
          </a:p>
          <a:p>
            <a:pPr marL="285750" indent="-285750">
              <a:buClr>
                <a:srgbClr val="28A532"/>
              </a:buClr>
              <a:buFont typeface="Arial"/>
              <a:buChar char="•"/>
            </a:pPr>
            <a:r>
              <a:rPr lang="nl-NL" sz="1600" dirty="0"/>
              <a:t>Is het een uitkeringsovereenkomst of een premieregeling?</a:t>
            </a:r>
          </a:p>
          <a:p>
            <a:pPr marL="285750" indent="-285750">
              <a:buClr>
                <a:srgbClr val="28A532"/>
              </a:buClr>
              <a:buFont typeface="Arial"/>
              <a:buChar char="•"/>
            </a:pPr>
            <a:r>
              <a:rPr lang="nl-NL" sz="1600" dirty="0"/>
              <a:t>Blijft het nabestaandenpensioen behouden als je weggaat of na ontslag?  </a:t>
            </a:r>
          </a:p>
          <a:p>
            <a:pPr marL="285750" indent="-285750">
              <a:buClr>
                <a:srgbClr val="28A532"/>
              </a:buClr>
              <a:buFont typeface="Arial"/>
              <a:buChar char="•"/>
            </a:pPr>
            <a:r>
              <a:rPr lang="nl-NL" sz="1600" dirty="0"/>
              <a:t>Is het mogelijk om extra pensioen op te bouwen? </a:t>
            </a:r>
          </a:p>
          <a:p>
            <a:pPr marL="285750" indent="-285750">
              <a:buClr>
                <a:srgbClr val="28A532"/>
              </a:buClr>
              <a:buFont typeface="Arial"/>
              <a:buChar char="•"/>
            </a:pPr>
            <a:r>
              <a:rPr lang="nl-NL" sz="1600" dirty="0"/>
              <a:t>Moet een eventuele partner worden aangemeld?</a:t>
            </a:r>
          </a:p>
          <a:p>
            <a:pPr marL="285750" indent="-285750">
              <a:buClr>
                <a:srgbClr val="28A532"/>
              </a:buClr>
              <a:buFont typeface="Arial"/>
              <a:buChar char="•"/>
            </a:pPr>
            <a:r>
              <a:rPr lang="nl-NL" sz="1600" dirty="0"/>
              <a:t>Wil je inzicht in je huidige pensioenopbouw en de keuzes die je hierin kunt maken? Log dan in bij jouw pensioenuitvoerder.</a:t>
            </a:r>
          </a:p>
        </p:txBody>
      </p:sp>
      <p:pic>
        <p:nvPicPr>
          <p:cNvPr id="11" name="Afbeelding 10" descr="8a-titel.png">
            <a:extLst>
              <a:ext uri="{FF2B5EF4-FFF2-40B4-BE49-F238E27FC236}">
                <a16:creationId xmlns:a16="http://schemas.microsoft.com/office/drawing/2014/main" id="{4B030048-676B-354A-8342-E2B7BFCECF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17" y="800495"/>
            <a:ext cx="2960213" cy="489022"/>
          </a:xfrm>
          <a:prstGeom prst="rect">
            <a:avLst/>
          </a:prstGeom>
        </p:spPr>
      </p:pic>
      <p:sp>
        <p:nvSpPr>
          <p:cNvPr id="12" name="Tekstvak 11">
            <a:extLst>
              <a:ext uri="{FF2B5EF4-FFF2-40B4-BE49-F238E27FC236}">
                <a16:creationId xmlns:a16="http://schemas.microsoft.com/office/drawing/2014/main" id="{181821B9-85B6-4945-9ED5-8865AF87369D}"/>
              </a:ext>
            </a:extLst>
          </p:cNvPr>
          <p:cNvSpPr txBox="1"/>
          <p:nvPr/>
        </p:nvSpPr>
        <p:spPr>
          <a:xfrm>
            <a:off x="824816" y="1423212"/>
            <a:ext cx="6490383" cy="584775"/>
          </a:xfrm>
          <a:prstGeom prst="rect">
            <a:avLst/>
          </a:prstGeom>
          <a:noFill/>
        </p:spPr>
        <p:txBody>
          <a:bodyPr wrap="square" rtlCol="0">
            <a:spAutoFit/>
          </a:bodyPr>
          <a:lstStyle/>
          <a:p>
            <a:r>
              <a:rPr lang="en-GB" sz="1600" b="1" dirty="0" err="1">
                <a:solidFill>
                  <a:srgbClr val="C8005A"/>
                </a:solidFill>
              </a:rPr>
              <a:t>Vul</a:t>
            </a:r>
            <a:r>
              <a:rPr lang="en-GB" sz="1600" b="1" dirty="0">
                <a:solidFill>
                  <a:srgbClr val="C8005A"/>
                </a:solidFill>
              </a:rPr>
              <a:t> </a:t>
            </a:r>
            <a:r>
              <a:rPr lang="en-GB" sz="1600" b="1" dirty="0" err="1">
                <a:solidFill>
                  <a:srgbClr val="C8005A"/>
                </a:solidFill>
              </a:rPr>
              <a:t>hier</a:t>
            </a:r>
            <a:r>
              <a:rPr lang="en-GB" sz="1600" b="1" dirty="0">
                <a:solidFill>
                  <a:srgbClr val="C8005A"/>
                </a:solidFill>
              </a:rPr>
              <a:t> </a:t>
            </a:r>
            <a:r>
              <a:rPr lang="en-GB" sz="1600" b="1" dirty="0" err="1">
                <a:solidFill>
                  <a:srgbClr val="C8005A"/>
                </a:solidFill>
              </a:rPr>
              <a:t>aub</a:t>
            </a:r>
            <a:r>
              <a:rPr lang="en-GB" sz="1600" b="1" dirty="0">
                <a:solidFill>
                  <a:srgbClr val="C8005A"/>
                </a:solidFill>
              </a:rPr>
              <a:t> de </a:t>
            </a:r>
            <a:r>
              <a:rPr lang="en-GB" sz="1600" b="1" dirty="0" err="1">
                <a:solidFill>
                  <a:srgbClr val="C8005A"/>
                </a:solidFill>
              </a:rPr>
              <a:t>regeling</a:t>
            </a:r>
            <a:r>
              <a:rPr lang="en-GB" sz="1600" b="1" dirty="0">
                <a:solidFill>
                  <a:srgbClr val="C8005A"/>
                </a:solidFill>
              </a:rPr>
              <a:t> </a:t>
            </a:r>
            <a:r>
              <a:rPr lang="en-GB" sz="1600" b="1" dirty="0" err="1">
                <a:solidFill>
                  <a:srgbClr val="C8005A"/>
                </a:solidFill>
              </a:rPr>
              <a:t>en</a:t>
            </a:r>
            <a:r>
              <a:rPr lang="en-GB" sz="1600" b="1" dirty="0">
                <a:solidFill>
                  <a:srgbClr val="C8005A"/>
                </a:solidFill>
              </a:rPr>
              <a:t> </a:t>
            </a:r>
            <a:r>
              <a:rPr lang="en-GB" sz="1600" b="1" dirty="0" err="1">
                <a:solidFill>
                  <a:srgbClr val="C8005A"/>
                </a:solidFill>
              </a:rPr>
              <a:t>afspraken</a:t>
            </a:r>
            <a:r>
              <a:rPr lang="en-GB" sz="1600" b="1" dirty="0">
                <a:solidFill>
                  <a:srgbClr val="C8005A"/>
                </a:solidFill>
              </a:rPr>
              <a:t> van </a:t>
            </a:r>
            <a:r>
              <a:rPr lang="en-GB" sz="1600" b="1" dirty="0" err="1">
                <a:solidFill>
                  <a:srgbClr val="C8005A"/>
                </a:solidFill>
              </a:rPr>
              <a:t>uw</a:t>
            </a:r>
            <a:r>
              <a:rPr lang="en-GB" sz="1600" b="1" dirty="0">
                <a:solidFill>
                  <a:srgbClr val="C8005A"/>
                </a:solidFill>
              </a:rPr>
              <a:t> eigen </a:t>
            </a:r>
            <a:r>
              <a:rPr lang="en-GB" sz="1600" b="1" dirty="0" err="1">
                <a:solidFill>
                  <a:srgbClr val="C8005A"/>
                </a:solidFill>
              </a:rPr>
              <a:t>organisatie</a:t>
            </a:r>
            <a:r>
              <a:rPr lang="en-GB" sz="1600" b="1" dirty="0">
                <a:solidFill>
                  <a:srgbClr val="C8005A"/>
                </a:solidFill>
              </a:rPr>
              <a:t> in. </a:t>
            </a:r>
            <a:r>
              <a:rPr lang="en-GB" sz="1600" b="1" dirty="0" err="1">
                <a:solidFill>
                  <a:srgbClr val="C8005A"/>
                </a:solidFill>
              </a:rPr>
              <a:t>Hieronder</a:t>
            </a:r>
            <a:r>
              <a:rPr lang="en-GB" sz="1600" b="1" dirty="0">
                <a:solidFill>
                  <a:srgbClr val="C8005A"/>
                </a:solidFill>
              </a:rPr>
              <a:t> </a:t>
            </a:r>
            <a:r>
              <a:rPr lang="en-GB" sz="1600" b="1" dirty="0" err="1">
                <a:solidFill>
                  <a:srgbClr val="C8005A"/>
                </a:solidFill>
              </a:rPr>
              <a:t>vindt</a:t>
            </a:r>
            <a:r>
              <a:rPr lang="en-GB" sz="1600" b="1" dirty="0">
                <a:solidFill>
                  <a:srgbClr val="C8005A"/>
                </a:solidFill>
              </a:rPr>
              <a:t> u de </a:t>
            </a:r>
            <a:r>
              <a:rPr lang="en-GB" sz="1600" b="1" dirty="0" err="1">
                <a:solidFill>
                  <a:srgbClr val="C8005A"/>
                </a:solidFill>
              </a:rPr>
              <a:t>vragen</a:t>
            </a:r>
            <a:r>
              <a:rPr lang="en-GB" sz="1600" b="1" dirty="0">
                <a:solidFill>
                  <a:srgbClr val="C8005A"/>
                </a:solidFill>
              </a:rPr>
              <a:t> die </a:t>
            </a:r>
            <a:r>
              <a:rPr lang="en-GB" sz="1600" b="1" dirty="0" err="1">
                <a:solidFill>
                  <a:srgbClr val="C8005A"/>
                </a:solidFill>
              </a:rPr>
              <a:t>mogelijkerwijs</a:t>
            </a:r>
            <a:r>
              <a:rPr lang="en-GB" sz="1600" b="1" dirty="0">
                <a:solidFill>
                  <a:srgbClr val="C8005A"/>
                </a:solidFill>
              </a:rPr>
              <a:t> </a:t>
            </a:r>
            <a:r>
              <a:rPr lang="en-GB" sz="1600" b="1" dirty="0" err="1">
                <a:solidFill>
                  <a:srgbClr val="C8005A"/>
                </a:solidFill>
              </a:rPr>
              <a:t>leven</a:t>
            </a:r>
            <a:r>
              <a:rPr lang="en-GB" sz="1600" b="1" dirty="0">
                <a:solidFill>
                  <a:srgbClr val="C8005A"/>
                </a:solidFill>
              </a:rPr>
              <a:t> </a:t>
            </a:r>
            <a:r>
              <a:rPr lang="en-GB" sz="1600" b="1" dirty="0" err="1">
                <a:solidFill>
                  <a:srgbClr val="C8005A"/>
                </a:solidFill>
              </a:rPr>
              <a:t>bij</a:t>
            </a:r>
            <a:r>
              <a:rPr lang="en-GB" sz="1600" b="1" dirty="0">
                <a:solidFill>
                  <a:srgbClr val="C8005A"/>
                </a:solidFill>
              </a:rPr>
              <a:t> </a:t>
            </a:r>
            <a:r>
              <a:rPr lang="en-GB" sz="1600" b="1" dirty="0" err="1">
                <a:solidFill>
                  <a:srgbClr val="C8005A"/>
                </a:solidFill>
              </a:rPr>
              <a:t>uw</a:t>
            </a:r>
            <a:r>
              <a:rPr lang="en-GB" sz="1600" b="1" dirty="0">
                <a:solidFill>
                  <a:srgbClr val="C8005A"/>
                </a:solidFill>
              </a:rPr>
              <a:t> </a:t>
            </a:r>
            <a:r>
              <a:rPr lang="en-GB" sz="1600" b="1" dirty="0" err="1">
                <a:solidFill>
                  <a:srgbClr val="C8005A"/>
                </a:solidFill>
              </a:rPr>
              <a:t>medewerkers</a:t>
            </a:r>
            <a:r>
              <a:rPr lang="en-GB" sz="1600" b="1" dirty="0">
                <a:solidFill>
                  <a:srgbClr val="C8005A"/>
                </a:solidFill>
              </a:rPr>
              <a:t>.</a:t>
            </a:r>
          </a:p>
        </p:txBody>
      </p:sp>
      <p:sp>
        <p:nvSpPr>
          <p:cNvPr id="13" name="Tekstvak 12">
            <a:extLst>
              <a:ext uri="{FF2B5EF4-FFF2-40B4-BE49-F238E27FC236}">
                <a16:creationId xmlns:a16="http://schemas.microsoft.com/office/drawing/2014/main" id="{1B0B9CB8-AF74-D54C-AB5C-22C016D39629}"/>
              </a:ext>
            </a:extLst>
          </p:cNvPr>
          <p:cNvSpPr txBox="1"/>
          <p:nvPr/>
        </p:nvSpPr>
        <p:spPr>
          <a:xfrm>
            <a:off x="1048953" y="4416560"/>
            <a:ext cx="2511939" cy="830997"/>
          </a:xfrm>
          <a:prstGeom prst="rect">
            <a:avLst/>
          </a:prstGeom>
          <a:noFill/>
        </p:spPr>
        <p:txBody>
          <a:bodyPr wrap="square" rtlCol="0">
            <a:spAutoFit/>
          </a:bodyPr>
          <a:lstStyle/>
          <a:p>
            <a:pPr>
              <a:buClr>
                <a:srgbClr val="28A532"/>
              </a:buClr>
            </a:pPr>
            <a:r>
              <a:rPr lang="nl-NL" sz="1600" dirty="0"/>
              <a:t>Ga voor een totaaloverzicht van je pensioen naar </a:t>
            </a:r>
            <a:r>
              <a:rPr lang="nl-NL" sz="1600" b="1" dirty="0" err="1"/>
              <a:t>mijnpensioenoverzicht.nl</a:t>
            </a:r>
            <a:endParaRPr lang="nl-NL" sz="1600" b="1" dirty="0"/>
          </a:p>
        </p:txBody>
      </p:sp>
    </p:spTree>
    <p:extLst>
      <p:ext uri="{BB962C8B-B14F-4D97-AF65-F5344CB8AC3E}">
        <p14:creationId xmlns:p14="http://schemas.microsoft.com/office/powerpoint/2010/main" val="220460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2160000"/>
            </a:camera>
            <a:lightRig rig="threePt" dir="t"/>
          </a:scene3d>
        </p:spPr>
      </p:pic>
      <p:sp>
        <p:nvSpPr>
          <p:cNvPr id="6" name="Tekstvak 5">
            <a:extLst>
              <a:ext uri="{FF2B5EF4-FFF2-40B4-BE49-F238E27FC236}">
                <a16:creationId xmlns:a16="http://schemas.microsoft.com/office/drawing/2014/main" id="{03E323E5-8E36-AD46-895A-ECBD8C046E54}"/>
              </a:ext>
            </a:extLst>
          </p:cNvPr>
          <p:cNvSpPr txBox="1"/>
          <p:nvPr/>
        </p:nvSpPr>
        <p:spPr>
          <a:xfrm>
            <a:off x="753619" y="2042408"/>
            <a:ext cx="7316323" cy="1815882"/>
          </a:xfrm>
          <a:prstGeom prst="rect">
            <a:avLst/>
          </a:prstGeom>
          <a:noFill/>
        </p:spPr>
        <p:txBody>
          <a:bodyPr wrap="square" rtlCol="0">
            <a:spAutoFit/>
          </a:bodyPr>
          <a:lstStyle/>
          <a:p>
            <a:pPr marL="285750" indent="-285750">
              <a:buClr>
                <a:srgbClr val="28A532"/>
              </a:buClr>
              <a:buFont typeface="Arial"/>
              <a:buChar char="•"/>
            </a:pPr>
            <a:r>
              <a:rPr lang="nl-NL" sz="1600" dirty="0"/>
              <a:t>Wat valt er wel onder de pensioenregeling en wat niet?</a:t>
            </a:r>
          </a:p>
          <a:p>
            <a:pPr marL="285750" indent="-285750">
              <a:buClr>
                <a:srgbClr val="28A532"/>
              </a:buClr>
              <a:buFont typeface="Arial"/>
              <a:buChar char="•"/>
            </a:pPr>
            <a:r>
              <a:rPr lang="nl-NL" sz="1600" dirty="0"/>
              <a:t>Hoeveel premie betaalt de medewerker en hoeveel de werkgever?</a:t>
            </a:r>
          </a:p>
          <a:p>
            <a:pPr marL="285750" indent="-285750">
              <a:buClr>
                <a:srgbClr val="28A532"/>
              </a:buClr>
              <a:buFont typeface="Arial"/>
              <a:buChar char="•"/>
            </a:pPr>
            <a:r>
              <a:rPr lang="nl-NL" sz="1600" dirty="0"/>
              <a:t>Is het een uitkeringsovereenkomst of een premieregeling?</a:t>
            </a:r>
          </a:p>
          <a:p>
            <a:pPr marL="285750" indent="-285750">
              <a:buClr>
                <a:srgbClr val="28A532"/>
              </a:buClr>
              <a:buFont typeface="Arial"/>
              <a:buChar char="•"/>
            </a:pPr>
            <a:r>
              <a:rPr lang="nl-NL" sz="1600" dirty="0"/>
              <a:t>Is het mogelijk om extra pensioen op te bouwen? </a:t>
            </a:r>
          </a:p>
          <a:p>
            <a:pPr marL="285750" indent="-285750">
              <a:buClr>
                <a:srgbClr val="28A532"/>
              </a:buClr>
              <a:buFont typeface="Arial"/>
              <a:buChar char="•"/>
            </a:pPr>
            <a:r>
              <a:rPr lang="nl-NL" sz="1600" dirty="0"/>
              <a:t>Moet een eventuele partner worden aangemeld?</a:t>
            </a:r>
          </a:p>
          <a:p>
            <a:pPr marL="285750" indent="-285750">
              <a:buClr>
                <a:srgbClr val="28A532"/>
              </a:buClr>
              <a:buFont typeface="Arial"/>
              <a:buChar char="•"/>
            </a:pPr>
            <a:r>
              <a:rPr lang="nl-NL" sz="1600" dirty="0"/>
              <a:t>Wil je inzicht in je huidige pensioenopbouw en de keuzes die je hierin kunt maken? Log dan in bij jouw pensioenuitvoerder.</a:t>
            </a:r>
          </a:p>
        </p:txBody>
      </p:sp>
      <p:pic>
        <p:nvPicPr>
          <p:cNvPr id="8" name="Afbeelding 7" descr="8a-titel.png">
            <a:extLst>
              <a:ext uri="{FF2B5EF4-FFF2-40B4-BE49-F238E27FC236}">
                <a16:creationId xmlns:a16="http://schemas.microsoft.com/office/drawing/2014/main" id="{70B4F851-DCFC-CC48-B7CC-4D2BF25D09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00495"/>
            <a:ext cx="2960213" cy="489022"/>
          </a:xfrm>
          <a:prstGeom prst="rect">
            <a:avLst/>
          </a:prstGeom>
        </p:spPr>
      </p:pic>
      <p:sp>
        <p:nvSpPr>
          <p:cNvPr id="10" name="Tekstvak 9">
            <a:extLst>
              <a:ext uri="{FF2B5EF4-FFF2-40B4-BE49-F238E27FC236}">
                <a16:creationId xmlns:a16="http://schemas.microsoft.com/office/drawing/2014/main" id="{034A78F6-46B1-EA4C-939C-E7E76C21AC7A}"/>
              </a:ext>
            </a:extLst>
          </p:cNvPr>
          <p:cNvSpPr txBox="1"/>
          <p:nvPr/>
        </p:nvSpPr>
        <p:spPr>
          <a:xfrm>
            <a:off x="824817" y="1423212"/>
            <a:ext cx="6478026" cy="584775"/>
          </a:xfrm>
          <a:prstGeom prst="rect">
            <a:avLst/>
          </a:prstGeom>
          <a:noFill/>
        </p:spPr>
        <p:txBody>
          <a:bodyPr wrap="square" rtlCol="0">
            <a:spAutoFit/>
          </a:bodyPr>
          <a:lstStyle/>
          <a:p>
            <a:r>
              <a:rPr lang="en-GB" sz="1600" b="1" dirty="0" err="1">
                <a:solidFill>
                  <a:srgbClr val="C8005A"/>
                </a:solidFill>
              </a:rPr>
              <a:t>Vul</a:t>
            </a:r>
            <a:r>
              <a:rPr lang="en-GB" sz="1600" b="1" dirty="0">
                <a:solidFill>
                  <a:srgbClr val="C8005A"/>
                </a:solidFill>
              </a:rPr>
              <a:t> </a:t>
            </a:r>
            <a:r>
              <a:rPr lang="en-GB" sz="1600" b="1" dirty="0" err="1">
                <a:solidFill>
                  <a:srgbClr val="C8005A"/>
                </a:solidFill>
              </a:rPr>
              <a:t>hier</a:t>
            </a:r>
            <a:r>
              <a:rPr lang="en-GB" sz="1600" b="1" dirty="0">
                <a:solidFill>
                  <a:srgbClr val="C8005A"/>
                </a:solidFill>
              </a:rPr>
              <a:t> </a:t>
            </a:r>
            <a:r>
              <a:rPr lang="en-GB" sz="1600" b="1" dirty="0" err="1">
                <a:solidFill>
                  <a:srgbClr val="C8005A"/>
                </a:solidFill>
              </a:rPr>
              <a:t>aub</a:t>
            </a:r>
            <a:r>
              <a:rPr lang="en-GB" sz="1600" b="1" dirty="0">
                <a:solidFill>
                  <a:srgbClr val="C8005A"/>
                </a:solidFill>
              </a:rPr>
              <a:t> de </a:t>
            </a:r>
            <a:r>
              <a:rPr lang="en-GB" sz="1600" b="1" dirty="0" err="1">
                <a:solidFill>
                  <a:srgbClr val="C8005A"/>
                </a:solidFill>
              </a:rPr>
              <a:t>regeling</a:t>
            </a:r>
            <a:r>
              <a:rPr lang="en-GB" sz="1600" b="1" dirty="0">
                <a:solidFill>
                  <a:srgbClr val="C8005A"/>
                </a:solidFill>
              </a:rPr>
              <a:t> </a:t>
            </a:r>
            <a:r>
              <a:rPr lang="en-GB" sz="1600" b="1" dirty="0" err="1">
                <a:solidFill>
                  <a:srgbClr val="C8005A"/>
                </a:solidFill>
              </a:rPr>
              <a:t>en</a:t>
            </a:r>
            <a:r>
              <a:rPr lang="en-GB" sz="1600" b="1" dirty="0">
                <a:solidFill>
                  <a:srgbClr val="C8005A"/>
                </a:solidFill>
              </a:rPr>
              <a:t> </a:t>
            </a:r>
            <a:r>
              <a:rPr lang="en-GB" sz="1600" b="1" dirty="0" err="1">
                <a:solidFill>
                  <a:srgbClr val="C8005A"/>
                </a:solidFill>
              </a:rPr>
              <a:t>afspraken</a:t>
            </a:r>
            <a:r>
              <a:rPr lang="en-GB" sz="1600" b="1" dirty="0">
                <a:solidFill>
                  <a:srgbClr val="C8005A"/>
                </a:solidFill>
              </a:rPr>
              <a:t> van </a:t>
            </a:r>
            <a:r>
              <a:rPr lang="en-GB" sz="1600" b="1" dirty="0" err="1">
                <a:solidFill>
                  <a:srgbClr val="C8005A"/>
                </a:solidFill>
              </a:rPr>
              <a:t>uw</a:t>
            </a:r>
            <a:r>
              <a:rPr lang="en-GB" sz="1600" b="1" dirty="0">
                <a:solidFill>
                  <a:srgbClr val="C8005A"/>
                </a:solidFill>
              </a:rPr>
              <a:t> eigen </a:t>
            </a:r>
            <a:r>
              <a:rPr lang="en-GB" sz="1600" b="1" dirty="0" err="1">
                <a:solidFill>
                  <a:srgbClr val="C8005A"/>
                </a:solidFill>
              </a:rPr>
              <a:t>organisatie</a:t>
            </a:r>
            <a:r>
              <a:rPr lang="en-GB" sz="1600" b="1" dirty="0">
                <a:solidFill>
                  <a:srgbClr val="C8005A"/>
                </a:solidFill>
              </a:rPr>
              <a:t> in. </a:t>
            </a:r>
            <a:r>
              <a:rPr lang="en-GB" sz="1600" b="1" dirty="0" err="1">
                <a:solidFill>
                  <a:srgbClr val="C8005A"/>
                </a:solidFill>
              </a:rPr>
              <a:t>Hieronder</a:t>
            </a:r>
            <a:r>
              <a:rPr lang="en-GB" sz="1600" b="1" dirty="0">
                <a:solidFill>
                  <a:srgbClr val="C8005A"/>
                </a:solidFill>
              </a:rPr>
              <a:t> </a:t>
            </a:r>
            <a:r>
              <a:rPr lang="en-GB" sz="1600" b="1" dirty="0" err="1">
                <a:solidFill>
                  <a:srgbClr val="C8005A"/>
                </a:solidFill>
              </a:rPr>
              <a:t>vindt</a:t>
            </a:r>
            <a:r>
              <a:rPr lang="en-GB" sz="1600" b="1" dirty="0">
                <a:solidFill>
                  <a:srgbClr val="C8005A"/>
                </a:solidFill>
              </a:rPr>
              <a:t> u de </a:t>
            </a:r>
            <a:r>
              <a:rPr lang="en-GB" sz="1600" b="1" dirty="0" err="1">
                <a:solidFill>
                  <a:srgbClr val="C8005A"/>
                </a:solidFill>
              </a:rPr>
              <a:t>vragen</a:t>
            </a:r>
            <a:r>
              <a:rPr lang="en-GB" sz="1600" b="1" dirty="0">
                <a:solidFill>
                  <a:srgbClr val="C8005A"/>
                </a:solidFill>
              </a:rPr>
              <a:t> die </a:t>
            </a:r>
            <a:r>
              <a:rPr lang="en-GB" sz="1600" b="1" dirty="0" err="1">
                <a:solidFill>
                  <a:srgbClr val="C8005A"/>
                </a:solidFill>
              </a:rPr>
              <a:t>mogelijkerwijs</a:t>
            </a:r>
            <a:r>
              <a:rPr lang="en-GB" sz="1600" b="1" dirty="0">
                <a:solidFill>
                  <a:srgbClr val="C8005A"/>
                </a:solidFill>
              </a:rPr>
              <a:t> </a:t>
            </a:r>
            <a:r>
              <a:rPr lang="en-GB" sz="1600" b="1" dirty="0" err="1">
                <a:solidFill>
                  <a:srgbClr val="C8005A"/>
                </a:solidFill>
              </a:rPr>
              <a:t>leven</a:t>
            </a:r>
            <a:r>
              <a:rPr lang="en-GB" sz="1600" b="1" dirty="0">
                <a:solidFill>
                  <a:srgbClr val="C8005A"/>
                </a:solidFill>
              </a:rPr>
              <a:t> </a:t>
            </a:r>
            <a:r>
              <a:rPr lang="en-GB" sz="1600" b="1" dirty="0" err="1">
                <a:solidFill>
                  <a:srgbClr val="C8005A"/>
                </a:solidFill>
              </a:rPr>
              <a:t>bij</a:t>
            </a:r>
            <a:r>
              <a:rPr lang="en-GB" sz="1600" b="1" dirty="0">
                <a:solidFill>
                  <a:srgbClr val="C8005A"/>
                </a:solidFill>
              </a:rPr>
              <a:t> </a:t>
            </a:r>
            <a:r>
              <a:rPr lang="en-GB" sz="1600" b="1" dirty="0" err="1">
                <a:solidFill>
                  <a:srgbClr val="C8005A"/>
                </a:solidFill>
              </a:rPr>
              <a:t>uw</a:t>
            </a:r>
            <a:r>
              <a:rPr lang="en-GB" sz="1600" b="1" dirty="0">
                <a:solidFill>
                  <a:srgbClr val="C8005A"/>
                </a:solidFill>
              </a:rPr>
              <a:t> </a:t>
            </a:r>
            <a:r>
              <a:rPr lang="en-GB" sz="1600" b="1" dirty="0" err="1">
                <a:solidFill>
                  <a:srgbClr val="C8005A"/>
                </a:solidFill>
              </a:rPr>
              <a:t>medewerkers</a:t>
            </a:r>
            <a:r>
              <a:rPr lang="en-GB" sz="1600" b="1" dirty="0">
                <a:solidFill>
                  <a:srgbClr val="C8005A"/>
                </a:solidFill>
              </a:rPr>
              <a:t>.</a:t>
            </a:r>
          </a:p>
        </p:txBody>
      </p:sp>
      <p:sp>
        <p:nvSpPr>
          <p:cNvPr id="11" name="Tekstvak 10">
            <a:extLst>
              <a:ext uri="{FF2B5EF4-FFF2-40B4-BE49-F238E27FC236}">
                <a16:creationId xmlns:a16="http://schemas.microsoft.com/office/drawing/2014/main" id="{9811E75D-3136-0E42-8B23-E0A756C14D67}"/>
              </a:ext>
            </a:extLst>
          </p:cNvPr>
          <p:cNvSpPr txBox="1"/>
          <p:nvPr/>
        </p:nvSpPr>
        <p:spPr>
          <a:xfrm>
            <a:off x="1048953" y="4416560"/>
            <a:ext cx="2511939" cy="830997"/>
          </a:xfrm>
          <a:prstGeom prst="rect">
            <a:avLst/>
          </a:prstGeom>
          <a:noFill/>
        </p:spPr>
        <p:txBody>
          <a:bodyPr wrap="square" rtlCol="0">
            <a:spAutoFit/>
          </a:bodyPr>
          <a:lstStyle/>
          <a:p>
            <a:pPr>
              <a:buClr>
                <a:srgbClr val="28A532"/>
              </a:buClr>
            </a:pPr>
            <a:r>
              <a:rPr lang="nl-NL" sz="1600" dirty="0"/>
              <a:t>Ga voor een totaaloverzicht van je pensioen naar </a:t>
            </a:r>
            <a:r>
              <a:rPr lang="nl-NL" sz="1600" b="1" dirty="0" err="1"/>
              <a:t>mijnpensioenoverzicht.nl</a:t>
            </a:r>
            <a:endParaRPr lang="nl-NL" sz="1600" b="1" dirty="0"/>
          </a:p>
        </p:txBody>
      </p:sp>
    </p:spTree>
    <p:extLst>
      <p:ext uri="{BB962C8B-B14F-4D97-AF65-F5344CB8AC3E}">
        <p14:creationId xmlns:p14="http://schemas.microsoft.com/office/powerpoint/2010/main" val="4057418194"/>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320000">
                                      <p:cBhvr>
                                        <p:cTn id="6"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6480000"/>
            </a:camera>
            <a:lightRig rig="threePt" dir="t"/>
          </a:scene3d>
        </p:spPr>
      </p:pic>
      <p:pic>
        <p:nvPicPr>
          <p:cNvPr id="6" name="Afbeelding 5" descr="9f-lijn-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4892" y="4498149"/>
            <a:ext cx="1890012" cy="1786366"/>
          </a:xfrm>
          <a:prstGeom prst="rect">
            <a:avLst/>
          </a:prstGeom>
        </p:spPr>
      </p:pic>
      <p:pic>
        <p:nvPicPr>
          <p:cNvPr id="8" name="Afbeelding 7" descr="9f-lijn-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4777" y="3101364"/>
            <a:ext cx="30484" cy="2682598"/>
          </a:xfrm>
          <a:prstGeom prst="rect">
            <a:avLst/>
          </a:prstGeom>
        </p:spPr>
      </p:pic>
      <p:pic>
        <p:nvPicPr>
          <p:cNvPr id="10" name="Afbeelding 9" descr="9f-lijn-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9407" y="4498638"/>
            <a:ext cx="1896109" cy="1975367"/>
          </a:xfrm>
          <a:prstGeom prst="rect">
            <a:avLst/>
          </a:prstGeom>
        </p:spPr>
      </p:pic>
      <p:pic>
        <p:nvPicPr>
          <p:cNvPr id="14" name="Afbeelding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409" y="1324269"/>
            <a:ext cx="3476184" cy="359163"/>
          </a:xfrm>
          <a:prstGeom prst="rect">
            <a:avLst/>
          </a:prstGeom>
        </p:spPr>
      </p:pic>
      <p:pic>
        <p:nvPicPr>
          <p:cNvPr id="13" name="Afbeelding 12">
            <a:extLst>
              <a:ext uri="{FF2B5EF4-FFF2-40B4-BE49-F238E27FC236}">
                <a16:creationId xmlns:a16="http://schemas.microsoft.com/office/drawing/2014/main" id="{9D2C1799-6F45-F74A-8B68-663ED7E21DEB}"/>
              </a:ext>
            </a:extLst>
          </p:cNvPr>
          <p:cNvPicPr>
            <a:picLocks noChangeAspect="1"/>
          </p:cNvPicPr>
          <p:nvPr/>
        </p:nvPicPr>
        <p:blipFill>
          <a:blip r:embed="rId7"/>
          <a:stretch>
            <a:fillRect/>
          </a:stretch>
        </p:blipFill>
        <p:spPr>
          <a:xfrm>
            <a:off x="799409" y="573485"/>
            <a:ext cx="5041719" cy="786075"/>
          </a:xfrm>
          <a:prstGeom prst="rect">
            <a:avLst/>
          </a:prstGeom>
        </p:spPr>
      </p:pic>
      <p:pic>
        <p:nvPicPr>
          <p:cNvPr id="16" name="Afbeelding 15" descr="wijzeringeldzaken.png">
            <a:extLst>
              <a:ext uri="{FF2B5EF4-FFF2-40B4-BE49-F238E27FC236}">
                <a16:creationId xmlns:a16="http://schemas.microsoft.com/office/drawing/2014/main" id="{B95C9CA6-537C-1643-9111-E7EE3632439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grpSp>
        <p:nvGrpSpPr>
          <p:cNvPr id="27" name="Groep 26">
            <a:extLst>
              <a:ext uri="{FF2B5EF4-FFF2-40B4-BE49-F238E27FC236}">
                <a16:creationId xmlns:a16="http://schemas.microsoft.com/office/drawing/2014/main" id="{86D44BB7-ABBE-D24C-B311-35B4D635C087}"/>
              </a:ext>
            </a:extLst>
          </p:cNvPr>
          <p:cNvGrpSpPr/>
          <p:nvPr/>
        </p:nvGrpSpPr>
        <p:grpSpPr>
          <a:xfrm>
            <a:off x="1853697" y="3212355"/>
            <a:ext cx="2041269" cy="1937650"/>
            <a:chOff x="2567789" y="2817942"/>
            <a:chExt cx="2041269" cy="1937650"/>
          </a:xfrm>
        </p:grpSpPr>
        <p:sp>
          <p:nvSpPr>
            <p:cNvPr id="17" name="Rechthoek 16">
              <a:extLst>
                <a:ext uri="{FF2B5EF4-FFF2-40B4-BE49-F238E27FC236}">
                  <a16:creationId xmlns:a16="http://schemas.microsoft.com/office/drawing/2014/main" id="{92A2AEFB-9A94-584A-A045-2330F2EF35C8}"/>
                </a:ext>
              </a:extLst>
            </p:cNvPr>
            <p:cNvSpPr/>
            <p:nvPr/>
          </p:nvSpPr>
          <p:spPr>
            <a:xfrm>
              <a:off x="2567789" y="3678374"/>
              <a:ext cx="2041269" cy="1077218"/>
            </a:xfrm>
            <a:prstGeom prst="rect">
              <a:avLst/>
            </a:prstGeom>
          </p:spPr>
          <p:txBody>
            <a:bodyPr wrap="square">
              <a:spAutoFit/>
            </a:bodyPr>
            <a:lstStyle/>
            <a:p>
              <a:r>
                <a:rPr lang="nl-NL" sz="1600" b="1" dirty="0"/>
                <a:t>Aanvullende uitkering</a:t>
              </a:r>
            </a:p>
            <a:p>
              <a:r>
                <a:rPr lang="nl-NL" sz="1600" dirty="0"/>
                <a:t>Bij pensionering </a:t>
              </a:r>
            </a:p>
            <a:p>
              <a:r>
                <a:rPr lang="nl-NL" sz="1600" dirty="0"/>
                <a:t>door zelf afgesloten</a:t>
              </a:r>
            </a:p>
            <a:p>
              <a:r>
                <a:rPr lang="nl-NL" sz="1600" dirty="0"/>
                <a:t>financiële producten </a:t>
              </a:r>
            </a:p>
          </p:txBody>
        </p:sp>
        <p:pic>
          <p:nvPicPr>
            <p:cNvPr id="18" name="Afbeelding 17">
              <a:extLst>
                <a:ext uri="{FF2B5EF4-FFF2-40B4-BE49-F238E27FC236}">
                  <a16:creationId xmlns:a16="http://schemas.microsoft.com/office/drawing/2014/main" id="{000C6E61-DAD1-2F42-B2C3-68DB76E6AB29}"/>
                </a:ext>
              </a:extLst>
            </p:cNvPr>
            <p:cNvPicPr>
              <a:picLocks noChangeAspect="1"/>
            </p:cNvPicPr>
            <p:nvPr/>
          </p:nvPicPr>
          <p:blipFill>
            <a:blip r:embed="rId9"/>
            <a:stretch>
              <a:fillRect/>
            </a:stretch>
          </p:blipFill>
          <p:spPr>
            <a:xfrm>
              <a:off x="3340940" y="2817942"/>
              <a:ext cx="494965" cy="794944"/>
            </a:xfrm>
            <a:prstGeom prst="rect">
              <a:avLst/>
            </a:prstGeom>
            <a:effectLst>
              <a:outerShdw blurRad="50800" dist="38100" dir="2700000" algn="tl" rotWithShape="0">
                <a:prstClr val="black">
                  <a:alpha val="40000"/>
                </a:prstClr>
              </a:outerShdw>
            </a:effectLst>
          </p:spPr>
        </p:pic>
      </p:grpSp>
      <p:pic>
        <p:nvPicPr>
          <p:cNvPr id="12" name="Afbeelding 11" descr="bespreek-de-mogelijkheden.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54526" y="2081750"/>
            <a:ext cx="2900791" cy="1077217"/>
          </a:xfrm>
          <a:prstGeom prst="rect">
            <a:avLst/>
          </a:prstGeom>
        </p:spPr>
      </p:pic>
      <p:grpSp>
        <p:nvGrpSpPr>
          <p:cNvPr id="28" name="Groep 27">
            <a:extLst>
              <a:ext uri="{FF2B5EF4-FFF2-40B4-BE49-F238E27FC236}">
                <a16:creationId xmlns:a16="http://schemas.microsoft.com/office/drawing/2014/main" id="{DCC4AC13-D443-2D41-8A8D-6E950517F046}"/>
              </a:ext>
            </a:extLst>
          </p:cNvPr>
          <p:cNvGrpSpPr/>
          <p:nvPr/>
        </p:nvGrpSpPr>
        <p:grpSpPr>
          <a:xfrm>
            <a:off x="4424286" y="2142717"/>
            <a:ext cx="3330240" cy="1077218"/>
            <a:chOff x="4424286" y="2142717"/>
            <a:chExt cx="3330240" cy="1077218"/>
          </a:xfrm>
        </p:grpSpPr>
        <p:pic>
          <p:nvPicPr>
            <p:cNvPr id="20" name="Afbeelding 19">
              <a:extLst>
                <a:ext uri="{FF2B5EF4-FFF2-40B4-BE49-F238E27FC236}">
                  <a16:creationId xmlns:a16="http://schemas.microsoft.com/office/drawing/2014/main" id="{7C9EA31B-364D-CE4A-916E-AE90E0E786B9}"/>
                </a:ext>
              </a:extLst>
            </p:cNvPr>
            <p:cNvPicPr>
              <a:picLocks noChangeAspect="1"/>
            </p:cNvPicPr>
            <p:nvPr/>
          </p:nvPicPr>
          <p:blipFill>
            <a:blip r:embed="rId11"/>
            <a:stretch>
              <a:fillRect/>
            </a:stretch>
          </p:blipFill>
          <p:spPr>
            <a:xfrm>
              <a:off x="4424286" y="2146013"/>
              <a:ext cx="976608" cy="865240"/>
            </a:xfrm>
            <a:prstGeom prst="rect">
              <a:avLst/>
            </a:prstGeom>
            <a:effectLst>
              <a:outerShdw blurRad="50800" dist="38100" dir="2700000" algn="tl" rotWithShape="0">
                <a:prstClr val="black">
                  <a:alpha val="40000"/>
                </a:prstClr>
              </a:outerShdw>
            </a:effectLst>
          </p:spPr>
        </p:pic>
        <p:sp>
          <p:nvSpPr>
            <p:cNvPr id="21" name="Rechthoek 20">
              <a:extLst>
                <a:ext uri="{FF2B5EF4-FFF2-40B4-BE49-F238E27FC236}">
                  <a16:creationId xmlns:a16="http://schemas.microsoft.com/office/drawing/2014/main" id="{4691B907-DB9C-5941-B425-5D07D3677D90}"/>
                </a:ext>
              </a:extLst>
            </p:cNvPr>
            <p:cNvSpPr/>
            <p:nvPr/>
          </p:nvSpPr>
          <p:spPr>
            <a:xfrm>
              <a:off x="5537756" y="2142717"/>
              <a:ext cx="2216770" cy="1077218"/>
            </a:xfrm>
            <a:prstGeom prst="rect">
              <a:avLst/>
            </a:prstGeom>
          </p:spPr>
          <p:txBody>
            <a:bodyPr wrap="square">
              <a:spAutoFit/>
            </a:bodyPr>
            <a:lstStyle/>
            <a:p>
              <a:pPr marL="342900" indent="-342900">
                <a:buAutoNum type="arabicPeriod"/>
              </a:pPr>
              <a:r>
                <a:rPr lang="nl-NL" sz="1600" dirty="0"/>
                <a:t>Bankspaarrekening</a:t>
              </a:r>
            </a:p>
            <a:p>
              <a:pPr marL="342900" indent="-342900">
                <a:buAutoNum type="arabicPeriod"/>
              </a:pPr>
              <a:r>
                <a:rPr lang="nl-NL" sz="1600" dirty="0"/>
                <a:t>Lijfrenteverzekering</a:t>
              </a:r>
            </a:p>
            <a:p>
              <a:pPr marL="342900" indent="-342900">
                <a:buAutoNum type="arabicPeriod"/>
              </a:pPr>
              <a:r>
                <a:rPr lang="nl-NL" sz="1600" dirty="0"/>
                <a:t>Koopsompolis</a:t>
              </a:r>
            </a:p>
            <a:p>
              <a:pPr marL="342900" indent="-342900">
                <a:buAutoNum type="arabicPeriod"/>
              </a:pPr>
              <a:endParaRPr lang="nl-NL" sz="1600" dirty="0"/>
            </a:p>
          </p:txBody>
        </p:sp>
      </p:grpSp>
      <p:grpSp>
        <p:nvGrpSpPr>
          <p:cNvPr id="30" name="Groep 29">
            <a:extLst>
              <a:ext uri="{FF2B5EF4-FFF2-40B4-BE49-F238E27FC236}">
                <a16:creationId xmlns:a16="http://schemas.microsoft.com/office/drawing/2014/main" id="{FA766645-25B1-4145-B229-FA5E5D5D2970}"/>
              </a:ext>
            </a:extLst>
          </p:cNvPr>
          <p:cNvGrpSpPr/>
          <p:nvPr/>
        </p:nvGrpSpPr>
        <p:grpSpPr>
          <a:xfrm>
            <a:off x="8336629" y="3462117"/>
            <a:ext cx="2394513" cy="1621296"/>
            <a:chOff x="8336629" y="3462117"/>
            <a:chExt cx="2394513" cy="1621296"/>
          </a:xfrm>
        </p:grpSpPr>
        <p:sp>
          <p:nvSpPr>
            <p:cNvPr id="23" name="Rechthoek 22">
              <a:extLst>
                <a:ext uri="{FF2B5EF4-FFF2-40B4-BE49-F238E27FC236}">
                  <a16:creationId xmlns:a16="http://schemas.microsoft.com/office/drawing/2014/main" id="{59E72302-2D1C-ED41-A7B1-BB7187181F02}"/>
                </a:ext>
              </a:extLst>
            </p:cNvPr>
            <p:cNvSpPr/>
            <p:nvPr/>
          </p:nvSpPr>
          <p:spPr>
            <a:xfrm>
              <a:off x="8336629" y="4498638"/>
              <a:ext cx="2394513" cy="584775"/>
            </a:xfrm>
            <a:prstGeom prst="rect">
              <a:avLst/>
            </a:prstGeom>
          </p:spPr>
          <p:txBody>
            <a:bodyPr wrap="square">
              <a:spAutoFit/>
            </a:bodyPr>
            <a:lstStyle/>
            <a:p>
              <a:r>
                <a:rPr lang="nl-NL" sz="1600" dirty="0"/>
                <a:t>Premie vaak aftrekbaar,</a:t>
              </a:r>
            </a:p>
            <a:p>
              <a:r>
                <a:rPr lang="nl-NL" sz="1600" dirty="0"/>
                <a:t>Uitkering belast</a:t>
              </a:r>
            </a:p>
          </p:txBody>
        </p:sp>
        <p:pic>
          <p:nvPicPr>
            <p:cNvPr id="24" name="Afbeelding 23">
              <a:extLst>
                <a:ext uri="{FF2B5EF4-FFF2-40B4-BE49-F238E27FC236}">
                  <a16:creationId xmlns:a16="http://schemas.microsoft.com/office/drawing/2014/main" id="{66E4218A-54EB-8D46-B296-18728024CFEE}"/>
                </a:ext>
              </a:extLst>
            </p:cNvPr>
            <p:cNvPicPr>
              <a:picLocks noChangeAspect="1"/>
            </p:cNvPicPr>
            <p:nvPr/>
          </p:nvPicPr>
          <p:blipFill>
            <a:blip r:embed="rId12">
              <a:alphaModFix/>
            </a:blip>
            <a:srcRect/>
            <a:stretch/>
          </p:blipFill>
          <p:spPr>
            <a:xfrm>
              <a:off x="8407761" y="3462117"/>
              <a:ext cx="605678" cy="922939"/>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2647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9" presetClass="emph" presetSubtype="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childTnLst>
                          </p:cTn>
                        </p:par>
                        <p:par>
                          <p:cTn id="11" fill="hold">
                            <p:stCondLst>
                              <p:cond delay="500"/>
                            </p:stCondLst>
                            <p:childTnLst>
                              <p:par>
                                <p:cTn id="12" presetID="10" presetClass="entr" presetSubtype="0" fill="hold" nodeType="afterEffect">
                                  <p:stCondLst>
                                    <p:cond delay="3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9" presetClass="emph" presetSubtype="0" nodeType="with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childTnLst>
                          </p:cTn>
                        </p:par>
                        <p:par>
                          <p:cTn id="26" fill="hold">
                            <p:stCondLst>
                              <p:cond delay="500"/>
                            </p:stCondLst>
                            <p:childTnLst>
                              <p:par>
                                <p:cTn id="27" presetID="10" presetClass="entr" presetSubtype="0" fill="hold" nodeType="afterEffect">
                                  <p:stCondLst>
                                    <p:cond delay="3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rctx="PPT">
                                        <p:cTn id="33" dur="indefinite"/>
                                        <p:tgtEl>
                                          <p:spTgt spid="28"/>
                                        </p:tgtEl>
                                        <p:attrNameLst>
                                          <p:attrName>style.opacity</p:attrName>
                                        </p:attrNameLst>
                                      </p:cBhvr>
                                      <p:to>
                                        <p:strVal val="0.5"/>
                                      </p:to>
                                    </p:set>
                                    <p:animEffect filter="image" prLst="opacity: 0.5">
                                      <p:cBhvr rctx="IE">
                                        <p:cTn id="34" dur="indefinite"/>
                                        <p:tgtEl>
                                          <p:spTgt spid="28"/>
                                        </p:tgtEl>
                                      </p:cBhvr>
                                    </p:animEffec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2"/>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par>
                          <p:cTn id="45" fill="hold">
                            <p:stCondLst>
                              <p:cond delay="500"/>
                            </p:stCondLst>
                            <p:childTnLst>
                              <p:par>
                                <p:cTn id="46" presetID="10" presetClass="entr" presetSubtype="0" fill="hold" nodeType="afterEffect">
                                  <p:stCondLst>
                                    <p:cond delay="30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0E07C030-5D57-4FF8-8F0F-6A1105D2518F}"/>
              </a:ext>
            </a:extLst>
          </p:cNvPr>
          <p:cNvSpPr txBox="1"/>
          <p:nvPr/>
        </p:nvSpPr>
        <p:spPr>
          <a:xfrm>
            <a:off x="824817" y="1866225"/>
            <a:ext cx="5012435" cy="1077218"/>
          </a:xfrm>
          <a:prstGeom prst="rect">
            <a:avLst/>
          </a:prstGeom>
          <a:noFill/>
        </p:spPr>
        <p:txBody>
          <a:bodyPr wrap="square" rtlCol="0">
            <a:spAutoFit/>
          </a:bodyPr>
          <a:lstStyle/>
          <a:p>
            <a:pPr marL="285750" indent="-285750">
              <a:buClr>
                <a:srgbClr val="28A532"/>
              </a:buClr>
              <a:buFont typeface="Arial"/>
              <a:buChar char="•"/>
            </a:pPr>
            <a:r>
              <a:rPr lang="nl-NL" sz="1600" dirty="0"/>
              <a:t>Pensioen3daagse</a:t>
            </a:r>
          </a:p>
          <a:p>
            <a:pPr marL="285750" indent="-285750">
              <a:buClr>
                <a:srgbClr val="28A532"/>
              </a:buClr>
              <a:buFont typeface="Arial"/>
              <a:buChar char="•"/>
            </a:pPr>
            <a:r>
              <a:rPr lang="nl-NL" sz="1600" dirty="0"/>
              <a:t>Pensioen is een belangrijke arbeidsvoorwaarde</a:t>
            </a:r>
          </a:p>
          <a:p>
            <a:pPr marL="285750" indent="-285750">
              <a:buClr>
                <a:srgbClr val="28A532"/>
              </a:buClr>
              <a:buFont typeface="Arial"/>
              <a:buChar char="•"/>
            </a:pPr>
            <a:r>
              <a:rPr lang="nl-NL" sz="1600" dirty="0"/>
              <a:t>Gebeurtenissen in je leven</a:t>
            </a:r>
          </a:p>
          <a:p>
            <a:pPr marL="285750" indent="-285750">
              <a:buClr>
                <a:srgbClr val="28A532"/>
              </a:buClr>
              <a:buFont typeface="Arial"/>
              <a:buChar char="•"/>
            </a:pPr>
            <a:r>
              <a:rPr lang="nl-NL" sz="1600" dirty="0"/>
              <a:t>Pensioenregeling</a:t>
            </a:r>
          </a:p>
        </p:txBody>
      </p:sp>
      <p:pic>
        <p:nvPicPr>
          <p:cNvPr id="21" name="Afbeelding 20" descr="2b-titel.png">
            <a:extLst>
              <a:ext uri="{FF2B5EF4-FFF2-40B4-BE49-F238E27FC236}">
                <a16:creationId xmlns:a16="http://schemas.microsoft.com/office/drawing/2014/main" id="{42F3BC49-5046-FD4F-B5B8-8E54DDD6EC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797690"/>
            <a:ext cx="6365073" cy="506035"/>
          </a:xfrm>
          <a:prstGeom prst="rect">
            <a:avLst/>
          </a:prstGeom>
        </p:spPr>
      </p:pic>
      <p:grpSp>
        <p:nvGrpSpPr>
          <p:cNvPr id="22" name="Groep 21">
            <a:extLst>
              <a:ext uri="{FF2B5EF4-FFF2-40B4-BE49-F238E27FC236}">
                <a16:creationId xmlns:a16="http://schemas.microsoft.com/office/drawing/2014/main" id="{420A765A-378F-0245-8587-C0568CD05B8C}"/>
              </a:ext>
            </a:extLst>
          </p:cNvPr>
          <p:cNvGrpSpPr/>
          <p:nvPr/>
        </p:nvGrpSpPr>
        <p:grpSpPr>
          <a:xfrm>
            <a:off x="824817" y="4424780"/>
            <a:ext cx="2075846" cy="1068480"/>
            <a:chOff x="5876014" y="154079"/>
            <a:chExt cx="3552997" cy="1828800"/>
          </a:xfrm>
        </p:grpSpPr>
        <p:pic>
          <p:nvPicPr>
            <p:cNvPr id="23" name="Afbeelding 22" descr="Afbeelding met tekening&#10;&#10;Automatisch gegenereerde beschrijving">
              <a:extLst>
                <a:ext uri="{FF2B5EF4-FFF2-40B4-BE49-F238E27FC236}">
                  <a16:creationId xmlns:a16="http://schemas.microsoft.com/office/drawing/2014/main" id="{114D55B7-A24F-794B-A9D2-B15194E609B0}"/>
                </a:ext>
              </a:extLst>
            </p:cNvPr>
            <p:cNvPicPr>
              <a:picLocks noChangeAspect="1"/>
            </p:cNvPicPr>
            <p:nvPr/>
          </p:nvPicPr>
          <p:blipFill>
            <a:blip r:embed="rId4"/>
            <a:stretch>
              <a:fillRect/>
            </a:stretch>
          </p:blipFill>
          <p:spPr>
            <a:xfrm>
              <a:off x="5876014" y="154079"/>
              <a:ext cx="1828800" cy="1828800"/>
            </a:xfrm>
            <a:prstGeom prst="rect">
              <a:avLst/>
            </a:prstGeom>
          </p:spPr>
        </p:pic>
        <p:pic>
          <p:nvPicPr>
            <p:cNvPr id="24" name="Afbeelding 23" descr="Afbeelding met geparkeerd, teken&#10;&#10;Automatisch gegenereerde beschrijving">
              <a:extLst>
                <a:ext uri="{FF2B5EF4-FFF2-40B4-BE49-F238E27FC236}">
                  <a16:creationId xmlns:a16="http://schemas.microsoft.com/office/drawing/2014/main" id="{82A50E4E-8EFB-274A-A397-F43D01313FC8}"/>
                </a:ext>
              </a:extLst>
            </p:cNvPr>
            <p:cNvPicPr>
              <a:picLocks noChangeAspect="1"/>
            </p:cNvPicPr>
            <p:nvPr/>
          </p:nvPicPr>
          <p:blipFill>
            <a:blip r:embed="rId5"/>
            <a:stretch>
              <a:fillRect/>
            </a:stretch>
          </p:blipFill>
          <p:spPr>
            <a:xfrm>
              <a:off x="8006611" y="154079"/>
              <a:ext cx="1422400" cy="1828800"/>
            </a:xfrm>
            <a:prstGeom prst="rect">
              <a:avLst/>
            </a:prstGeom>
          </p:spPr>
        </p:pic>
      </p:grpSp>
      <p:pic>
        <p:nvPicPr>
          <p:cNvPr id="25" name="Afbeelding 24">
            <a:hlinkClick r:id="rId6"/>
            <a:extLst>
              <a:ext uri="{FF2B5EF4-FFF2-40B4-BE49-F238E27FC236}">
                <a16:creationId xmlns:a16="http://schemas.microsoft.com/office/drawing/2014/main" id="{A60A4071-6370-8D42-8762-9BCCEF5CF7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3747" y="4682512"/>
            <a:ext cx="2033792" cy="390807"/>
          </a:xfrm>
          <a:prstGeom prst="rect">
            <a:avLst/>
          </a:prstGeom>
        </p:spPr>
      </p:pic>
      <p:sp>
        <p:nvSpPr>
          <p:cNvPr id="26" name="Tekstvak 25">
            <a:extLst>
              <a:ext uri="{FF2B5EF4-FFF2-40B4-BE49-F238E27FC236}">
                <a16:creationId xmlns:a16="http://schemas.microsoft.com/office/drawing/2014/main" id="{7B231D0A-8F10-E44C-97DB-AFE4C318A7AC}"/>
              </a:ext>
            </a:extLst>
          </p:cNvPr>
          <p:cNvSpPr txBox="1"/>
          <p:nvPr/>
        </p:nvSpPr>
        <p:spPr>
          <a:xfrm>
            <a:off x="3076989" y="4959021"/>
            <a:ext cx="3064547" cy="307777"/>
          </a:xfrm>
          <a:prstGeom prst="rect">
            <a:avLst/>
          </a:prstGeom>
          <a:noFill/>
        </p:spPr>
        <p:txBody>
          <a:bodyPr wrap="square" rtlCol="0">
            <a:spAutoFit/>
          </a:bodyPr>
          <a:lstStyle/>
          <a:p>
            <a:pPr>
              <a:buClr>
                <a:srgbClr val="28A532"/>
              </a:buClr>
            </a:pPr>
            <a:r>
              <a:rPr lang="nl-NL" sz="1400" dirty="0"/>
              <a:t>Download de app op je telefoon.</a:t>
            </a:r>
          </a:p>
        </p:txBody>
      </p:sp>
      <p:pic>
        <p:nvPicPr>
          <p:cNvPr id="27" name="Afbeelding 26">
            <a:extLst>
              <a:ext uri="{FF2B5EF4-FFF2-40B4-BE49-F238E27FC236}">
                <a16:creationId xmlns:a16="http://schemas.microsoft.com/office/drawing/2014/main" id="{EB7D4252-46BD-154B-9592-3347BDB3FC31}"/>
              </a:ext>
            </a:extLst>
          </p:cNvPr>
          <p:cNvPicPr>
            <a:picLocks noChangeAspect="1"/>
          </p:cNvPicPr>
          <p:nvPr/>
        </p:nvPicPr>
        <p:blipFill>
          <a:blip r:embed="rId8"/>
          <a:srcRect/>
          <a:stretch/>
        </p:blipFill>
        <p:spPr>
          <a:xfrm flipH="1">
            <a:off x="8650496" y="1571839"/>
            <a:ext cx="2450420" cy="5018966"/>
          </a:xfrm>
          <a:prstGeom prst="rect">
            <a:avLst/>
          </a:prstGeom>
          <a:effectLst>
            <a:outerShdw blurRad="127000" dist="25400" dir="3000000" algn="tl" rotWithShape="0">
              <a:prstClr val="black">
                <a:alpha val="30000"/>
              </a:prstClr>
            </a:outerShdw>
          </a:effectLst>
        </p:spPr>
      </p:pic>
    </p:spTree>
    <p:extLst>
      <p:ext uri="{BB962C8B-B14F-4D97-AF65-F5344CB8AC3E}">
        <p14:creationId xmlns:p14="http://schemas.microsoft.com/office/powerpoint/2010/main" val="21893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6480000"/>
            </a:camera>
            <a:lightRig rig="threePt" dir="t"/>
          </a:scene3d>
        </p:spPr>
      </p:pic>
      <p:pic>
        <p:nvPicPr>
          <p:cNvPr id="6" name="Afbeelding 5" descr="wijzeringeldzaken.png">
            <a:extLst>
              <a:ext uri="{FF2B5EF4-FFF2-40B4-BE49-F238E27FC236}">
                <a16:creationId xmlns:a16="http://schemas.microsoft.com/office/drawing/2014/main" id="{58E2D425-EB70-7542-820B-13AD4D9085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pic>
        <p:nvPicPr>
          <p:cNvPr id="7" name="Afbeelding 6">
            <a:extLst>
              <a:ext uri="{FF2B5EF4-FFF2-40B4-BE49-F238E27FC236}">
                <a16:creationId xmlns:a16="http://schemas.microsoft.com/office/drawing/2014/main" id="{4545315B-0BB4-7445-98CF-32EBBC9CEE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409" y="1324269"/>
            <a:ext cx="3476184" cy="359163"/>
          </a:xfrm>
          <a:prstGeom prst="rect">
            <a:avLst/>
          </a:prstGeom>
        </p:spPr>
      </p:pic>
      <p:pic>
        <p:nvPicPr>
          <p:cNvPr id="8" name="Afbeelding 7">
            <a:extLst>
              <a:ext uri="{FF2B5EF4-FFF2-40B4-BE49-F238E27FC236}">
                <a16:creationId xmlns:a16="http://schemas.microsoft.com/office/drawing/2014/main" id="{949C9977-A464-4546-AA59-BE81154A8AF5}"/>
              </a:ext>
            </a:extLst>
          </p:cNvPr>
          <p:cNvPicPr>
            <a:picLocks noChangeAspect="1"/>
          </p:cNvPicPr>
          <p:nvPr/>
        </p:nvPicPr>
        <p:blipFill>
          <a:blip r:embed="rId5"/>
          <a:stretch>
            <a:fillRect/>
          </a:stretch>
        </p:blipFill>
        <p:spPr>
          <a:xfrm>
            <a:off x="799409" y="573485"/>
            <a:ext cx="5041719" cy="786075"/>
          </a:xfrm>
          <a:prstGeom prst="rect">
            <a:avLst/>
          </a:prstGeom>
        </p:spPr>
      </p:pic>
    </p:spTree>
    <p:extLst>
      <p:ext uri="{BB962C8B-B14F-4D97-AF65-F5344CB8AC3E}">
        <p14:creationId xmlns:p14="http://schemas.microsoft.com/office/powerpoint/2010/main" val="2264072151"/>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4320000">
                                      <p:cBhvr>
                                        <p:cTn id="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2679" y="3906194"/>
            <a:ext cx="8928002" cy="8928002"/>
          </a:xfrm>
          <a:prstGeom prst="rect">
            <a:avLst/>
          </a:prstGeom>
          <a:scene3d>
            <a:camera prst="orthographicFront">
              <a:rot lat="0" lon="0" rev="10800000"/>
            </a:camera>
            <a:lightRig rig="threePt" dir="t"/>
          </a:scene3d>
        </p:spPr>
      </p:pic>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409" y="1389729"/>
            <a:ext cx="3280083" cy="256066"/>
          </a:xfrm>
          <a:prstGeom prst="rect">
            <a:avLst/>
          </a:prstGeom>
        </p:spPr>
      </p:pic>
      <p:pic>
        <p:nvPicPr>
          <p:cNvPr id="8" name="Afbeelding 7" descr="10f-lijn-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18851" y="3688266"/>
            <a:ext cx="2621630" cy="2292402"/>
          </a:xfrm>
          <a:prstGeom prst="rect">
            <a:avLst/>
          </a:prstGeom>
        </p:spPr>
      </p:pic>
      <p:pic>
        <p:nvPicPr>
          <p:cNvPr id="9" name="Afbeelding 8" descr="10f-lijn-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40481" y="2932437"/>
            <a:ext cx="30484" cy="3164246"/>
          </a:xfrm>
          <a:prstGeom prst="rect">
            <a:avLst/>
          </a:prstGeom>
        </p:spPr>
      </p:pic>
      <p:pic>
        <p:nvPicPr>
          <p:cNvPr id="10" name="Afbeelding 9" descr="10f-lijn-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69516" y="3615135"/>
            <a:ext cx="1908302" cy="1981464"/>
          </a:xfrm>
          <a:prstGeom prst="rect">
            <a:avLst/>
          </a:prstGeom>
        </p:spPr>
      </p:pic>
      <p:pic>
        <p:nvPicPr>
          <p:cNvPr id="14" name="Afbeelding 13">
            <a:extLst>
              <a:ext uri="{FF2B5EF4-FFF2-40B4-BE49-F238E27FC236}">
                <a16:creationId xmlns:a16="http://schemas.microsoft.com/office/drawing/2014/main" id="{9CB92DF1-63DE-8A46-9BB8-912BD61FF6C3}"/>
              </a:ext>
            </a:extLst>
          </p:cNvPr>
          <p:cNvPicPr>
            <a:picLocks noChangeAspect="1"/>
          </p:cNvPicPr>
          <p:nvPr/>
        </p:nvPicPr>
        <p:blipFill>
          <a:blip r:embed="rId7"/>
          <a:srcRect/>
          <a:stretch/>
        </p:blipFill>
        <p:spPr>
          <a:xfrm>
            <a:off x="799409" y="676131"/>
            <a:ext cx="6484943" cy="691357"/>
          </a:xfrm>
          <a:prstGeom prst="rect">
            <a:avLst/>
          </a:prstGeom>
        </p:spPr>
      </p:pic>
      <p:pic>
        <p:nvPicPr>
          <p:cNvPr id="13" name="Afbeelding 12" descr="wijzeringeldzaken.png">
            <a:extLst>
              <a:ext uri="{FF2B5EF4-FFF2-40B4-BE49-F238E27FC236}">
                <a16:creationId xmlns:a16="http://schemas.microsoft.com/office/drawing/2014/main" id="{ED9646C2-077F-B444-B067-23F11987612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grpSp>
        <p:nvGrpSpPr>
          <p:cNvPr id="25" name="Groep 24">
            <a:extLst>
              <a:ext uri="{FF2B5EF4-FFF2-40B4-BE49-F238E27FC236}">
                <a16:creationId xmlns:a16="http://schemas.microsoft.com/office/drawing/2014/main" id="{8564FF06-B8BD-3F42-B931-4EB38387AA1F}"/>
              </a:ext>
            </a:extLst>
          </p:cNvPr>
          <p:cNvGrpSpPr/>
          <p:nvPr/>
        </p:nvGrpSpPr>
        <p:grpSpPr>
          <a:xfrm>
            <a:off x="2161135" y="2571988"/>
            <a:ext cx="1649460" cy="1279128"/>
            <a:chOff x="2161135" y="2571988"/>
            <a:chExt cx="1649460" cy="1279128"/>
          </a:xfrm>
        </p:grpSpPr>
        <p:sp>
          <p:nvSpPr>
            <p:cNvPr id="16" name="Rechthoek 15">
              <a:extLst>
                <a:ext uri="{FF2B5EF4-FFF2-40B4-BE49-F238E27FC236}">
                  <a16:creationId xmlns:a16="http://schemas.microsoft.com/office/drawing/2014/main" id="{3ABF771D-9B2C-5D41-A48A-9E3F3E6EBAF0}"/>
                </a:ext>
              </a:extLst>
            </p:cNvPr>
            <p:cNvSpPr/>
            <p:nvPr/>
          </p:nvSpPr>
          <p:spPr>
            <a:xfrm>
              <a:off x="2161135" y="3512562"/>
              <a:ext cx="1023076" cy="338554"/>
            </a:xfrm>
            <a:prstGeom prst="rect">
              <a:avLst/>
            </a:prstGeom>
          </p:spPr>
          <p:txBody>
            <a:bodyPr wrap="square">
              <a:spAutoFit/>
            </a:bodyPr>
            <a:lstStyle/>
            <a:p>
              <a:r>
                <a:rPr lang="nl-NL" sz="1600" dirty="0"/>
                <a:t>Spaargeld</a:t>
              </a:r>
            </a:p>
          </p:txBody>
        </p:sp>
        <p:pic>
          <p:nvPicPr>
            <p:cNvPr id="3" name="Afbeelding 2">
              <a:extLst>
                <a:ext uri="{FF2B5EF4-FFF2-40B4-BE49-F238E27FC236}">
                  <a16:creationId xmlns:a16="http://schemas.microsoft.com/office/drawing/2014/main" id="{166E41C6-430A-BD41-B80E-17CC6B305776}"/>
                </a:ext>
              </a:extLst>
            </p:cNvPr>
            <p:cNvPicPr>
              <a:picLocks noChangeAspect="1"/>
            </p:cNvPicPr>
            <p:nvPr/>
          </p:nvPicPr>
          <p:blipFill>
            <a:blip r:embed="rId9"/>
            <a:stretch>
              <a:fillRect/>
            </a:stretch>
          </p:blipFill>
          <p:spPr>
            <a:xfrm>
              <a:off x="2809535" y="2571988"/>
              <a:ext cx="1001060" cy="1016001"/>
            </a:xfrm>
            <a:prstGeom prst="rect">
              <a:avLst/>
            </a:prstGeom>
            <a:effectLst>
              <a:outerShdw blurRad="50800" dist="38100" dir="2700000" algn="tl" rotWithShape="0">
                <a:prstClr val="black">
                  <a:alpha val="40000"/>
                </a:prstClr>
              </a:outerShdw>
            </a:effectLst>
          </p:spPr>
        </p:pic>
      </p:grpSp>
      <p:grpSp>
        <p:nvGrpSpPr>
          <p:cNvPr id="26" name="Groep 25">
            <a:extLst>
              <a:ext uri="{FF2B5EF4-FFF2-40B4-BE49-F238E27FC236}">
                <a16:creationId xmlns:a16="http://schemas.microsoft.com/office/drawing/2014/main" id="{5063B54C-38AA-9244-BC45-33FF4DB64806}"/>
              </a:ext>
            </a:extLst>
          </p:cNvPr>
          <p:cNvGrpSpPr/>
          <p:nvPr/>
        </p:nvGrpSpPr>
        <p:grpSpPr>
          <a:xfrm>
            <a:off x="5389068" y="1729305"/>
            <a:ext cx="2394513" cy="1461658"/>
            <a:chOff x="5389068" y="1729305"/>
            <a:chExt cx="2394513" cy="1461658"/>
          </a:xfrm>
        </p:grpSpPr>
        <p:sp>
          <p:nvSpPr>
            <p:cNvPr id="18" name="Rechthoek 17">
              <a:extLst>
                <a:ext uri="{FF2B5EF4-FFF2-40B4-BE49-F238E27FC236}">
                  <a16:creationId xmlns:a16="http://schemas.microsoft.com/office/drawing/2014/main" id="{49FD81A8-C2CE-A740-BE42-1C33C5636B3F}"/>
                </a:ext>
              </a:extLst>
            </p:cNvPr>
            <p:cNvSpPr/>
            <p:nvPr/>
          </p:nvSpPr>
          <p:spPr>
            <a:xfrm>
              <a:off x="5389068" y="1729305"/>
              <a:ext cx="2394513" cy="338554"/>
            </a:xfrm>
            <a:prstGeom prst="rect">
              <a:avLst/>
            </a:prstGeom>
          </p:spPr>
          <p:txBody>
            <a:bodyPr wrap="square">
              <a:spAutoFit/>
            </a:bodyPr>
            <a:lstStyle/>
            <a:p>
              <a:r>
                <a:rPr lang="nl-NL" sz="1600" dirty="0"/>
                <a:t>Beleggingen</a:t>
              </a:r>
            </a:p>
          </p:txBody>
        </p:sp>
        <p:pic>
          <p:nvPicPr>
            <p:cNvPr id="22" name="Afbeelding 21">
              <a:extLst>
                <a:ext uri="{FF2B5EF4-FFF2-40B4-BE49-F238E27FC236}">
                  <a16:creationId xmlns:a16="http://schemas.microsoft.com/office/drawing/2014/main" id="{B98C4995-5121-1646-822C-2116E13013AD}"/>
                </a:ext>
              </a:extLst>
            </p:cNvPr>
            <p:cNvPicPr>
              <a:picLocks noChangeAspect="1"/>
            </p:cNvPicPr>
            <p:nvPr/>
          </p:nvPicPr>
          <p:blipFill>
            <a:blip r:embed="rId10"/>
            <a:stretch>
              <a:fillRect/>
            </a:stretch>
          </p:blipFill>
          <p:spPr>
            <a:xfrm>
              <a:off x="5389068" y="2174963"/>
              <a:ext cx="1689100" cy="1016000"/>
            </a:xfrm>
            <a:prstGeom prst="rect">
              <a:avLst/>
            </a:prstGeom>
            <a:effectLst>
              <a:outerShdw blurRad="50800" dist="38100" dir="2700000" algn="tl" rotWithShape="0">
                <a:prstClr val="black">
                  <a:alpha val="40000"/>
                </a:prstClr>
              </a:outerShdw>
            </a:effectLst>
          </p:spPr>
        </p:pic>
      </p:grpSp>
      <p:grpSp>
        <p:nvGrpSpPr>
          <p:cNvPr id="27" name="Groep 26">
            <a:extLst>
              <a:ext uri="{FF2B5EF4-FFF2-40B4-BE49-F238E27FC236}">
                <a16:creationId xmlns:a16="http://schemas.microsoft.com/office/drawing/2014/main" id="{9706C863-B54C-D643-841B-96FD7563E67B}"/>
              </a:ext>
            </a:extLst>
          </p:cNvPr>
          <p:cNvGrpSpPr/>
          <p:nvPr/>
        </p:nvGrpSpPr>
        <p:grpSpPr>
          <a:xfrm>
            <a:off x="8277818" y="2661016"/>
            <a:ext cx="2394513" cy="1484066"/>
            <a:chOff x="8277818" y="2661016"/>
            <a:chExt cx="2394513" cy="1484066"/>
          </a:xfrm>
        </p:grpSpPr>
        <p:sp>
          <p:nvSpPr>
            <p:cNvPr id="19" name="Rechthoek 18">
              <a:extLst>
                <a:ext uri="{FF2B5EF4-FFF2-40B4-BE49-F238E27FC236}">
                  <a16:creationId xmlns:a16="http://schemas.microsoft.com/office/drawing/2014/main" id="{7D643301-2E0E-D941-9B9A-C2C073EA48A3}"/>
                </a:ext>
              </a:extLst>
            </p:cNvPr>
            <p:cNvSpPr/>
            <p:nvPr/>
          </p:nvSpPr>
          <p:spPr>
            <a:xfrm>
              <a:off x="8277818" y="3560307"/>
              <a:ext cx="2394513" cy="584775"/>
            </a:xfrm>
            <a:prstGeom prst="rect">
              <a:avLst/>
            </a:prstGeom>
          </p:spPr>
          <p:txBody>
            <a:bodyPr wrap="square">
              <a:spAutoFit/>
            </a:bodyPr>
            <a:lstStyle/>
            <a:p>
              <a:r>
                <a:rPr lang="nl-NL" sz="1600" dirty="0"/>
                <a:t>Aflossing hypotheek,</a:t>
              </a:r>
            </a:p>
            <a:p>
              <a:r>
                <a:rPr lang="nl-NL" sz="1600" dirty="0"/>
                <a:t>lage woonlasten</a:t>
              </a:r>
            </a:p>
          </p:txBody>
        </p:sp>
        <p:pic>
          <p:nvPicPr>
            <p:cNvPr id="24" name="Afbeelding 23">
              <a:extLst>
                <a:ext uri="{FF2B5EF4-FFF2-40B4-BE49-F238E27FC236}">
                  <a16:creationId xmlns:a16="http://schemas.microsoft.com/office/drawing/2014/main" id="{D971C538-F56B-3943-9082-24FB3BF68ABA}"/>
                </a:ext>
              </a:extLst>
            </p:cNvPr>
            <p:cNvPicPr>
              <a:picLocks noChangeAspect="1"/>
            </p:cNvPicPr>
            <p:nvPr/>
          </p:nvPicPr>
          <p:blipFill>
            <a:blip r:embed="rId11"/>
            <a:stretch>
              <a:fillRect/>
            </a:stretch>
          </p:blipFill>
          <p:spPr>
            <a:xfrm>
              <a:off x="8312458" y="2661016"/>
              <a:ext cx="1054100" cy="8001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6189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childTnLst>
                          </p:cTn>
                        </p:par>
                        <p:par>
                          <p:cTn id="11" fill="hold">
                            <p:stCondLst>
                              <p:cond delay="500"/>
                            </p:stCondLst>
                            <p:childTnLst>
                              <p:par>
                                <p:cTn id="12" presetID="10" presetClass="entr" presetSubtype="0" fill="hold" nodeType="afterEffect">
                                  <p:stCondLst>
                                    <p:cond delay="30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25"/>
                                        </p:tgtEl>
                                        <p:attrNameLst>
                                          <p:attrName>style.opacity</p:attrName>
                                        </p:attrNameLst>
                                      </p:cBhvr>
                                      <p:to>
                                        <p:strVal val="0.5"/>
                                      </p:to>
                                    </p:set>
                                    <p:animEffect filter="image" prLst="opacity: 0.5">
                                      <p:cBhvr rctx="IE">
                                        <p:cTn id="19" dur="indefinite"/>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9" presetClass="emph" presetSubtype="0" nodeType="withEffect">
                                  <p:stCondLst>
                                    <p:cond delay="0"/>
                                  </p:stCondLst>
                                  <p:childTnLst>
                                    <p:set>
                                      <p:cBhvr rctx="PPT">
                                        <p:cTn id="24" dur="indefinite"/>
                                        <p:tgtEl>
                                          <p:spTgt spid="9"/>
                                        </p:tgtEl>
                                        <p:attrNameLst>
                                          <p:attrName>style.opacity</p:attrName>
                                        </p:attrNameLst>
                                      </p:cBhvr>
                                      <p:to>
                                        <p:strVal val="0.5"/>
                                      </p:to>
                                    </p:set>
                                    <p:animEffect filter="image" prLst="opacity: 0.5">
                                      <p:cBhvr rctx="IE">
                                        <p:cTn id="25" dur="indefinite"/>
                                        <p:tgtEl>
                                          <p:spTgt spid="9"/>
                                        </p:tgtEl>
                                      </p:cBhvr>
                                    </p:animEffect>
                                  </p:childTnLst>
                                </p:cTn>
                              </p:par>
                            </p:childTnLst>
                          </p:cTn>
                        </p:par>
                        <p:par>
                          <p:cTn id="26" fill="hold">
                            <p:stCondLst>
                              <p:cond delay="500"/>
                            </p:stCondLst>
                            <p:childTnLst>
                              <p:par>
                                <p:cTn id="27" presetID="10" presetClass="entr" presetSubtype="0" fill="hold" nodeType="afterEffect">
                                  <p:stCondLst>
                                    <p:cond delay="30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rctx="PPT">
                                        <p:cTn id="33" dur="indefinite"/>
                                        <p:tgtEl>
                                          <p:spTgt spid="26"/>
                                        </p:tgtEl>
                                        <p:attrNameLst>
                                          <p:attrName>style.opacity</p:attrName>
                                        </p:attrNameLst>
                                      </p:cBhvr>
                                      <p:to>
                                        <p:strVal val="0.5"/>
                                      </p:to>
                                    </p:set>
                                    <p:animEffect filter="image" prLst="opacity: 0.5">
                                      <p:cBhvr rctx="IE">
                                        <p:cTn id="34" dur="indefinite"/>
                                        <p:tgtEl>
                                          <p:spTgt spid="26"/>
                                        </p:tgtEl>
                                      </p:cBhvr>
                                    </p:animEffect>
                                  </p:childTnLst>
                                </p:cTn>
                              </p:par>
                              <p:par>
                                <p:cTn id="35" presetID="2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500"/>
                            </p:stCondLst>
                            <p:childTnLst>
                              <p:par>
                                <p:cTn id="39" presetID="10" presetClass="entr" presetSubtype="0" fill="hold" nodeType="afterEffect">
                                  <p:stCondLst>
                                    <p:cond delay="3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10800000"/>
            </a:camera>
            <a:lightRig rig="threePt" dir="t"/>
          </a:scene3d>
        </p:spPr>
      </p:pic>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409" y="1389729"/>
            <a:ext cx="3280083" cy="256066"/>
          </a:xfrm>
          <a:prstGeom prst="rect">
            <a:avLst/>
          </a:prstGeom>
        </p:spPr>
      </p:pic>
      <p:pic>
        <p:nvPicPr>
          <p:cNvPr id="7" name="Afbeelding 6">
            <a:extLst>
              <a:ext uri="{FF2B5EF4-FFF2-40B4-BE49-F238E27FC236}">
                <a16:creationId xmlns:a16="http://schemas.microsoft.com/office/drawing/2014/main" id="{482EF954-B88B-304B-8CBE-879F52199ECA}"/>
              </a:ext>
            </a:extLst>
          </p:cNvPr>
          <p:cNvPicPr>
            <a:picLocks noChangeAspect="1"/>
          </p:cNvPicPr>
          <p:nvPr/>
        </p:nvPicPr>
        <p:blipFill>
          <a:blip r:embed="rId4"/>
          <a:srcRect/>
          <a:stretch/>
        </p:blipFill>
        <p:spPr>
          <a:xfrm>
            <a:off x="799409" y="676131"/>
            <a:ext cx="6484943" cy="691357"/>
          </a:xfrm>
          <a:prstGeom prst="rect">
            <a:avLst/>
          </a:prstGeom>
        </p:spPr>
      </p:pic>
      <p:pic>
        <p:nvPicPr>
          <p:cNvPr id="8" name="Afbeelding 7" descr="wijzeringeldzaken.png">
            <a:extLst>
              <a:ext uri="{FF2B5EF4-FFF2-40B4-BE49-F238E27FC236}">
                <a16:creationId xmlns:a16="http://schemas.microsoft.com/office/drawing/2014/main" id="{75C90B9A-C2C6-5142-A460-0D77030B4D5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spTree>
    <p:extLst>
      <p:ext uri="{BB962C8B-B14F-4D97-AF65-F5344CB8AC3E}">
        <p14:creationId xmlns:p14="http://schemas.microsoft.com/office/powerpoint/2010/main" val="1782789769"/>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4320000">
                                      <p:cBhvr>
                                        <p:cTn id="6"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3823" y="3923587"/>
            <a:ext cx="8928002" cy="8928002"/>
          </a:xfrm>
          <a:prstGeom prst="rect">
            <a:avLst/>
          </a:prstGeom>
          <a:scene3d>
            <a:camera prst="orthographicFront">
              <a:rot lat="0" lon="0" rev="15120000"/>
            </a:camera>
            <a:lightRig rig="threePt" dir="t"/>
          </a:scene3d>
        </p:spPr>
      </p:pic>
      <p:pic>
        <p:nvPicPr>
          <p:cNvPr id="3" name="Afbeelding 2" descr="11a-tite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1352" y="810428"/>
            <a:ext cx="4798080" cy="50400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260" y="1381985"/>
            <a:ext cx="5273740" cy="256066"/>
          </a:xfrm>
          <a:prstGeom prst="rect">
            <a:avLst/>
          </a:prstGeom>
        </p:spPr>
      </p:pic>
      <p:pic>
        <p:nvPicPr>
          <p:cNvPr id="7" name="Afbeelding 6" descr="11e-lijn-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5032" y="3147879"/>
            <a:ext cx="1219363" cy="2572855"/>
          </a:xfrm>
          <a:prstGeom prst="rect">
            <a:avLst/>
          </a:prstGeom>
        </p:spPr>
      </p:pic>
      <p:pic>
        <p:nvPicPr>
          <p:cNvPr id="8" name="Afbeelding 7" descr="11e-lijn-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64285" y="3147879"/>
            <a:ext cx="975490" cy="2572855"/>
          </a:xfrm>
          <a:prstGeom prst="rect">
            <a:avLst/>
          </a:prstGeom>
        </p:spPr>
      </p:pic>
      <p:pic>
        <p:nvPicPr>
          <p:cNvPr id="13" name="Afbeelding 12" descr="wijzeringeldzaken.png">
            <a:extLst>
              <a:ext uri="{FF2B5EF4-FFF2-40B4-BE49-F238E27FC236}">
                <a16:creationId xmlns:a16="http://schemas.microsoft.com/office/drawing/2014/main" id="{157A97E7-E9AA-1144-B0B3-9868CCD3205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9409" y="6413996"/>
            <a:ext cx="1585171" cy="176808"/>
          </a:xfrm>
          <a:prstGeom prst="rect">
            <a:avLst/>
          </a:prstGeom>
        </p:spPr>
      </p:pic>
      <p:grpSp>
        <p:nvGrpSpPr>
          <p:cNvPr id="23" name="Groep 22">
            <a:extLst>
              <a:ext uri="{FF2B5EF4-FFF2-40B4-BE49-F238E27FC236}">
                <a16:creationId xmlns:a16="http://schemas.microsoft.com/office/drawing/2014/main" id="{012C51F6-54FC-3445-890A-62C8A8622852}"/>
              </a:ext>
            </a:extLst>
          </p:cNvPr>
          <p:cNvGrpSpPr/>
          <p:nvPr/>
        </p:nvGrpSpPr>
        <p:grpSpPr>
          <a:xfrm>
            <a:off x="6627607" y="2165308"/>
            <a:ext cx="3118596" cy="993281"/>
            <a:chOff x="6627607" y="2165308"/>
            <a:chExt cx="3118596" cy="993281"/>
          </a:xfrm>
        </p:grpSpPr>
        <p:sp>
          <p:nvSpPr>
            <p:cNvPr id="16" name="Rechthoek 15">
              <a:extLst>
                <a:ext uri="{FF2B5EF4-FFF2-40B4-BE49-F238E27FC236}">
                  <a16:creationId xmlns:a16="http://schemas.microsoft.com/office/drawing/2014/main" id="{E498054B-C8BB-794D-9A49-794AAEF8F06A}"/>
                </a:ext>
              </a:extLst>
            </p:cNvPr>
            <p:cNvSpPr/>
            <p:nvPr/>
          </p:nvSpPr>
          <p:spPr>
            <a:xfrm>
              <a:off x="7351690" y="2327592"/>
              <a:ext cx="2394513" cy="830997"/>
            </a:xfrm>
            <a:prstGeom prst="rect">
              <a:avLst/>
            </a:prstGeom>
          </p:spPr>
          <p:txBody>
            <a:bodyPr wrap="square">
              <a:spAutoFit/>
            </a:bodyPr>
            <a:lstStyle/>
            <a:p>
              <a:r>
                <a:rPr lang="nl-NL" sz="1600" dirty="0"/>
                <a:t>Inkomsten uit</a:t>
              </a:r>
            </a:p>
            <a:p>
              <a:r>
                <a:rPr lang="nl-NL" sz="1600" dirty="0"/>
                <a:t>werk na bereiken </a:t>
              </a:r>
            </a:p>
            <a:p>
              <a:r>
                <a:rPr lang="nl-NL" sz="1600" dirty="0"/>
                <a:t>AOW-leeftijd</a:t>
              </a:r>
            </a:p>
          </p:txBody>
        </p:sp>
        <p:pic>
          <p:nvPicPr>
            <p:cNvPr id="17" name="Afbeelding 16">
              <a:extLst>
                <a:ext uri="{FF2B5EF4-FFF2-40B4-BE49-F238E27FC236}">
                  <a16:creationId xmlns:a16="http://schemas.microsoft.com/office/drawing/2014/main" id="{23B8F1C7-6DE5-F74B-8427-D5082385C17B}"/>
                </a:ext>
              </a:extLst>
            </p:cNvPr>
            <p:cNvPicPr>
              <a:picLocks noChangeAspect="1"/>
            </p:cNvPicPr>
            <p:nvPr/>
          </p:nvPicPr>
          <p:blipFill>
            <a:blip r:embed="rId8">
              <a:alphaModFix/>
            </a:blip>
            <a:srcRect/>
            <a:stretch/>
          </p:blipFill>
          <p:spPr>
            <a:xfrm>
              <a:off x="6627607" y="2165308"/>
              <a:ext cx="605678" cy="922939"/>
            </a:xfrm>
            <a:prstGeom prst="rect">
              <a:avLst/>
            </a:prstGeom>
            <a:effectLst>
              <a:outerShdw blurRad="50800" dist="38100" dir="2700000" algn="tl" rotWithShape="0">
                <a:prstClr val="black">
                  <a:alpha val="40000"/>
                </a:prstClr>
              </a:outerShdw>
            </a:effectLst>
          </p:spPr>
        </p:pic>
      </p:grpSp>
      <p:pic>
        <p:nvPicPr>
          <p:cNvPr id="19" name="Afbeelding 18" descr="langer-doorwerken-voor.png">
            <a:extLst>
              <a:ext uri="{FF2B5EF4-FFF2-40B4-BE49-F238E27FC236}">
                <a16:creationId xmlns:a16="http://schemas.microsoft.com/office/drawing/2014/main" id="{AFB1F688-9DC4-434C-9CC2-EAC0478C503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39665" y="3147879"/>
            <a:ext cx="2693043" cy="1077217"/>
          </a:xfrm>
          <a:prstGeom prst="rect">
            <a:avLst/>
          </a:prstGeom>
        </p:spPr>
      </p:pic>
      <p:grpSp>
        <p:nvGrpSpPr>
          <p:cNvPr id="22" name="Groep 21">
            <a:extLst>
              <a:ext uri="{FF2B5EF4-FFF2-40B4-BE49-F238E27FC236}">
                <a16:creationId xmlns:a16="http://schemas.microsoft.com/office/drawing/2014/main" id="{8DD2FEAB-88FE-A145-A443-B4FF657A0EB0}"/>
              </a:ext>
            </a:extLst>
          </p:cNvPr>
          <p:cNvGrpSpPr/>
          <p:nvPr/>
        </p:nvGrpSpPr>
        <p:grpSpPr>
          <a:xfrm>
            <a:off x="3507725" y="1985362"/>
            <a:ext cx="1674615" cy="1104115"/>
            <a:chOff x="3507725" y="1985362"/>
            <a:chExt cx="1674615" cy="1104115"/>
          </a:xfrm>
        </p:grpSpPr>
        <p:sp>
          <p:nvSpPr>
            <p:cNvPr id="20" name="Rechthoek 19">
              <a:extLst>
                <a:ext uri="{FF2B5EF4-FFF2-40B4-BE49-F238E27FC236}">
                  <a16:creationId xmlns:a16="http://schemas.microsoft.com/office/drawing/2014/main" id="{C51DFB12-14DD-5640-89ED-C9DB08C40B38}"/>
                </a:ext>
              </a:extLst>
            </p:cNvPr>
            <p:cNvSpPr/>
            <p:nvPr/>
          </p:nvSpPr>
          <p:spPr>
            <a:xfrm>
              <a:off x="3507725" y="2750923"/>
              <a:ext cx="1674615" cy="338554"/>
            </a:xfrm>
            <a:prstGeom prst="rect">
              <a:avLst/>
            </a:prstGeom>
          </p:spPr>
          <p:txBody>
            <a:bodyPr wrap="square">
              <a:spAutoFit/>
            </a:bodyPr>
            <a:lstStyle/>
            <a:p>
              <a:r>
                <a:rPr lang="nl-NL" sz="1600" dirty="0"/>
                <a:t>Deeltijd pensioen</a:t>
              </a:r>
            </a:p>
          </p:txBody>
        </p:sp>
        <p:pic>
          <p:nvPicPr>
            <p:cNvPr id="21" name="Afbeelding 20">
              <a:extLst>
                <a:ext uri="{FF2B5EF4-FFF2-40B4-BE49-F238E27FC236}">
                  <a16:creationId xmlns:a16="http://schemas.microsoft.com/office/drawing/2014/main" id="{9EF44FB6-D4CD-B442-8C76-318DBD6A98F0}"/>
                </a:ext>
              </a:extLst>
            </p:cNvPr>
            <p:cNvPicPr>
              <a:picLocks noChangeAspect="1"/>
            </p:cNvPicPr>
            <p:nvPr/>
          </p:nvPicPr>
          <p:blipFill>
            <a:blip r:embed="rId10"/>
            <a:stretch>
              <a:fillRect/>
            </a:stretch>
          </p:blipFill>
          <p:spPr>
            <a:xfrm>
              <a:off x="3925756" y="1985362"/>
              <a:ext cx="717209" cy="717209"/>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7972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9" presetClass="emph" presetSubtype="0" nodeType="afterEffect">
                                  <p:stCondLst>
                                    <p:cond delay="0"/>
                                  </p:stCondLst>
                                  <p:childTnLst>
                                    <p:set>
                                      <p:cBhvr rctx="PPT">
                                        <p:cTn id="10" dur="indefinite"/>
                                        <p:tgtEl>
                                          <p:spTgt spid="7"/>
                                        </p:tgtEl>
                                        <p:attrNameLst>
                                          <p:attrName>style.opacity</p:attrName>
                                        </p:attrNameLst>
                                      </p:cBhvr>
                                      <p:to>
                                        <p:strVal val="0.5"/>
                                      </p:to>
                                    </p:set>
                                    <p:animEffect filter="image" prLst="opacity: 0.5">
                                      <p:cBhvr rctx="IE">
                                        <p:cTn id="11" dur="indefinite"/>
                                        <p:tgtEl>
                                          <p:spTgt spid="7"/>
                                        </p:tgtEl>
                                      </p:cBhvr>
                                    </p:animEffect>
                                  </p:childTnLst>
                                </p:cTn>
                              </p:par>
                            </p:childTnLst>
                          </p:cTn>
                        </p:par>
                        <p:par>
                          <p:cTn id="12" fill="hold">
                            <p:stCondLst>
                              <p:cond delay="500"/>
                            </p:stCondLst>
                            <p:childTnLst>
                              <p:par>
                                <p:cTn id="13" presetID="10" presetClass="entr" presetSubtype="0" fill="hold" nodeType="afterEffect">
                                  <p:stCondLst>
                                    <p:cond delay="3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22"/>
                                        </p:tgtEl>
                                        <p:attrNameLst>
                                          <p:attrName>style.opacity</p:attrName>
                                        </p:attrNameLst>
                                      </p:cBhvr>
                                      <p:to>
                                        <p:strVal val="0.5"/>
                                      </p:to>
                                    </p:set>
                                    <p:animEffect filter="image" prLst="opacity: 0.5">
                                      <p:cBhvr rctx="IE">
                                        <p:cTn id="20" dur="indefinite"/>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500"/>
                            </p:stCondLst>
                            <p:childTnLst>
                              <p:par>
                                <p:cTn id="25" presetID="10" presetClass="entr" presetSubtype="0" fill="hold" nodeType="afterEffect">
                                  <p:stCondLst>
                                    <p:cond delay="3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computer, tafel&#10;&#10;Automatisch gegenereerde beschrijving">
            <a:extLst>
              <a:ext uri="{FF2B5EF4-FFF2-40B4-BE49-F238E27FC236}">
                <a16:creationId xmlns:a16="http://schemas.microsoft.com/office/drawing/2014/main" id="{4D3C825B-A560-41EB-882E-07E32098B27A}"/>
              </a:ext>
            </a:extLst>
          </p:cNvPr>
          <p:cNvPicPr>
            <a:picLocks noChangeAspect="1"/>
          </p:cNvPicPr>
          <p:nvPr/>
        </p:nvPicPr>
        <p:blipFill>
          <a:blip r:embed="rId2"/>
          <a:stretch>
            <a:fillRect/>
          </a:stretch>
        </p:blipFill>
        <p:spPr>
          <a:xfrm>
            <a:off x="8670524" y="5507368"/>
            <a:ext cx="1509206" cy="1350651"/>
          </a:xfrm>
          <a:prstGeom prst="rect">
            <a:avLst/>
          </a:prstGeom>
          <a:effectLst>
            <a:outerShdw blurRad="127000" dist="25400" dir="3000000" algn="tl" rotWithShape="0">
              <a:prstClr val="black">
                <a:alpha val="30000"/>
              </a:prstClr>
            </a:outerShdw>
          </a:effectLst>
        </p:spPr>
      </p:pic>
      <p:sp>
        <p:nvSpPr>
          <p:cNvPr id="8" name="Rechthoek 7">
            <a:extLst>
              <a:ext uri="{FF2B5EF4-FFF2-40B4-BE49-F238E27FC236}">
                <a16:creationId xmlns:a16="http://schemas.microsoft.com/office/drawing/2014/main" id="{E1A80E59-860A-E243-B884-3D549E5D85BB}"/>
              </a:ext>
            </a:extLst>
          </p:cNvPr>
          <p:cNvSpPr/>
          <p:nvPr/>
        </p:nvSpPr>
        <p:spPr>
          <a:xfrm>
            <a:off x="4027186" y="3697531"/>
            <a:ext cx="4597907" cy="2100218"/>
          </a:xfrm>
          <a:prstGeom prst="rect">
            <a:avLst/>
          </a:prstGeom>
          <a:solidFill>
            <a:srgbClr val="FEFA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hthoek 9">
            <a:extLst>
              <a:ext uri="{FF2B5EF4-FFF2-40B4-BE49-F238E27FC236}">
                <a16:creationId xmlns:a16="http://schemas.microsoft.com/office/drawing/2014/main" id="{A103C04E-7F3E-8745-90FA-6CDCA0D54B7F}"/>
              </a:ext>
            </a:extLst>
          </p:cNvPr>
          <p:cNvSpPr/>
          <p:nvPr/>
        </p:nvSpPr>
        <p:spPr>
          <a:xfrm>
            <a:off x="4027186" y="1455396"/>
            <a:ext cx="4597907" cy="2100218"/>
          </a:xfrm>
          <a:prstGeom prst="rect">
            <a:avLst/>
          </a:prstGeom>
          <a:solidFill>
            <a:srgbClr val="FEFA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Afbeelding 11">
            <a:extLst>
              <a:ext uri="{FF2B5EF4-FFF2-40B4-BE49-F238E27FC236}">
                <a16:creationId xmlns:a16="http://schemas.microsoft.com/office/drawing/2014/main" id="{B6EE0C10-EE21-F24E-8395-F1F147BBB664}"/>
              </a:ext>
            </a:extLst>
          </p:cNvPr>
          <p:cNvPicPr>
            <a:picLocks noChangeAspect="1"/>
          </p:cNvPicPr>
          <p:nvPr/>
        </p:nvPicPr>
        <p:blipFill>
          <a:blip r:embed="rId3"/>
          <a:stretch>
            <a:fillRect/>
          </a:stretch>
        </p:blipFill>
        <p:spPr>
          <a:xfrm>
            <a:off x="824817" y="1455396"/>
            <a:ext cx="2902463" cy="4362978"/>
          </a:xfrm>
          <a:prstGeom prst="rect">
            <a:avLst/>
          </a:prstGeom>
        </p:spPr>
      </p:pic>
      <p:pic>
        <p:nvPicPr>
          <p:cNvPr id="13" name="Afbeelding 12">
            <a:extLst>
              <a:ext uri="{FF2B5EF4-FFF2-40B4-BE49-F238E27FC236}">
                <a16:creationId xmlns:a16="http://schemas.microsoft.com/office/drawing/2014/main" id="{450BE31D-575C-6345-9286-B1892970676E}"/>
              </a:ext>
            </a:extLst>
          </p:cNvPr>
          <p:cNvPicPr>
            <a:picLocks noChangeAspect="1"/>
          </p:cNvPicPr>
          <p:nvPr/>
        </p:nvPicPr>
        <p:blipFill>
          <a:blip r:embed="rId4"/>
          <a:srcRect t="4365" b="4365"/>
          <a:stretch/>
        </p:blipFill>
        <p:spPr>
          <a:xfrm>
            <a:off x="4146735" y="1772659"/>
            <a:ext cx="4358808" cy="1465691"/>
          </a:xfrm>
          <a:prstGeom prst="rect">
            <a:avLst/>
          </a:prstGeom>
          <a:effectLst>
            <a:softEdge rad="0"/>
          </a:effectLst>
        </p:spPr>
      </p:pic>
      <p:pic>
        <p:nvPicPr>
          <p:cNvPr id="14" name="Afbeelding 13">
            <a:extLst>
              <a:ext uri="{FF2B5EF4-FFF2-40B4-BE49-F238E27FC236}">
                <a16:creationId xmlns:a16="http://schemas.microsoft.com/office/drawing/2014/main" id="{3E70C0E3-52FE-1B46-9341-AF6452DBC500}"/>
              </a:ext>
            </a:extLst>
          </p:cNvPr>
          <p:cNvPicPr>
            <a:picLocks noChangeAspect="1"/>
          </p:cNvPicPr>
          <p:nvPr/>
        </p:nvPicPr>
        <p:blipFill>
          <a:blip r:embed="rId5"/>
          <a:srcRect t="4365" b="4365"/>
          <a:stretch/>
        </p:blipFill>
        <p:spPr>
          <a:xfrm>
            <a:off x="4146735" y="4014794"/>
            <a:ext cx="4358808" cy="1465691"/>
          </a:xfrm>
          <a:prstGeom prst="rect">
            <a:avLst/>
          </a:prstGeom>
          <a:effectLst>
            <a:softEdge rad="0"/>
          </a:effectLst>
        </p:spPr>
      </p:pic>
      <p:pic>
        <p:nvPicPr>
          <p:cNvPr id="15" name="Afbeelding 14">
            <a:extLst>
              <a:ext uri="{FF2B5EF4-FFF2-40B4-BE49-F238E27FC236}">
                <a16:creationId xmlns:a16="http://schemas.microsoft.com/office/drawing/2014/main" id="{503FE5CE-9E5A-1745-A986-4353166C007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4817" y="810428"/>
            <a:ext cx="5258432" cy="489916"/>
          </a:xfrm>
          <a:prstGeom prst="rect">
            <a:avLst/>
          </a:prstGeom>
        </p:spPr>
      </p:pic>
    </p:spTree>
    <p:extLst>
      <p:ext uri="{BB962C8B-B14F-4D97-AF65-F5344CB8AC3E}">
        <p14:creationId xmlns:p14="http://schemas.microsoft.com/office/powerpoint/2010/main" val="283524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computer, tafel&#10;&#10;Automatisch gegenereerde beschrijving">
            <a:extLst>
              <a:ext uri="{FF2B5EF4-FFF2-40B4-BE49-F238E27FC236}">
                <a16:creationId xmlns:a16="http://schemas.microsoft.com/office/drawing/2014/main" id="{4984136D-592C-4FE6-9A89-7A5F2AE6FD63}"/>
              </a:ext>
            </a:extLst>
          </p:cNvPr>
          <p:cNvPicPr>
            <a:picLocks noChangeAspect="1"/>
          </p:cNvPicPr>
          <p:nvPr/>
        </p:nvPicPr>
        <p:blipFill>
          <a:blip r:embed="rId4"/>
          <a:stretch>
            <a:fillRect/>
          </a:stretch>
        </p:blipFill>
        <p:spPr>
          <a:xfrm>
            <a:off x="8539666" y="5576246"/>
            <a:ext cx="1601157" cy="1281773"/>
          </a:xfrm>
          <a:prstGeom prst="rect">
            <a:avLst/>
          </a:prstGeom>
          <a:effectLst>
            <a:outerShdw blurRad="127000" dist="25400" dir="3000000" algn="tl" rotWithShape="0">
              <a:prstClr val="black">
                <a:alpha val="30000"/>
              </a:prstClr>
            </a:outerShdw>
          </a:effectLst>
        </p:spPr>
      </p:pic>
      <p:pic>
        <p:nvPicPr>
          <p:cNvPr id="7" name="Afbeelding 6">
            <a:extLst>
              <a:ext uri="{FF2B5EF4-FFF2-40B4-BE49-F238E27FC236}">
                <a16:creationId xmlns:a16="http://schemas.microsoft.com/office/drawing/2014/main" id="{66765F6A-43F5-C844-ABCE-8E3D337453C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9409" y="810428"/>
            <a:ext cx="5258432" cy="489916"/>
          </a:xfrm>
          <a:prstGeom prst="rect">
            <a:avLst/>
          </a:prstGeom>
        </p:spPr>
      </p:pic>
      <p:pic>
        <p:nvPicPr>
          <p:cNvPr id="9" name="Onboarding MPO met ondertiteling" descr="Onboarding MPO met ondertiteling">
            <a:hlinkClick r:id="" action="ppaction://media"/>
            <a:extLst>
              <a:ext uri="{FF2B5EF4-FFF2-40B4-BE49-F238E27FC236}">
                <a16:creationId xmlns:a16="http://schemas.microsoft.com/office/drawing/2014/main" id="{A500C54D-F99E-0E46-8DA7-A5ED313FF34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73461" y="1599601"/>
            <a:ext cx="6858047" cy="3857651"/>
          </a:xfrm>
          <a:prstGeom prst="rect">
            <a:avLst/>
          </a:prstGeom>
        </p:spPr>
      </p:pic>
    </p:spTree>
    <p:extLst>
      <p:ext uri="{BB962C8B-B14F-4D97-AF65-F5344CB8AC3E}">
        <p14:creationId xmlns:p14="http://schemas.microsoft.com/office/powerpoint/2010/main" val="4647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fbeelding 30" descr="9a-titel.png">
            <a:extLst>
              <a:ext uri="{FF2B5EF4-FFF2-40B4-BE49-F238E27FC236}">
                <a16:creationId xmlns:a16="http://schemas.microsoft.com/office/drawing/2014/main" id="{D9CFDF48-B2FE-8D44-A0AA-C38C5C5567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4818" y="848364"/>
            <a:ext cx="1749785" cy="445067"/>
          </a:xfrm>
          <a:prstGeom prst="rect">
            <a:avLst/>
          </a:prstGeom>
        </p:spPr>
      </p:pic>
      <p:pic>
        <p:nvPicPr>
          <p:cNvPr id="32" name="Afbeelding 31" descr="9b-subtitel.png">
            <a:extLst>
              <a:ext uri="{FF2B5EF4-FFF2-40B4-BE49-F238E27FC236}">
                <a16:creationId xmlns:a16="http://schemas.microsoft.com/office/drawing/2014/main" id="{AB84B5F9-71BC-2247-A49F-274580A6AB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1392648"/>
            <a:ext cx="3182536" cy="256066"/>
          </a:xfrm>
          <a:prstGeom prst="rect">
            <a:avLst/>
          </a:prstGeom>
        </p:spPr>
      </p:pic>
      <p:grpSp>
        <p:nvGrpSpPr>
          <p:cNvPr id="33" name="Groep 32">
            <a:extLst>
              <a:ext uri="{FF2B5EF4-FFF2-40B4-BE49-F238E27FC236}">
                <a16:creationId xmlns:a16="http://schemas.microsoft.com/office/drawing/2014/main" id="{890453DC-6C43-5049-B195-6D91908B3C6D}"/>
              </a:ext>
            </a:extLst>
          </p:cNvPr>
          <p:cNvGrpSpPr/>
          <p:nvPr/>
        </p:nvGrpSpPr>
        <p:grpSpPr>
          <a:xfrm>
            <a:off x="5521060" y="2852510"/>
            <a:ext cx="1587676" cy="1375127"/>
            <a:chOff x="5521060" y="2852510"/>
            <a:chExt cx="1587676" cy="1375127"/>
          </a:xfrm>
        </p:grpSpPr>
        <p:pic>
          <p:nvPicPr>
            <p:cNvPr id="34" name="Afbeelding 33">
              <a:extLst>
                <a:ext uri="{FF2B5EF4-FFF2-40B4-BE49-F238E27FC236}">
                  <a16:creationId xmlns:a16="http://schemas.microsoft.com/office/drawing/2014/main" id="{05E32517-60B7-424D-A2C1-C9A5671B87AE}"/>
                </a:ext>
              </a:extLst>
            </p:cNvPr>
            <p:cNvPicPr>
              <a:picLocks noChangeAspect="1"/>
            </p:cNvPicPr>
            <p:nvPr/>
          </p:nvPicPr>
          <p:blipFill>
            <a:blip r:embed="rId4"/>
            <a:srcRect/>
            <a:stretch/>
          </p:blipFill>
          <p:spPr>
            <a:xfrm>
              <a:off x="5621785" y="2852510"/>
              <a:ext cx="1375986" cy="458662"/>
            </a:xfrm>
            <a:prstGeom prst="rect">
              <a:avLst/>
            </a:prstGeom>
          </p:spPr>
        </p:pic>
        <p:pic>
          <p:nvPicPr>
            <p:cNvPr id="35" name="Afbeelding 34">
              <a:extLst>
                <a:ext uri="{FF2B5EF4-FFF2-40B4-BE49-F238E27FC236}">
                  <a16:creationId xmlns:a16="http://schemas.microsoft.com/office/drawing/2014/main" id="{01F803F7-48BA-874A-8B8C-4CDDD40B3523}"/>
                </a:ext>
              </a:extLst>
            </p:cNvPr>
            <p:cNvPicPr>
              <a:picLocks noChangeAspect="1"/>
            </p:cNvPicPr>
            <p:nvPr/>
          </p:nvPicPr>
          <p:blipFill>
            <a:blip r:embed="rId5"/>
            <a:srcRect/>
            <a:stretch/>
          </p:blipFill>
          <p:spPr>
            <a:xfrm>
              <a:off x="6106909" y="3310313"/>
              <a:ext cx="405739" cy="458662"/>
            </a:xfrm>
            <a:prstGeom prst="rect">
              <a:avLst/>
            </a:prstGeom>
          </p:spPr>
        </p:pic>
        <p:pic>
          <p:nvPicPr>
            <p:cNvPr id="36" name="Afbeelding 35">
              <a:extLst>
                <a:ext uri="{FF2B5EF4-FFF2-40B4-BE49-F238E27FC236}">
                  <a16:creationId xmlns:a16="http://schemas.microsoft.com/office/drawing/2014/main" id="{FCB6A5F8-48E7-5B46-9ACD-6D4AA52E5245}"/>
                </a:ext>
              </a:extLst>
            </p:cNvPr>
            <p:cNvPicPr>
              <a:picLocks noChangeAspect="1"/>
            </p:cNvPicPr>
            <p:nvPr/>
          </p:nvPicPr>
          <p:blipFill>
            <a:blip r:embed="rId6"/>
            <a:srcRect/>
            <a:stretch/>
          </p:blipFill>
          <p:spPr>
            <a:xfrm>
              <a:off x="5521060" y="3768975"/>
              <a:ext cx="1587676" cy="458662"/>
            </a:xfrm>
            <a:prstGeom prst="rect">
              <a:avLst/>
            </a:prstGeom>
          </p:spPr>
        </p:pic>
      </p:grpSp>
      <p:grpSp>
        <p:nvGrpSpPr>
          <p:cNvPr id="37" name="Groep 36">
            <a:extLst>
              <a:ext uri="{FF2B5EF4-FFF2-40B4-BE49-F238E27FC236}">
                <a16:creationId xmlns:a16="http://schemas.microsoft.com/office/drawing/2014/main" id="{B90C0F06-0546-5449-AE93-756E3807E494}"/>
              </a:ext>
            </a:extLst>
          </p:cNvPr>
          <p:cNvGrpSpPr/>
          <p:nvPr/>
        </p:nvGrpSpPr>
        <p:grpSpPr>
          <a:xfrm>
            <a:off x="715962" y="2130550"/>
            <a:ext cx="1634041" cy="1445379"/>
            <a:chOff x="715962" y="2130550"/>
            <a:chExt cx="1634041" cy="1445379"/>
          </a:xfrm>
        </p:grpSpPr>
        <p:pic>
          <p:nvPicPr>
            <p:cNvPr id="38" name="Afbeelding 37">
              <a:extLst>
                <a:ext uri="{FF2B5EF4-FFF2-40B4-BE49-F238E27FC236}">
                  <a16:creationId xmlns:a16="http://schemas.microsoft.com/office/drawing/2014/main" id="{6DFE081C-092A-D348-808D-346AC1B15702}"/>
                </a:ext>
              </a:extLst>
            </p:cNvPr>
            <p:cNvPicPr>
              <a:picLocks noChangeAspect="1"/>
            </p:cNvPicPr>
            <p:nvPr/>
          </p:nvPicPr>
          <p:blipFill>
            <a:blip r:embed="rId7"/>
            <a:srcRect/>
            <a:stretch/>
          </p:blipFill>
          <p:spPr>
            <a:xfrm>
              <a:off x="715962" y="2130550"/>
              <a:ext cx="1511300" cy="1044394"/>
            </a:xfrm>
            <a:prstGeom prst="rect">
              <a:avLst/>
            </a:prstGeom>
          </p:spPr>
        </p:pic>
        <p:sp>
          <p:nvSpPr>
            <p:cNvPr id="39" name="Tekstvak 38">
              <a:extLst>
                <a:ext uri="{FF2B5EF4-FFF2-40B4-BE49-F238E27FC236}">
                  <a16:creationId xmlns:a16="http://schemas.microsoft.com/office/drawing/2014/main" id="{0C5BA458-5521-EE48-BC67-B2853EAF8784}"/>
                </a:ext>
              </a:extLst>
            </p:cNvPr>
            <p:cNvSpPr txBox="1"/>
            <p:nvPr/>
          </p:nvSpPr>
          <p:spPr>
            <a:xfrm>
              <a:off x="1067302" y="3237375"/>
              <a:ext cx="1282701" cy="338554"/>
            </a:xfrm>
            <a:prstGeom prst="rect">
              <a:avLst/>
            </a:prstGeom>
            <a:noFill/>
          </p:spPr>
          <p:txBody>
            <a:bodyPr wrap="square" rtlCol="0">
              <a:spAutoFit/>
            </a:bodyPr>
            <a:lstStyle/>
            <a:p>
              <a:r>
                <a:rPr lang="en-GB" sz="1600" dirty="0" err="1"/>
                <a:t>Woonlasten</a:t>
              </a:r>
              <a:r>
                <a:rPr lang="en-GB" sz="1600" dirty="0"/>
                <a:t>?</a:t>
              </a:r>
            </a:p>
          </p:txBody>
        </p:sp>
      </p:grpSp>
      <p:grpSp>
        <p:nvGrpSpPr>
          <p:cNvPr id="40" name="Groep 39">
            <a:extLst>
              <a:ext uri="{FF2B5EF4-FFF2-40B4-BE49-F238E27FC236}">
                <a16:creationId xmlns:a16="http://schemas.microsoft.com/office/drawing/2014/main" id="{972F05B7-0873-6040-BB19-1B29CAB53D1E}"/>
              </a:ext>
            </a:extLst>
          </p:cNvPr>
          <p:cNvGrpSpPr/>
          <p:nvPr/>
        </p:nvGrpSpPr>
        <p:grpSpPr>
          <a:xfrm>
            <a:off x="1045531" y="3791506"/>
            <a:ext cx="1259049" cy="1776971"/>
            <a:chOff x="1045531" y="3791506"/>
            <a:chExt cx="1259049" cy="1776971"/>
          </a:xfrm>
        </p:grpSpPr>
        <p:pic>
          <p:nvPicPr>
            <p:cNvPr id="41" name="Afbeelding 40">
              <a:extLst>
                <a:ext uri="{FF2B5EF4-FFF2-40B4-BE49-F238E27FC236}">
                  <a16:creationId xmlns:a16="http://schemas.microsoft.com/office/drawing/2014/main" id="{CCC49287-3634-9142-92DA-E3F947821E53}"/>
                </a:ext>
              </a:extLst>
            </p:cNvPr>
            <p:cNvPicPr>
              <a:picLocks noChangeAspect="1"/>
            </p:cNvPicPr>
            <p:nvPr/>
          </p:nvPicPr>
          <p:blipFill>
            <a:blip r:embed="rId8"/>
            <a:srcRect/>
            <a:stretch/>
          </p:blipFill>
          <p:spPr>
            <a:xfrm>
              <a:off x="1069181" y="3791506"/>
              <a:ext cx="1235399" cy="1340094"/>
            </a:xfrm>
            <a:prstGeom prst="rect">
              <a:avLst/>
            </a:prstGeom>
          </p:spPr>
        </p:pic>
        <p:sp>
          <p:nvSpPr>
            <p:cNvPr id="42" name="Tekstvak 41">
              <a:extLst>
                <a:ext uri="{FF2B5EF4-FFF2-40B4-BE49-F238E27FC236}">
                  <a16:creationId xmlns:a16="http://schemas.microsoft.com/office/drawing/2014/main" id="{5F35C5D4-8555-4E45-BA1E-1E3CFA3DBA70}"/>
                </a:ext>
              </a:extLst>
            </p:cNvPr>
            <p:cNvSpPr txBox="1"/>
            <p:nvPr/>
          </p:nvSpPr>
          <p:spPr>
            <a:xfrm>
              <a:off x="1045531" y="5229923"/>
              <a:ext cx="1235399" cy="338554"/>
            </a:xfrm>
            <a:prstGeom prst="rect">
              <a:avLst/>
            </a:prstGeom>
            <a:noFill/>
          </p:spPr>
          <p:txBody>
            <a:bodyPr wrap="square" rtlCol="0">
              <a:spAutoFit/>
            </a:bodyPr>
            <a:lstStyle/>
            <a:p>
              <a:r>
                <a:rPr lang="en-GB" sz="1600" dirty="0" err="1"/>
                <a:t>Zorgkosten</a:t>
              </a:r>
              <a:r>
                <a:rPr lang="en-GB" sz="1600" dirty="0"/>
                <a:t>?</a:t>
              </a:r>
            </a:p>
          </p:txBody>
        </p:sp>
      </p:grpSp>
      <p:grpSp>
        <p:nvGrpSpPr>
          <p:cNvPr id="43" name="Groep 42">
            <a:extLst>
              <a:ext uri="{FF2B5EF4-FFF2-40B4-BE49-F238E27FC236}">
                <a16:creationId xmlns:a16="http://schemas.microsoft.com/office/drawing/2014/main" id="{29A35F1F-E8EE-5C43-8ACE-F4468A19DF60}"/>
              </a:ext>
            </a:extLst>
          </p:cNvPr>
          <p:cNvGrpSpPr/>
          <p:nvPr/>
        </p:nvGrpSpPr>
        <p:grpSpPr>
          <a:xfrm>
            <a:off x="2695183" y="4102409"/>
            <a:ext cx="2029322" cy="1466068"/>
            <a:chOff x="2695183" y="4102409"/>
            <a:chExt cx="2029322" cy="1466068"/>
          </a:xfrm>
        </p:grpSpPr>
        <p:pic>
          <p:nvPicPr>
            <p:cNvPr id="44" name="Afbeelding 43">
              <a:extLst>
                <a:ext uri="{FF2B5EF4-FFF2-40B4-BE49-F238E27FC236}">
                  <a16:creationId xmlns:a16="http://schemas.microsoft.com/office/drawing/2014/main" id="{0E49CCA3-A46D-BC48-B114-A2FBAB773580}"/>
                </a:ext>
              </a:extLst>
            </p:cNvPr>
            <p:cNvPicPr>
              <a:picLocks noChangeAspect="1"/>
            </p:cNvPicPr>
            <p:nvPr/>
          </p:nvPicPr>
          <p:blipFill>
            <a:blip r:embed="rId9"/>
            <a:srcRect/>
            <a:stretch/>
          </p:blipFill>
          <p:spPr>
            <a:xfrm>
              <a:off x="3491738" y="4102409"/>
              <a:ext cx="1232767" cy="1029191"/>
            </a:xfrm>
            <a:prstGeom prst="rect">
              <a:avLst/>
            </a:prstGeom>
          </p:spPr>
        </p:pic>
        <p:sp>
          <p:nvSpPr>
            <p:cNvPr id="45" name="Tekstvak 44">
              <a:extLst>
                <a:ext uri="{FF2B5EF4-FFF2-40B4-BE49-F238E27FC236}">
                  <a16:creationId xmlns:a16="http://schemas.microsoft.com/office/drawing/2014/main" id="{24D05F61-9F5C-4549-8364-FA5C7A215527}"/>
                </a:ext>
              </a:extLst>
            </p:cNvPr>
            <p:cNvSpPr txBox="1"/>
            <p:nvPr/>
          </p:nvSpPr>
          <p:spPr>
            <a:xfrm>
              <a:off x="2695183" y="4983702"/>
              <a:ext cx="2027513" cy="584775"/>
            </a:xfrm>
            <a:prstGeom prst="rect">
              <a:avLst/>
            </a:prstGeom>
            <a:noFill/>
          </p:spPr>
          <p:txBody>
            <a:bodyPr wrap="square" rtlCol="0">
              <a:spAutoFit/>
            </a:bodyPr>
            <a:lstStyle/>
            <a:p>
              <a:r>
                <a:rPr lang="en-GB" sz="1600" dirty="0" err="1"/>
                <a:t>Wensen</a:t>
              </a:r>
              <a:endParaRPr lang="en-GB" sz="1600" dirty="0"/>
            </a:p>
            <a:p>
              <a:r>
                <a:rPr lang="en-GB" sz="1600" dirty="0"/>
                <a:t>(</a:t>
              </a:r>
              <a:r>
                <a:rPr lang="en-GB" sz="1600" dirty="0" err="1"/>
                <a:t>vakanties</a:t>
              </a:r>
              <a:r>
                <a:rPr lang="en-GB" sz="1600" dirty="0"/>
                <a:t>, </a:t>
              </a:r>
              <a:r>
                <a:rPr lang="en-GB" sz="1600" dirty="0" err="1"/>
                <a:t>uitjes</a:t>
              </a:r>
              <a:r>
                <a:rPr lang="en-GB" sz="1600" dirty="0"/>
                <a:t> etc.)</a:t>
              </a:r>
            </a:p>
          </p:txBody>
        </p:sp>
      </p:grpSp>
      <p:pic>
        <p:nvPicPr>
          <p:cNvPr id="46" name="Afbeelding 45" descr="9b-schijfvan5.png">
            <a:extLst>
              <a:ext uri="{FF2B5EF4-FFF2-40B4-BE49-F238E27FC236}">
                <a16:creationId xmlns:a16="http://schemas.microsoft.com/office/drawing/2014/main" id="{FC1C2218-21E0-0C46-9320-6CD5A4377B2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482895" y="1981813"/>
            <a:ext cx="4534934" cy="4483837"/>
          </a:xfrm>
          <a:prstGeom prst="rect">
            <a:avLst/>
          </a:prstGeom>
        </p:spPr>
      </p:pic>
      <p:grpSp>
        <p:nvGrpSpPr>
          <p:cNvPr id="47" name="Groep 46">
            <a:extLst>
              <a:ext uri="{FF2B5EF4-FFF2-40B4-BE49-F238E27FC236}">
                <a16:creationId xmlns:a16="http://schemas.microsoft.com/office/drawing/2014/main" id="{7653E4EC-C6D5-B74B-B805-1876DD90427C}"/>
              </a:ext>
            </a:extLst>
          </p:cNvPr>
          <p:cNvGrpSpPr/>
          <p:nvPr/>
        </p:nvGrpSpPr>
        <p:grpSpPr>
          <a:xfrm>
            <a:off x="2695183" y="2126838"/>
            <a:ext cx="2071235" cy="1449091"/>
            <a:chOff x="2695183" y="2126838"/>
            <a:chExt cx="2071235" cy="1449091"/>
          </a:xfrm>
        </p:grpSpPr>
        <p:sp>
          <p:nvSpPr>
            <p:cNvPr id="48" name="Tekstvak 47">
              <a:extLst>
                <a:ext uri="{FF2B5EF4-FFF2-40B4-BE49-F238E27FC236}">
                  <a16:creationId xmlns:a16="http://schemas.microsoft.com/office/drawing/2014/main" id="{B02C2E38-85FC-5140-BFB5-108245DA5D4C}"/>
                </a:ext>
              </a:extLst>
            </p:cNvPr>
            <p:cNvSpPr txBox="1"/>
            <p:nvPr/>
          </p:nvSpPr>
          <p:spPr>
            <a:xfrm>
              <a:off x="2695183" y="3237375"/>
              <a:ext cx="2071235" cy="338554"/>
            </a:xfrm>
            <a:prstGeom prst="rect">
              <a:avLst/>
            </a:prstGeom>
            <a:noFill/>
          </p:spPr>
          <p:txBody>
            <a:bodyPr wrap="square" rtlCol="0">
              <a:spAutoFit/>
            </a:bodyPr>
            <a:lstStyle/>
            <a:p>
              <a:r>
                <a:rPr lang="en-GB" sz="1600" dirty="0" err="1"/>
                <a:t>Kosten</a:t>
              </a:r>
              <a:r>
                <a:rPr lang="en-GB" sz="1600" dirty="0"/>
                <a:t> </a:t>
              </a:r>
              <a:r>
                <a:rPr lang="en-GB" sz="1600" dirty="0" err="1"/>
                <a:t>voor</a:t>
              </a:r>
              <a:r>
                <a:rPr lang="en-GB" sz="1600" dirty="0"/>
                <a:t> </a:t>
              </a:r>
              <a:r>
                <a:rPr lang="en-GB" sz="1600" dirty="0" err="1"/>
                <a:t>kinderen</a:t>
              </a:r>
              <a:r>
                <a:rPr lang="en-GB" sz="1600" dirty="0"/>
                <a:t>?</a:t>
              </a:r>
            </a:p>
          </p:txBody>
        </p:sp>
        <p:pic>
          <p:nvPicPr>
            <p:cNvPr id="49" name="Afbeelding 48">
              <a:extLst>
                <a:ext uri="{FF2B5EF4-FFF2-40B4-BE49-F238E27FC236}">
                  <a16:creationId xmlns:a16="http://schemas.microsoft.com/office/drawing/2014/main" id="{AE5BC4F3-1A3E-1542-BA74-2C2CCE18EB93}"/>
                </a:ext>
              </a:extLst>
            </p:cNvPr>
            <p:cNvPicPr>
              <a:picLocks noChangeAspect="1"/>
            </p:cNvPicPr>
            <p:nvPr/>
          </p:nvPicPr>
          <p:blipFill>
            <a:blip r:embed="rId11"/>
            <a:srcRect/>
            <a:stretch/>
          </p:blipFill>
          <p:spPr>
            <a:xfrm>
              <a:off x="3104689" y="2126838"/>
              <a:ext cx="1282699" cy="1040681"/>
            </a:xfrm>
            <a:prstGeom prst="rect">
              <a:avLst/>
            </a:prstGeom>
          </p:spPr>
        </p:pic>
      </p:grpSp>
    </p:spTree>
    <p:extLst>
      <p:ext uri="{BB962C8B-B14F-4D97-AF65-F5344CB8AC3E}">
        <p14:creationId xmlns:p14="http://schemas.microsoft.com/office/powerpoint/2010/main" val="6988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865B437-D722-4E49-AE55-375C51AD4D09}"/>
              </a:ext>
            </a:extLst>
          </p:cNvPr>
          <p:cNvPicPr>
            <a:picLocks noChangeAspect="1"/>
          </p:cNvPicPr>
          <p:nvPr/>
        </p:nvPicPr>
        <p:blipFill>
          <a:blip r:embed="rId2"/>
          <a:srcRect/>
          <a:stretch/>
        </p:blipFill>
        <p:spPr>
          <a:xfrm>
            <a:off x="8010301" y="1549160"/>
            <a:ext cx="2366434" cy="1879841"/>
          </a:xfrm>
          <a:prstGeom prst="rect">
            <a:avLst/>
          </a:prstGeom>
          <a:effectLst>
            <a:outerShdw blurRad="127000" dist="25400" dir="3000000" algn="tl" rotWithShape="0">
              <a:prstClr val="black">
                <a:alpha val="30000"/>
              </a:prstClr>
            </a:outerShdw>
          </a:effectLst>
        </p:spPr>
      </p:pic>
      <p:pic>
        <p:nvPicPr>
          <p:cNvPr id="11" name="Afbeelding 10" descr="Afbeelding met teken, tekening&#10;&#10;Automatisch gegenereerde beschrijving">
            <a:extLst>
              <a:ext uri="{FF2B5EF4-FFF2-40B4-BE49-F238E27FC236}">
                <a16:creationId xmlns:a16="http://schemas.microsoft.com/office/drawing/2014/main" id="{8F4F48CB-D85C-444D-8ED1-9A0A7FBD8D8D}"/>
              </a:ext>
            </a:extLst>
          </p:cNvPr>
          <p:cNvPicPr>
            <a:picLocks noChangeAspect="1"/>
          </p:cNvPicPr>
          <p:nvPr/>
        </p:nvPicPr>
        <p:blipFill>
          <a:blip r:embed="rId3"/>
          <a:stretch>
            <a:fillRect/>
          </a:stretch>
        </p:blipFill>
        <p:spPr>
          <a:xfrm>
            <a:off x="8050293" y="4617292"/>
            <a:ext cx="2326442" cy="2240708"/>
          </a:xfrm>
          <a:prstGeom prst="rect">
            <a:avLst/>
          </a:prstGeom>
          <a:effectLst>
            <a:outerShdw blurRad="127000" dist="25400" dir="3000000" algn="tl" rotWithShape="0">
              <a:prstClr val="black">
                <a:alpha val="30000"/>
              </a:prstClr>
            </a:outerShdw>
          </a:effectLst>
        </p:spPr>
      </p:pic>
      <p:sp>
        <p:nvSpPr>
          <p:cNvPr id="12" name="Tekstvak 11">
            <a:extLst>
              <a:ext uri="{FF2B5EF4-FFF2-40B4-BE49-F238E27FC236}">
                <a16:creationId xmlns:a16="http://schemas.microsoft.com/office/drawing/2014/main" id="{33BE82CC-7650-8242-9B85-9C816EF98DE4}"/>
              </a:ext>
            </a:extLst>
          </p:cNvPr>
          <p:cNvSpPr txBox="1"/>
          <p:nvPr/>
        </p:nvSpPr>
        <p:spPr>
          <a:xfrm>
            <a:off x="736452" y="1905506"/>
            <a:ext cx="8495404" cy="3539430"/>
          </a:xfrm>
          <a:prstGeom prst="rect">
            <a:avLst/>
          </a:prstGeom>
          <a:noFill/>
        </p:spPr>
        <p:txBody>
          <a:bodyPr wrap="square" rtlCol="0">
            <a:spAutoFit/>
          </a:bodyPr>
          <a:lstStyle/>
          <a:p>
            <a:pPr marL="285750" indent="-285750">
              <a:buClr>
                <a:srgbClr val="28A532"/>
              </a:buClr>
              <a:buFont typeface="Arial" panose="020B0604020202020204" pitchFamily="34" charset="0"/>
              <a:buChar char="•"/>
            </a:pPr>
            <a:endParaRPr lang="nl-NL" sz="1600" dirty="0"/>
          </a:p>
          <a:p>
            <a:pPr marL="342900" indent="-342900">
              <a:buClr>
                <a:srgbClr val="28A532"/>
              </a:buClr>
              <a:buFont typeface="+mj-lt"/>
              <a:buAutoNum type="arabicPeriod"/>
            </a:pPr>
            <a:r>
              <a:rPr lang="nl-NL" sz="1600" dirty="0"/>
              <a:t>Vraag een familielid, vriend of buurtgenoot</a:t>
            </a:r>
          </a:p>
          <a:p>
            <a:pPr marL="342900" indent="-342900">
              <a:buClr>
                <a:srgbClr val="28A532"/>
              </a:buClr>
              <a:buFont typeface="+mj-lt"/>
              <a:buAutoNum type="arabicPeriod"/>
            </a:pPr>
            <a:endParaRPr lang="nl-NL" sz="1600" dirty="0"/>
          </a:p>
          <a:p>
            <a:pPr marL="342900" indent="-342900">
              <a:buClr>
                <a:srgbClr val="28A532"/>
              </a:buClr>
              <a:buFont typeface="+mj-lt"/>
              <a:buAutoNum type="arabicPeriod"/>
            </a:pPr>
            <a:r>
              <a:rPr lang="nl-NL" sz="1600" dirty="0"/>
              <a:t>Zoek een vrijwilliger in de buurt </a:t>
            </a:r>
          </a:p>
          <a:p>
            <a:pPr marL="342900" indent="-342900">
              <a:buClr>
                <a:srgbClr val="28A532"/>
              </a:buClr>
              <a:buFont typeface="+mj-lt"/>
              <a:buAutoNum type="arabicPeriod"/>
            </a:pPr>
            <a:endParaRPr lang="nl-NL" sz="1600" dirty="0"/>
          </a:p>
          <a:p>
            <a:pPr marL="342900" indent="-342900">
              <a:buClr>
                <a:srgbClr val="28A532"/>
              </a:buClr>
              <a:buFont typeface="+mj-lt"/>
              <a:buAutoNum type="arabicPeriod"/>
            </a:pPr>
            <a:r>
              <a:rPr lang="nl-NL" sz="1600" dirty="0"/>
              <a:t>Bel je werkgever, pensioenfonds of pensioenverzekeraar</a:t>
            </a:r>
            <a:br>
              <a:rPr lang="nl-NL" sz="1600" dirty="0"/>
            </a:br>
            <a:endParaRPr lang="nl-NL" sz="1600" dirty="0"/>
          </a:p>
          <a:p>
            <a:pPr marL="342900" indent="-342900">
              <a:buClr>
                <a:srgbClr val="28A532"/>
              </a:buClr>
              <a:buFont typeface="+mj-lt"/>
              <a:buAutoNum type="arabicPeriod"/>
            </a:pPr>
            <a:r>
              <a:rPr lang="nl-NL" sz="1600" dirty="0"/>
              <a:t>Stel je vraag en ontvang gratis een antwoord van een professionele adviseur: </a:t>
            </a:r>
            <a:r>
              <a:rPr lang="nl-NL" sz="1600" dirty="0">
                <a:solidFill>
                  <a:srgbClr val="641C76"/>
                </a:solidFill>
                <a:hlinkClick r:id="rId4">
                  <a:extLst>
                    <a:ext uri="{A12FA001-AC4F-418D-AE19-62706E023703}">
                      <ahyp:hlinkClr xmlns:ahyp="http://schemas.microsoft.com/office/drawing/2018/hyperlinkcolor" val="tx"/>
                    </a:ext>
                  </a:extLst>
                </a:hlinkClick>
              </a:rPr>
              <a:t>pensioen3daagse.nl/vragen</a:t>
            </a:r>
            <a:br>
              <a:rPr lang="nl-NL" sz="1600" dirty="0"/>
            </a:br>
            <a:endParaRPr lang="nl-NL" sz="1600" dirty="0"/>
          </a:p>
          <a:p>
            <a:pPr marL="342900" indent="-342900">
              <a:buClr>
                <a:srgbClr val="28A532"/>
              </a:buClr>
              <a:buFont typeface="+mj-lt"/>
              <a:buAutoNum type="arabicPeriod"/>
            </a:pPr>
            <a:r>
              <a:rPr lang="nl-NL" sz="1600" dirty="0"/>
              <a:t>Zoek een pensioenadviseur bij jou in de buurt: </a:t>
            </a:r>
            <a:br>
              <a:rPr lang="nl-NL" sz="1600" dirty="0"/>
            </a:br>
            <a:r>
              <a:rPr lang="nl-NL" sz="1600" dirty="0">
                <a:solidFill>
                  <a:srgbClr val="641C76"/>
                </a:solidFill>
                <a:hlinkClick r:id="rId5">
                  <a:extLst>
                    <a:ext uri="{A12FA001-AC4F-418D-AE19-62706E023703}">
                      <ahyp:hlinkClr xmlns:ahyp="http://schemas.microsoft.com/office/drawing/2018/hyperlinkcolor" val="tx"/>
                    </a:ext>
                  </a:extLst>
                </a:hlinkClick>
              </a:rPr>
              <a:t>pensioen3daagse.nl/gesprek</a:t>
            </a:r>
            <a:endParaRPr lang="nl-NL" sz="1600" dirty="0">
              <a:solidFill>
                <a:srgbClr val="641C76"/>
              </a:solidFill>
            </a:endParaRPr>
          </a:p>
          <a:p>
            <a:pPr marL="342900" indent="-342900">
              <a:buClr>
                <a:srgbClr val="28A532"/>
              </a:buClr>
              <a:buFont typeface="+mj-lt"/>
              <a:buAutoNum type="arabicPeriod"/>
            </a:pPr>
            <a:endParaRPr lang="nl-NL" sz="1600" dirty="0">
              <a:solidFill>
                <a:srgbClr val="641C76"/>
              </a:solidFill>
            </a:endParaRPr>
          </a:p>
          <a:p>
            <a:pPr marL="342900" indent="-342900">
              <a:buClr>
                <a:srgbClr val="28A532"/>
              </a:buClr>
              <a:buFont typeface="+mj-lt"/>
              <a:buAutoNum type="arabicPeriod"/>
            </a:pPr>
            <a:r>
              <a:rPr lang="nl-NL" sz="1600" dirty="0"/>
              <a:t>Heb je vragen over de nieuwe pensioenregels? Ga naar </a:t>
            </a:r>
            <a:r>
              <a:rPr lang="nl-NL" sz="1600" dirty="0">
                <a:solidFill>
                  <a:srgbClr val="641C76"/>
                </a:solidFill>
                <a:hlinkClick r:id="rId6"/>
              </a:rPr>
              <a:t>Pensioenduidelijkheid.nl </a:t>
            </a:r>
            <a:endParaRPr lang="nl-NL" sz="1600" dirty="0">
              <a:solidFill>
                <a:srgbClr val="641C76"/>
              </a:solidFill>
            </a:endParaRPr>
          </a:p>
        </p:txBody>
      </p:sp>
      <p:pic>
        <p:nvPicPr>
          <p:cNvPr id="13" name="Afbeelding 12">
            <a:extLst>
              <a:ext uri="{FF2B5EF4-FFF2-40B4-BE49-F238E27FC236}">
                <a16:creationId xmlns:a16="http://schemas.microsoft.com/office/drawing/2014/main" id="{30FCF814-D251-4447-BBDD-E858CC042D48}"/>
              </a:ext>
            </a:extLst>
          </p:cNvPr>
          <p:cNvPicPr>
            <a:picLocks noChangeAspect="1"/>
          </p:cNvPicPr>
          <p:nvPr/>
        </p:nvPicPr>
        <p:blipFill>
          <a:blip r:embed="rId7"/>
          <a:srcRect/>
          <a:stretch/>
        </p:blipFill>
        <p:spPr>
          <a:xfrm>
            <a:off x="824817" y="713571"/>
            <a:ext cx="6220430" cy="663158"/>
          </a:xfrm>
          <a:prstGeom prst="rect">
            <a:avLst/>
          </a:prstGeom>
        </p:spPr>
      </p:pic>
    </p:spTree>
    <p:extLst>
      <p:ext uri="{BB962C8B-B14F-4D97-AF65-F5344CB8AC3E}">
        <p14:creationId xmlns:p14="http://schemas.microsoft.com/office/powerpoint/2010/main" val="2947757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D3BC8C55-4EDE-4467-8721-5811A13216DD}"/>
              </a:ext>
            </a:extLst>
          </p:cNvPr>
          <p:cNvSpPr>
            <a:spLocks noGrp="1"/>
          </p:cNvSpPr>
          <p:nvPr>
            <p:ph type="pic" sz="quarter" idx="10"/>
          </p:nvPr>
        </p:nvSpPr>
        <p:spPr>
          <a:xfrm>
            <a:off x="8835355" y="2318135"/>
            <a:ext cx="1585913" cy="958741"/>
          </a:xfrm>
        </p:spPr>
      </p:sp>
      <p:sp>
        <p:nvSpPr>
          <p:cNvPr id="13" name="Rechthoek 12">
            <a:extLst>
              <a:ext uri="{FF2B5EF4-FFF2-40B4-BE49-F238E27FC236}">
                <a16:creationId xmlns:a16="http://schemas.microsoft.com/office/drawing/2014/main" id="{480D26AD-EBB2-5C45-B57D-D723CB98E313}"/>
              </a:ext>
            </a:extLst>
          </p:cNvPr>
          <p:cNvSpPr/>
          <p:nvPr/>
        </p:nvSpPr>
        <p:spPr>
          <a:xfrm>
            <a:off x="0" y="5890961"/>
            <a:ext cx="12191999" cy="967038"/>
          </a:xfrm>
          <a:prstGeom prst="rect">
            <a:avLst/>
          </a:prstGeom>
          <a:solidFill>
            <a:srgbClr val="EBEADB"/>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a:p>
        </p:txBody>
      </p:sp>
      <p:pic>
        <p:nvPicPr>
          <p:cNvPr id="14" name="Afbeelding 13">
            <a:extLst>
              <a:ext uri="{FF2B5EF4-FFF2-40B4-BE49-F238E27FC236}">
                <a16:creationId xmlns:a16="http://schemas.microsoft.com/office/drawing/2014/main" id="{93C9A71D-0B38-1E40-A55B-8CCB71AB2E15}"/>
              </a:ext>
            </a:extLst>
          </p:cNvPr>
          <p:cNvPicPr>
            <a:picLocks noChangeAspect="1"/>
          </p:cNvPicPr>
          <p:nvPr/>
        </p:nvPicPr>
        <p:blipFill>
          <a:blip r:embed="rId3"/>
          <a:srcRect t="2952" b="2952"/>
          <a:stretch/>
        </p:blipFill>
        <p:spPr>
          <a:xfrm>
            <a:off x="1524001" y="4800361"/>
            <a:ext cx="2133384" cy="2090691"/>
          </a:xfrm>
          <a:prstGeom prst="rect">
            <a:avLst/>
          </a:prstGeom>
        </p:spPr>
      </p:pic>
      <p:pic>
        <p:nvPicPr>
          <p:cNvPr id="15" name="Afbeelding 14">
            <a:extLst>
              <a:ext uri="{FF2B5EF4-FFF2-40B4-BE49-F238E27FC236}">
                <a16:creationId xmlns:a16="http://schemas.microsoft.com/office/drawing/2014/main" id="{26ADF54A-901C-E046-9128-CF3EE83AE046}"/>
              </a:ext>
            </a:extLst>
          </p:cNvPr>
          <p:cNvPicPr>
            <a:picLocks noChangeAspect="1"/>
          </p:cNvPicPr>
          <p:nvPr/>
        </p:nvPicPr>
        <p:blipFill>
          <a:blip r:embed="rId4"/>
          <a:srcRect t="527" b="527"/>
          <a:stretch/>
        </p:blipFill>
        <p:spPr>
          <a:xfrm flipH="1">
            <a:off x="8537913" y="4778291"/>
            <a:ext cx="2133382" cy="2200939"/>
          </a:xfrm>
          <a:prstGeom prst="rect">
            <a:avLst/>
          </a:prstGeom>
        </p:spPr>
      </p:pic>
      <p:sp>
        <p:nvSpPr>
          <p:cNvPr id="16" name="Rechthoek 15">
            <a:extLst>
              <a:ext uri="{FF2B5EF4-FFF2-40B4-BE49-F238E27FC236}">
                <a16:creationId xmlns:a16="http://schemas.microsoft.com/office/drawing/2014/main" id="{F1DC851D-E1DE-3747-B516-58BF5C2FAC36}"/>
              </a:ext>
            </a:extLst>
          </p:cNvPr>
          <p:cNvSpPr/>
          <p:nvPr/>
        </p:nvSpPr>
        <p:spPr>
          <a:xfrm>
            <a:off x="0" y="0"/>
            <a:ext cx="12192000" cy="360000"/>
          </a:xfrm>
          <a:prstGeom prst="rect">
            <a:avLst/>
          </a:prstGeom>
          <a:solidFill>
            <a:srgbClr val="641C7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nl-NL"/>
          </a:p>
        </p:txBody>
      </p:sp>
      <p:pic>
        <p:nvPicPr>
          <p:cNvPr id="17" name="Afbeelding 16" descr="Afbeelding met voedsel&#10;&#10;Automatisch gegenereerde beschrijving">
            <a:extLst>
              <a:ext uri="{FF2B5EF4-FFF2-40B4-BE49-F238E27FC236}">
                <a16:creationId xmlns:a16="http://schemas.microsoft.com/office/drawing/2014/main" id="{A1DD17E3-47AD-DB41-9996-5476FAD5EAD3}"/>
              </a:ext>
            </a:extLst>
          </p:cNvPr>
          <p:cNvPicPr>
            <a:picLocks noChangeAspect="1"/>
          </p:cNvPicPr>
          <p:nvPr/>
        </p:nvPicPr>
        <p:blipFill>
          <a:blip r:embed="rId5"/>
          <a:stretch>
            <a:fillRect/>
          </a:stretch>
        </p:blipFill>
        <p:spPr>
          <a:xfrm>
            <a:off x="5178266" y="4767309"/>
            <a:ext cx="1758605" cy="1923778"/>
          </a:xfrm>
          <a:prstGeom prst="rect">
            <a:avLst/>
          </a:prstGeom>
        </p:spPr>
      </p:pic>
      <p:sp>
        <p:nvSpPr>
          <p:cNvPr id="18" name="Tekstvak 17">
            <a:extLst>
              <a:ext uri="{FF2B5EF4-FFF2-40B4-BE49-F238E27FC236}">
                <a16:creationId xmlns:a16="http://schemas.microsoft.com/office/drawing/2014/main" id="{B11DCC7F-C5FB-F346-A155-C3F0415A8B7A}"/>
              </a:ext>
            </a:extLst>
          </p:cNvPr>
          <p:cNvSpPr txBox="1"/>
          <p:nvPr/>
        </p:nvSpPr>
        <p:spPr>
          <a:xfrm>
            <a:off x="724796" y="2457938"/>
            <a:ext cx="6442436" cy="1077218"/>
          </a:xfrm>
          <a:prstGeom prst="rect">
            <a:avLst/>
          </a:prstGeom>
          <a:noFill/>
        </p:spPr>
        <p:txBody>
          <a:bodyPr wrap="square" rtlCol="0">
            <a:spAutoFit/>
          </a:bodyPr>
          <a:lstStyle/>
          <a:p>
            <a:pPr marL="342900" indent="-342900">
              <a:buClr>
                <a:srgbClr val="28A532"/>
              </a:buClr>
              <a:buFont typeface="Arial"/>
              <a:buChar char="•"/>
            </a:pPr>
            <a:r>
              <a:rPr lang="nl-NL" sz="1600" dirty="0">
                <a:solidFill>
                  <a:srgbClr val="C8005A"/>
                </a:solidFill>
              </a:rPr>
              <a:t>Contactgegevens pensioenfonds/verzekeraar</a:t>
            </a:r>
          </a:p>
          <a:p>
            <a:pPr marL="342900" indent="-342900">
              <a:buClr>
                <a:srgbClr val="28A532"/>
              </a:buClr>
              <a:buFont typeface="Arial"/>
              <a:buChar char="•"/>
            </a:pPr>
            <a:r>
              <a:rPr lang="nl-NL" sz="1600" dirty="0">
                <a:solidFill>
                  <a:srgbClr val="641C76"/>
                </a:solidFill>
                <a:hlinkClick r:id="rId6">
                  <a:extLst>
                    <a:ext uri="{A12FA001-AC4F-418D-AE19-62706E023703}">
                      <ahyp:hlinkClr xmlns:ahyp="http://schemas.microsoft.com/office/drawing/2018/hyperlinkcolor" val="tx"/>
                    </a:ext>
                  </a:extLst>
                </a:hlinkClick>
              </a:rPr>
              <a:t>pensioen3daagse.nl/jouwpensioen</a:t>
            </a:r>
            <a:endParaRPr lang="nl-NL" sz="1600" dirty="0">
              <a:solidFill>
                <a:srgbClr val="641C76"/>
              </a:solidFill>
            </a:endParaRPr>
          </a:p>
          <a:p>
            <a:pPr marL="342900" indent="-342900">
              <a:buClr>
                <a:srgbClr val="28A532"/>
              </a:buClr>
              <a:buFont typeface="Arial"/>
              <a:buChar char="•"/>
            </a:pPr>
            <a:r>
              <a:rPr lang="nl-NL" sz="1600" dirty="0">
                <a:solidFill>
                  <a:srgbClr val="641C76"/>
                </a:solidFill>
                <a:hlinkClick r:id="rId7">
                  <a:extLst>
                    <a:ext uri="{A12FA001-AC4F-418D-AE19-62706E023703}">
                      <ahyp:hlinkClr xmlns:ahyp="http://schemas.microsoft.com/office/drawing/2018/hyperlinkcolor" val="tx"/>
                    </a:ext>
                  </a:extLst>
                </a:hlinkClick>
              </a:rPr>
              <a:t>mijnpensioenoverzicht.nl</a:t>
            </a:r>
            <a:r>
              <a:rPr lang="nl-NL" sz="1600" dirty="0">
                <a:solidFill>
                  <a:srgbClr val="641C76"/>
                </a:solidFill>
              </a:rPr>
              <a:t> / app </a:t>
            </a:r>
            <a:r>
              <a:rPr lang="nl-NL" sz="1600" dirty="0" err="1">
                <a:solidFill>
                  <a:srgbClr val="641C76"/>
                </a:solidFill>
                <a:hlinkClick r:id="rId8">
                  <a:extLst>
                    <a:ext uri="{A12FA001-AC4F-418D-AE19-62706E023703}">
                      <ahyp:hlinkClr xmlns:ahyp="http://schemas.microsoft.com/office/drawing/2018/hyperlinkcolor" val="tx"/>
                    </a:ext>
                  </a:extLst>
                </a:hlinkClick>
              </a:rPr>
              <a:t>pensioenschecker.org</a:t>
            </a:r>
            <a:endParaRPr lang="nl-NL" sz="1600" dirty="0">
              <a:solidFill>
                <a:srgbClr val="641C76"/>
              </a:solidFill>
            </a:endParaRPr>
          </a:p>
          <a:p>
            <a:pPr marL="342900" indent="-342900">
              <a:buClr>
                <a:srgbClr val="28A532"/>
              </a:buClr>
              <a:buFont typeface="Arial"/>
              <a:buChar char="•"/>
            </a:pPr>
            <a:r>
              <a:rPr lang="nl-NL" sz="1600" dirty="0">
                <a:solidFill>
                  <a:srgbClr val="641C76"/>
                </a:solidFill>
                <a:hlinkClick r:id="rId9">
                  <a:extLst>
                    <a:ext uri="{A12FA001-AC4F-418D-AE19-62706E023703}">
                      <ahyp:hlinkClr xmlns:ahyp="http://schemas.microsoft.com/office/drawing/2018/hyperlinkcolor" val="tx"/>
                    </a:ext>
                  </a:extLst>
                </a:hlinkClick>
              </a:rPr>
              <a:t>wijzeringeldzaken.nl</a:t>
            </a:r>
            <a:endParaRPr lang="nl-NL" sz="1600" dirty="0">
              <a:solidFill>
                <a:srgbClr val="641C76"/>
              </a:solidFill>
            </a:endParaRPr>
          </a:p>
        </p:txBody>
      </p:sp>
      <p:pic>
        <p:nvPicPr>
          <p:cNvPr id="19" name="Afbeelding 18">
            <a:extLst>
              <a:ext uri="{FF2B5EF4-FFF2-40B4-BE49-F238E27FC236}">
                <a16:creationId xmlns:a16="http://schemas.microsoft.com/office/drawing/2014/main" id="{7FC1A714-CF20-0443-804B-257046AF197C}"/>
              </a:ext>
            </a:extLst>
          </p:cNvPr>
          <p:cNvPicPr>
            <a:picLocks noChangeAspect="1"/>
          </p:cNvPicPr>
          <p:nvPr/>
        </p:nvPicPr>
        <p:blipFill>
          <a:blip r:embed="rId10"/>
          <a:srcRect/>
          <a:stretch/>
        </p:blipFill>
        <p:spPr>
          <a:xfrm>
            <a:off x="724796" y="614625"/>
            <a:ext cx="5079639" cy="771254"/>
          </a:xfrm>
          <a:prstGeom prst="rect">
            <a:avLst/>
          </a:prstGeom>
        </p:spPr>
      </p:pic>
      <p:sp>
        <p:nvSpPr>
          <p:cNvPr id="20" name="Tekstvak 19">
            <a:extLst>
              <a:ext uri="{FF2B5EF4-FFF2-40B4-BE49-F238E27FC236}">
                <a16:creationId xmlns:a16="http://schemas.microsoft.com/office/drawing/2014/main" id="{CAA29B28-6BD6-B646-BE82-DA878136B6EB}"/>
              </a:ext>
            </a:extLst>
          </p:cNvPr>
          <p:cNvSpPr txBox="1"/>
          <p:nvPr/>
        </p:nvSpPr>
        <p:spPr>
          <a:xfrm>
            <a:off x="644966" y="1914604"/>
            <a:ext cx="4028634" cy="400110"/>
          </a:xfrm>
          <a:prstGeom prst="rect">
            <a:avLst/>
          </a:prstGeom>
          <a:noFill/>
        </p:spPr>
        <p:txBody>
          <a:bodyPr wrap="square" rtlCol="0">
            <a:spAutoFit/>
          </a:bodyPr>
          <a:lstStyle/>
          <a:p>
            <a:pPr>
              <a:buClr>
                <a:srgbClr val="28A532"/>
              </a:buClr>
            </a:pPr>
            <a:r>
              <a:rPr lang="nl-NL" sz="2000" b="1" dirty="0">
                <a:solidFill>
                  <a:srgbClr val="28A532"/>
                </a:solidFill>
              </a:rPr>
              <a:t>Dit kun jij doen voor jouw pensioen!</a:t>
            </a:r>
          </a:p>
        </p:txBody>
      </p:sp>
    </p:spTree>
    <p:extLst>
      <p:ext uri="{BB962C8B-B14F-4D97-AF65-F5344CB8AC3E}">
        <p14:creationId xmlns:p14="http://schemas.microsoft.com/office/powerpoint/2010/main" val="149361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ep 23">
            <a:extLst>
              <a:ext uri="{FF2B5EF4-FFF2-40B4-BE49-F238E27FC236}">
                <a16:creationId xmlns:a16="http://schemas.microsoft.com/office/drawing/2014/main" id="{626916DC-19C2-3349-8A8D-2AB9B9A811E7}"/>
              </a:ext>
            </a:extLst>
          </p:cNvPr>
          <p:cNvGrpSpPr/>
          <p:nvPr/>
        </p:nvGrpSpPr>
        <p:grpSpPr>
          <a:xfrm>
            <a:off x="897859" y="1906386"/>
            <a:ext cx="2929119" cy="3405740"/>
            <a:chOff x="897859" y="2028895"/>
            <a:chExt cx="2929119" cy="3405740"/>
          </a:xfrm>
        </p:grpSpPr>
        <p:pic>
          <p:nvPicPr>
            <p:cNvPr id="25" name="Afbeelding 24">
              <a:extLst>
                <a:ext uri="{FF2B5EF4-FFF2-40B4-BE49-F238E27FC236}">
                  <a16:creationId xmlns:a16="http://schemas.microsoft.com/office/drawing/2014/main" id="{B426C0C5-BC1C-F34A-86EC-31EDE832CF50}"/>
                </a:ext>
              </a:extLst>
            </p:cNvPr>
            <p:cNvPicPr>
              <a:picLocks noChangeAspect="1"/>
            </p:cNvPicPr>
            <p:nvPr/>
          </p:nvPicPr>
          <p:blipFill>
            <a:blip r:embed="rId2"/>
            <a:srcRect/>
            <a:stretch/>
          </p:blipFill>
          <p:spPr>
            <a:xfrm>
              <a:off x="1150687" y="2028895"/>
              <a:ext cx="2137102" cy="2137102"/>
            </a:xfrm>
            <a:prstGeom prst="rect">
              <a:avLst/>
            </a:prstGeom>
            <a:effectLst>
              <a:outerShdw blurRad="50800" dist="38100" dir="2700000" algn="tl" rotWithShape="0">
                <a:prstClr val="black">
                  <a:alpha val="40000"/>
                </a:prstClr>
              </a:outerShdw>
            </a:effectLst>
          </p:spPr>
        </p:pic>
        <p:sp>
          <p:nvSpPr>
            <p:cNvPr id="26" name="Rechthoek 25">
              <a:extLst>
                <a:ext uri="{FF2B5EF4-FFF2-40B4-BE49-F238E27FC236}">
                  <a16:creationId xmlns:a16="http://schemas.microsoft.com/office/drawing/2014/main" id="{029B9086-3F6E-0F45-BE57-5A007423F593}"/>
                </a:ext>
              </a:extLst>
            </p:cNvPr>
            <p:cNvSpPr/>
            <p:nvPr/>
          </p:nvSpPr>
          <p:spPr>
            <a:xfrm>
              <a:off x="897859" y="4357417"/>
              <a:ext cx="2929119" cy="1077218"/>
            </a:xfrm>
            <a:prstGeom prst="rect">
              <a:avLst/>
            </a:prstGeom>
          </p:spPr>
          <p:txBody>
            <a:bodyPr wrap="square">
              <a:spAutoFit/>
            </a:bodyPr>
            <a:lstStyle/>
            <a:p>
              <a:r>
                <a:rPr lang="nl-NL" sz="1600" dirty="0"/>
                <a:t>Veel mensen willen na hun pensionering blijven leven </a:t>
              </a:r>
              <a:r>
                <a:rPr lang="nl-NL" sz="1600" b="1" dirty="0"/>
                <a:t>zoals nu</a:t>
              </a:r>
              <a:r>
                <a:rPr lang="nl-NL" sz="1600" dirty="0"/>
                <a:t>. </a:t>
              </a:r>
              <a:r>
                <a:rPr lang="nl-NL" sz="1600" b="1" dirty="0"/>
                <a:t>3 van de 4 </a:t>
              </a:r>
              <a:r>
                <a:rPr lang="nl-NL" sz="1600" dirty="0"/>
                <a:t>mensen neemt hiervoor nu al maatregelen!</a:t>
              </a:r>
            </a:p>
          </p:txBody>
        </p:sp>
      </p:grpSp>
      <p:grpSp>
        <p:nvGrpSpPr>
          <p:cNvPr id="27" name="Groep 26">
            <a:extLst>
              <a:ext uri="{FF2B5EF4-FFF2-40B4-BE49-F238E27FC236}">
                <a16:creationId xmlns:a16="http://schemas.microsoft.com/office/drawing/2014/main" id="{533B10E0-7DB5-8342-A367-DFFF736F7EC3}"/>
              </a:ext>
            </a:extLst>
          </p:cNvPr>
          <p:cNvGrpSpPr/>
          <p:nvPr/>
        </p:nvGrpSpPr>
        <p:grpSpPr>
          <a:xfrm>
            <a:off x="4826427" y="2059633"/>
            <a:ext cx="2929119" cy="2760050"/>
            <a:chOff x="4695799" y="2059633"/>
            <a:chExt cx="2929119" cy="2760050"/>
          </a:xfrm>
        </p:grpSpPr>
        <p:sp>
          <p:nvSpPr>
            <p:cNvPr id="28" name="Rechthoek 27">
              <a:extLst>
                <a:ext uri="{FF2B5EF4-FFF2-40B4-BE49-F238E27FC236}">
                  <a16:creationId xmlns:a16="http://schemas.microsoft.com/office/drawing/2014/main" id="{2DCF606E-28E6-9745-8656-BA0235805771}"/>
                </a:ext>
              </a:extLst>
            </p:cNvPr>
            <p:cNvSpPr/>
            <p:nvPr/>
          </p:nvSpPr>
          <p:spPr>
            <a:xfrm>
              <a:off x="4695799" y="4234908"/>
              <a:ext cx="2929119" cy="584775"/>
            </a:xfrm>
            <a:prstGeom prst="rect">
              <a:avLst/>
            </a:prstGeom>
          </p:spPr>
          <p:txBody>
            <a:bodyPr wrap="square">
              <a:spAutoFit/>
            </a:bodyPr>
            <a:lstStyle/>
            <a:p>
              <a:r>
                <a:rPr lang="nl-NL" sz="1600" b="1" dirty="0"/>
                <a:t>72% </a:t>
              </a:r>
              <a:r>
                <a:rPr lang="nl-NL" sz="1600" dirty="0"/>
                <a:t>wil vóór de AOW-leeftijd stoppen met werken</a:t>
              </a:r>
            </a:p>
          </p:txBody>
        </p:sp>
        <p:pic>
          <p:nvPicPr>
            <p:cNvPr id="29" name="Afbeelding 28">
              <a:extLst>
                <a:ext uri="{FF2B5EF4-FFF2-40B4-BE49-F238E27FC236}">
                  <a16:creationId xmlns:a16="http://schemas.microsoft.com/office/drawing/2014/main" id="{7BA5CE18-29C5-5145-9391-9BC94908640D}"/>
                </a:ext>
              </a:extLst>
            </p:cNvPr>
            <p:cNvPicPr>
              <a:picLocks noChangeAspect="1"/>
            </p:cNvPicPr>
            <p:nvPr/>
          </p:nvPicPr>
          <p:blipFill>
            <a:blip r:embed="rId3"/>
            <a:stretch>
              <a:fillRect/>
            </a:stretch>
          </p:blipFill>
          <p:spPr>
            <a:xfrm>
              <a:off x="5082097" y="2059633"/>
              <a:ext cx="2152477" cy="1939008"/>
            </a:xfrm>
            <a:prstGeom prst="rect">
              <a:avLst/>
            </a:prstGeom>
            <a:effectLst>
              <a:outerShdw blurRad="50800" dist="38100" dir="2700000" algn="tl" rotWithShape="0">
                <a:prstClr val="black">
                  <a:alpha val="40000"/>
                </a:prstClr>
              </a:outerShdw>
            </a:effectLst>
          </p:spPr>
        </p:pic>
      </p:grpSp>
      <p:grpSp>
        <p:nvGrpSpPr>
          <p:cNvPr id="30" name="Groep 29">
            <a:extLst>
              <a:ext uri="{FF2B5EF4-FFF2-40B4-BE49-F238E27FC236}">
                <a16:creationId xmlns:a16="http://schemas.microsoft.com/office/drawing/2014/main" id="{EE65B376-387E-3E4B-9CBC-A4DD44EC720A}"/>
              </a:ext>
            </a:extLst>
          </p:cNvPr>
          <p:cNvGrpSpPr/>
          <p:nvPr/>
        </p:nvGrpSpPr>
        <p:grpSpPr>
          <a:xfrm>
            <a:off x="8365024" y="2249793"/>
            <a:ext cx="2756807" cy="3308554"/>
            <a:chOff x="8365024" y="2249793"/>
            <a:chExt cx="2756807" cy="3308554"/>
          </a:xfrm>
        </p:grpSpPr>
        <p:pic>
          <p:nvPicPr>
            <p:cNvPr id="31" name="Afbeelding 30">
              <a:extLst>
                <a:ext uri="{FF2B5EF4-FFF2-40B4-BE49-F238E27FC236}">
                  <a16:creationId xmlns:a16="http://schemas.microsoft.com/office/drawing/2014/main" id="{59FBCB98-1E0A-7F47-9FE7-C2B34AACFA50}"/>
                </a:ext>
              </a:extLst>
            </p:cNvPr>
            <p:cNvPicPr>
              <a:picLocks noChangeAspect="1"/>
            </p:cNvPicPr>
            <p:nvPr/>
          </p:nvPicPr>
          <p:blipFill>
            <a:blip r:embed="rId4"/>
            <a:srcRect/>
            <a:stretch/>
          </p:blipFill>
          <p:spPr>
            <a:xfrm>
              <a:off x="8645979" y="2249793"/>
              <a:ext cx="2218288" cy="1811883"/>
            </a:xfrm>
            <a:prstGeom prst="rect">
              <a:avLst/>
            </a:prstGeom>
            <a:effectLst>
              <a:outerShdw blurRad="50800" dist="38100" dir="2700000" algn="tl" rotWithShape="0">
                <a:prstClr val="black">
                  <a:alpha val="40000"/>
                </a:prstClr>
              </a:outerShdw>
            </a:effectLst>
          </p:spPr>
        </p:pic>
        <p:sp>
          <p:nvSpPr>
            <p:cNvPr id="32" name="Rechthoek 31">
              <a:extLst>
                <a:ext uri="{FF2B5EF4-FFF2-40B4-BE49-F238E27FC236}">
                  <a16:creationId xmlns:a16="http://schemas.microsoft.com/office/drawing/2014/main" id="{A6311CD3-9EB5-B643-8ADD-AEF785911E26}"/>
                </a:ext>
              </a:extLst>
            </p:cNvPr>
            <p:cNvSpPr/>
            <p:nvPr/>
          </p:nvSpPr>
          <p:spPr>
            <a:xfrm>
              <a:off x="8365024" y="4234908"/>
              <a:ext cx="2756807" cy="1323439"/>
            </a:xfrm>
            <a:prstGeom prst="rect">
              <a:avLst/>
            </a:prstGeom>
          </p:spPr>
          <p:txBody>
            <a:bodyPr wrap="square">
              <a:spAutoFit/>
            </a:bodyPr>
            <a:lstStyle/>
            <a:p>
              <a:r>
                <a:rPr lang="nl-NL" sz="1600" dirty="0"/>
                <a:t>Veel te weinig mensen houden rekening met de </a:t>
              </a:r>
              <a:r>
                <a:rPr lang="nl-NL" sz="1600" b="1" dirty="0"/>
                <a:t>gevolgen</a:t>
              </a:r>
              <a:r>
                <a:rPr lang="nl-NL" sz="1600" dirty="0"/>
                <a:t> </a:t>
              </a:r>
            </a:p>
            <a:p>
              <a:r>
                <a:rPr lang="nl-NL" sz="1600" dirty="0"/>
                <a:t>voor hun pensioen bij levensgebeurtenissen zoals </a:t>
              </a:r>
              <a:r>
                <a:rPr lang="nl-NL" sz="1600" b="1" dirty="0"/>
                <a:t>huwelijk</a:t>
              </a:r>
              <a:r>
                <a:rPr lang="nl-NL" sz="1600" dirty="0"/>
                <a:t> of </a:t>
              </a:r>
              <a:r>
                <a:rPr lang="nl-NL" sz="1600" b="1" dirty="0"/>
                <a:t>overlijden</a:t>
              </a:r>
              <a:r>
                <a:rPr lang="nl-NL" sz="1600" dirty="0"/>
                <a:t>.</a:t>
              </a:r>
            </a:p>
          </p:txBody>
        </p:sp>
      </p:grpSp>
      <p:pic>
        <p:nvPicPr>
          <p:cNvPr id="33" name="Afbeelding 32">
            <a:extLst>
              <a:ext uri="{FF2B5EF4-FFF2-40B4-BE49-F238E27FC236}">
                <a16:creationId xmlns:a16="http://schemas.microsoft.com/office/drawing/2014/main" id="{C7232339-C4ED-0E4D-A3AD-D3AA22277995}"/>
              </a:ext>
            </a:extLst>
          </p:cNvPr>
          <p:cNvPicPr>
            <a:picLocks noChangeAspect="1"/>
          </p:cNvPicPr>
          <p:nvPr/>
        </p:nvPicPr>
        <p:blipFill>
          <a:blip r:embed="rId5"/>
          <a:srcRect/>
          <a:stretch/>
        </p:blipFill>
        <p:spPr>
          <a:xfrm>
            <a:off x="824817" y="709114"/>
            <a:ext cx="2621843" cy="670993"/>
          </a:xfrm>
          <a:prstGeom prst="rect">
            <a:avLst/>
          </a:prstGeom>
        </p:spPr>
      </p:pic>
    </p:spTree>
    <p:extLst>
      <p:ext uri="{BB962C8B-B14F-4D97-AF65-F5344CB8AC3E}">
        <p14:creationId xmlns:p14="http://schemas.microsoft.com/office/powerpoint/2010/main" val="286494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24"/>
                                        </p:tgtEl>
                                        <p:attrNameLst>
                                          <p:attrName>style.opacity</p:attrName>
                                        </p:attrNameLst>
                                      </p:cBhvr>
                                      <p:to>
                                        <p:strVal val="0.5"/>
                                      </p:to>
                                    </p:set>
                                    <p:animEffect filter="image" prLst="opacity: 0.5">
                                      <p:cBhvr rctx="IE">
                                        <p:cTn id="12" dur="indefinite"/>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27"/>
                                        </p:tgtEl>
                                        <p:attrNameLst>
                                          <p:attrName>style.opacity</p:attrName>
                                        </p:attrNameLst>
                                      </p:cBhvr>
                                      <p:to>
                                        <p:strVal val="0.5"/>
                                      </p:to>
                                    </p:set>
                                    <p:animEffect filter="image" prLst="opacity: 0.5">
                                      <p:cBhvr rctx="IE">
                                        <p:cTn id="20" dur="indefinite"/>
                                        <p:tgtEl>
                                          <p:spTgt spid="27"/>
                                        </p:tgtEl>
                                      </p:cBhvr>
                                    </p:animEffec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6555493-C32D-416B-8984-B09ED5C665AB}"/>
              </a:ext>
            </a:extLst>
          </p:cNvPr>
          <p:cNvPicPr>
            <a:picLocks noChangeAspect="1"/>
          </p:cNvPicPr>
          <p:nvPr/>
        </p:nvPicPr>
        <p:blipFill>
          <a:blip r:embed="rId2"/>
          <a:srcRect t="527" b="527"/>
          <a:stretch/>
        </p:blipFill>
        <p:spPr>
          <a:xfrm>
            <a:off x="2559442" y="1342800"/>
            <a:ext cx="5564828" cy="5741046"/>
          </a:xfrm>
          <a:prstGeom prst="rect">
            <a:avLst/>
          </a:prstGeom>
        </p:spPr>
      </p:pic>
      <p:pic>
        <p:nvPicPr>
          <p:cNvPr id="6" name="Afbeelding 5">
            <a:extLst>
              <a:ext uri="{FF2B5EF4-FFF2-40B4-BE49-F238E27FC236}">
                <a16:creationId xmlns:a16="http://schemas.microsoft.com/office/drawing/2014/main" id="{06BE8FA8-0458-ED41-B653-317257985487}"/>
              </a:ext>
            </a:extLst>
          </p:cNvPr>
          <p:cNvPicPr>
            <a:picLocks noChangeAspect="1"/>
          </p:cNvPicPr>
          <p:nvPr/>
        </p:nvPicPr>
        <p:blipFill>
          <a:blip r:embed="rId3"/>
          <a:srcRect/>
          <a:stretch/>
        </p:blipFill>
        <p:spPr>
          <a:xfrm>
            <a:off x="2229667" y="685145"/>
            <a:ext cx="7931365" cy="696412"/>
          </a:xfrm>
          <a:prstGeom prst="rect">
            <a:avLst/>
          </a:prstGeom>
        </p:spPr>
      </p:pic>
    </p:spTree>
    <p:extLst>
      <p:ext uri="{BB962C8B-B14F-4D97-AF65-F5344CB8AC3E}">
        <p14:creationId xmlns:p14="http://schemas.microsoft.com/office/powerpoint/2010/main" val="4199594962"/>
      </p:ext>
    </p:extLst>
  </p:cSld>
  <p:clrMapOvr>
    <a:masterClrMapping/>
  </p:clrMapOvr>
  <mc:AlternateContent xmlns:mc="http://schemas.openxmlformats.org/markup-compatibility/2006" xmlns:p14="http://schemas.microsoft.com/office/powerpoint/2010/main">
    <mc:Choice Requires="p14">
      <p:transition spd="slow" p14:dur="2000" advClick="0" advTm="800"/>
    </mc:Choice>
    <mc:Fallback xmlns="">
      <p:transition spd="slow" advClick="0" advTm="8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130BECA-1F25-F444-9E6F-252F2AF89CE3}"/>
              </a:ext>
            </a:extLst>
          </p:cNvPr>
          <p:cNvPicPr>
            <a:picLocks noChangeAspect="1"/>
          </p:cNvPicPr>
          <p:nvPr/>
        </p:nvPicPr>
        <p:blipFill>
          <a:blip r:embed="rId4"/>
          <a:srcRect/>
          <a:stretch/>
        </p:blipFill>
        <p:spPr>
          <a:xfrm>
            <a:off x="2229667" y="685145"/>
            <a:ext cx="7931365" cy="696412"/>
          </a:xfrm>
          <a:prstGeom prst="rect">
            <a:avLst/>
          </a:prstGeom>
        </p:spPr>
      </p:pic>
      <p:sp>
        <p:nvSpPr>
          <p:cNvPr id="9" name="Rechthoek 8">
            <a:extLst>
              <a:ext uri="{FF2B5EF4-FFF2-40B4-BE49-F238E27FC236}">
                <a16:creationId xmlns:a16="http://schemas.microsoft.com/office/drawing/2014/main" id="{C0B9BDE9-039A-3947-AF84-BE039F9E230D}"/>
              </a:ext>
            </a:extLst>
          </p:cNvPr>
          <p:cNvSpPr/>
          <p:nvPr/>
        </p:nvSpPr>
        <p:spPr>
          <a:xfrm>
            <a:off x="0" y="0"/>
            <a:ext cx="12192000" cy="6858000"/>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2020_0930_Pensioen3daagse Animatie Pensioen en gebeurtenissen in je leven_V2.10.mp4" descr="2020_0930_Pensioen3daagse Animatie Pensioen en gebeurtenissen in je leven_V2.10.mp4">
            <a:hlinkClick r:id="" action="ppaction://media"/>
            <a:extLst>
              <a:ext uri="{FF2B5EF4-FFF2-40B4-BE49-F238E27FC236}">
                <a16:creationId xmlns:a16="http://schemas.microsoft.com/office/drawing/2014/main" id="{676F1ACA-C3F3-5A42-AA2A-02903C71A7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57952" y="2265353"/>
            <a:ext cx="5676133" cy="3192825"/>
          </a:xfrm>
          <a:prstGeom prst="rect">
            <a:avLst/>
          </a:prstGeom>
        </p:spPr>
      </p:pic>
    </p:spTree>
    <p:extLst>
      <p:ext uri="{BB962C8B-B14F-4D97-AF65-F5344CB8AC3E}">
        <p14:creationId xmlns:p14="http://schemas.microsoft.com/office/powerpoint/2010/main" val="399947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fullScrn="1">
              <p:cMediaNode vol="80000">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E876D34-C96E-7A47-83AB-363C3E2494DE}"/>
              </a:ext>
            </a:extLst>
          </p:cNvPr>
          <p:cNvPicPr>
            <a:picLocks noChangeAspect="1"/>
          </p:cNvPicPr>
          <p:nvPr/>
        </p:nvPicPr>
        <p:blipFill>
          <a:blip r:embed="rId2"/>
          <a:srcRect/>
          <a:stretch/>
        </p:blipFill>
        <p:spPr>
          <a:xfrm>
            <a:off x="834083" y="1346408"/>
            <a:ext cx="5794442" cy="362153"/>
          </a:xfrm>
          <a:prstGeom prst="rect">
            <a:avLst/>
          </a:prstGeom>
        </p:spPr>
      </p:pic>
      <p:pic>
        <p:nvPicPr>
          <p:cNvPr id="18" name="Afbeelding 17" descr="13a-titel.png">
            <a:extLst>
              <a:ext uri="{FF2B5EF4-FFF2-40B4-BE49-F238E27FC236}">
                <a16:creationId xmlns:a16="http://schemas.microsoft.com/office/drawing/2014/main" id="{EEEB77AB-6736-E04A-96C1-55D9E0319F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817" y="824611"/>
            <a:ext cx="2509462" cy="499081"/>
          </a:xfrm>
          <a:prstGeom prst="rect">
            <a:avLst/>
          </a:prstGeom>
        </p:spPr>
      </p:pic>
      <p:pic>
        <p:nvPicPr>
          <p:cNvPr id="19" name="Afbeelding 18">
            <a:extLst>
              <a:ext uri="{FF2B5EF4-FFF2-40B4-BE49-F238E27FC236}">
                <a16:creationId xmlns:a16="http://schemas.microsoft.com/office/drawing/2014/main" id="{B489F7CE-0E2D-C247-ABA1-475B9E71A637}"/>
              </a:ext>
            </a:extLst>
          </p:cNvPr>
          <p:cNvPicPr>
            <a:picLocks noChangeAspect="1"/>
          </p:cNvPicPr>
          <p:nvPr/>
        </p:nvPicPr>
        <p:blipFill>
          <a:blip r:embed="rId4"/>
          <a:stretch>
            <a:fillRect/>
          </a:stretch>
        </p:blipFill>
        <p:spPr>
          <a:xfrm>
            <a:off x="1295080" y="1638999"/>
            <a:ext cx="9111984" cy="38725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175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Schijf van vijf-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000" y="1957804"/>
            <a:ext cx="5018380" cy="5018380"/>
          </a:xfrm>
          <a:prstGeom prst="rect">
            <a:avLst/>
          </a:prstGeom>
        </p:spPr>
      </p:pic>
      <p:pic>
        <p:nvPicPr>
          <p:cNvPr id="8" name="Afbeelding 7" descr="5b-play-butt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5909" y="4101144"/>
            <a:ext cx="373125" cy="669430"/>
          </a:xfrm>
          <a:prstGeom prst="rect">
            <a:avLst/>
          </a:prstGeom>
        </p:spPr>
      </p:pic>
      <p:pic>
        <p:nvPicPr>
          <p:cNvPr id="17" name="Afbeelding 16" descr="5c-subtitel.png">
            <a:extLst>
              <a:ext uri="{FF2B5EF4-FFF2-40B4-BE49-F238E27FC236}">
                <a16:creationId xmlns:a16="http://schemas.microsoft.com/office/drawing/2014/main" id="{EACC9257-8146-8848-8B74-EF688AC899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17" y="1399841"/>
            <a:ext cx="5676133" cy="256066"/>
          </a:xfrm>
          <a:prstGeom prst="rect">
            <a:avLst/>
          </a:prstGeom>
        </p:spPr>
      </p:pic>
      <p:pic>
        <p:nvPicPr>
          <p:cNvPr id="18" name="Afbeelding 17" descr="5b-titel.png">
            <a:extLst>
              <a:ext uri="{FF2B5EF4-FFF2-40B4-BE49-F238E27FC236}">
                <a16:creationId xmlns:a16="http://schemas.microsoft.com/office/drawing/2014/main" id="{DE9A1227-7C46-9345-8FBB-B6C27B522B4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816" y="801859"/>
            <a:ext cx="5001075" cy="489023"/>
          </a:xfrm>
          <a:prstGeom prst="rect">
            <a:avLst/>
          </a:prstGeom>
        </p:spPr>
      </p:pic>
    </p:spTree>
    <p:extLst>
      <p:ext uri="{BB962C8B-B14F-4D97-AF65-F5344CB8AC3E}">
        <p14:creationId xmlns:p14="http://schemas.microsoft.com/office/powerpoint/2010/main" val="2950828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Schijf van vijf-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000" y="1957804"/>
            <a:ext cx="5018380" cy="5018380"/>
          </a:xfrm>
          <a:prstGeom prst="rect">
            <a:avLst/>
          </a:prstGeom>
        </p:spPr>
      </p:pic>
      <p:pic>
        <p:nvPicPr>
          <p:cNvPr id="8" name="Afbeelding 7" descr="5b-play-butt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5909" y="4101144"/>
            <a:ext cx="373125" cy="669430"/>
          </a:xfrm>
          <a:prstGeom prst="rect">
            <a:avLst/>
          </a:prstGeom>
        </p:spPr>
      </p:pic>
      <p:pic>
        <p:nvPicPr>
          <p:cNvPr id="10" name="Afbeelding 9" descr="5c-subtitel.png">
            <a:extLst>
              <a:ext uri="{FF2B5EF4-FFF2-40B4-BE49-F238E27FC236}">
                <a16:creationId xmlns:a16="http://schemas.microsoft.com/office/drawing/2014/main" id="{FA3C73A1-E437-F84C-9D11-336FB1D070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17" y="1399841"/>
            <a:ext cx="5676133" cy="256066"/>
          </a:xfrm>
          <a:prstGeom prst="rect">
            <a:avLst/>
          </a:prstGeom>
        </p:spPr>
      </p:pic>
      <p:pic>
        <p:nvPicPr>
          <p:cNvPr id="11" name="Afbeelding 10" descr="5b-titel.png">
            <a:extLst>
              <a:ext uri="{FF2B5EF4-FFF2-40B4-BE49-F238E27FC236}">
                <a16:creationId xmlns:a16="http://schemas.microsoft.com/office/drawing/2014/main" id="{1DC3853B-5252-854B-A6DB-5DCEAE2236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816" y="801859"/>
            <a:ext cx="5001075" cy="489023"/>
          </a:xfrm>
          <a:prstGeom prst="rect">
            <a:avLst/>
          </a:prstGeom>
        </p:spPr>
      </p:pic>
    </p:spTree>
    <p:extLst>
      <p:ext uri="{BB962C8B-B14F-4D97-AF65-F5344CB8AC3E}">
        <p14:creationId xmlns:p14="http://schemas.microsoft.com/office/powerpoint/2010/main" val="1592562697"/>
      </p:ext>
    </p:extLst>
  </p:cSld>
  <p:clrMapOvr>
    <a:masterClrMapping/>
  </p:clrMapOvr>
  <mc:AlternateContent xmlns:mc="http://schemas.openxmlformats.org/markup-compatibility/2006" xmlns:p14="http://schemas.microsoft.com/office/powerpoint/2010/main">
    <mc:Choice Requires="p14">
      <p:transition spd="slow" p14:dur="2000" advClick="0" advTm="800"/>
    </mc:Choice>
    <mc:Fallback xmlns="">
      <p:transition spd="slow" advClick="0" advTm="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descr="5c-subtitel.png">
            <a:extLst>
              <a:ext uri="{FF2B5EF4-FFF2-40B4-BE49-F238E27FC236}">
                <a16:creationId xmlns:a16="http://schemas.microsoft.com/office/drawing/2014/main" id="{0740583C-9DAE-F645-8D63-027ECA095C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742" y="1399841"/>
            <a:ext cx="5676133" cy="256066"/>
          </a:xfrm>
          <a:prstGeom prst="rect">
            <a:avLst/>
          </a:prstGeom>
        </p:spPr>
      </p:pic>
      <p:pic>
        <p:nvPicPr>
          <p:cNvPr id="17" name="Afbeelding 16" descr="5b-titel.png">
            <a:extLst>
              <a:ext uri="{FF2B5EF4-FFF2-40B4-BE49-F238E27FC236}">
                <a16:creationId xmlns:a16="http://schemas.microsoft.com/office/drawing/2014/main" id="{E3C90A25-9195-A64F-B180-B626BF0BD62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3741" y="801859"/>
            <a:ext cx="5001075" cy="489023"/>
          </a:xfrm>
          <a:prstGeom prst="rect">
            <a:avLst/>
          </a:prstGeom>
        </p:spPr>
      </p:pic>
      <p:sp>
        <p:nvSpPr>
          <p:cNvPr id="22" name="Rechthoek 21">
            <a:extLst>
              <a:ext uri="{FF2B5EF4-FFF2-40B4-BE49-F238E27FC236}">
                <a16:creationId xmlns:a16="http://schemas.microsoft.com/office/drawing/2014/main" id="{DC6AAEEE-A71A-AA4C-9A53-0C6DE7D2C882}"/>
              </a:ext>
            </a:extLst>
          </p:cNvPr>
          <p:cNvSpPr/>
          <p:nvPr/>
        </p:nvSpPr>
        <p:spPr>
          <a:xfrm>
            <a:off x="0" y="0"/>
            <a:ext cx="12191999" cy="6858000"/>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11" name="SCHIJF_VAN_VIJF_1920x1080_cp.m4v">
            <a:hlinkClick r:id="" action="ppaction://media"/>
            <a:extLst>
              <a:ext uri="{FF2B5EF4-FFF2-40B4-BE49-F238E27FC236}">
                <a16:creationId xmlns:a16="http://schemas.microsoft.com/office/drawing/2014/main" id="{87B6FCF2-A69A-AF40-9326-75EA26EC00F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68133" y="2483775"/>
            <a:ext cx="5655734" cy="3181350"/>
          </a:xfrm>
          <a:prstGeom prst="rect">
            <a:avLst/>
          </a:prstGeom>
        </p:spPr>
      </p:pic>
    </p:spTree>
    <p:extLst>
      <p:ext uri="{BB962C8B-B14F-4D97-AF65-F5344CB8AC3E}">
        <p14:creationId xmlns:p14="http://schemas.microsoft.com/office/powerpoint/2010/main" val="102400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fullScrn="1">
              <p:cMediaNode vol="6061">
                <p:cTn id="12" fill="hold" display="0">
                  <p:stCondLst>
                    <p:cond delay="indefinite"/>
                  </p:stCondLst>
                </p:cTn>
                <p:tgtEl>
                  <p:spTgt spid="11"/>
                </p:tgtEl>
              </p:cMediaNode>
            </p:video>
          </p:childTnLst>
        </p:cTn>
      </p:par>
    </p:tnLst>
  </p:timing>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Aangepast ontwerp">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888</Words>
  <Application>Microsoft Office PowerPoint</Application>
  <PresentationFormat>Breedbeeld</PresentationFormat>
  <Paragraphs>102</Paragraphs>
  <Slides>28</Slides>
  <Notes>5</Notes>
  <HiddenSlides>0</HiddenSlides>
  <MMClips>3</MMClips>
  <ScaleCrop>false</ScaleCrop>
  <HeadingPairs>
    <vt:vector size="6" baseType="variant">
      <vt:variant>
        <vt:lpstr>Gebruikte lettertypen</vt:lpstr>
      </vt:variant>
      <vt:variant>
        <vt:i4>3</vt:i4>
      </vt:variant>
      <vt:variant>
        <vt:lpstr>Thema</vt:lpstr>
      </vt:variant>
      <vt:variant>
        <vt:i4>4</vt:i4>
      </vt:variant>
      <vt:variant>
        <vt:lpstr>Diatitels</vt:lpstr>
      </vt:variant>
      <vt:variant>
        <vt:i4>28</vt:i4>
      </vt:variant>
    </vt:vector>
  </HeadingPairs>
  <TitlesOfParts>
    <vt:vector size="35" baseType="lpstr">
      <vt:lpstr>Arial</vt:lpstr>
      <vt:lpstr>Calibri</vt:lpstr>
      <vt:lpstr>Calibri Light</vt:lpstr>
      <vt:lpstr>Aangepast ontwerp</vt:lpstr>
      <vt:lpstr>2_Aangepast ontwerp</vt:lpstr>
      <vt:lpstr>1_Aangepast ontwerp</vt:lpstr>
      <vt:lpstr>3_Aangepast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Optima Forma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Marcel van Heuvel</dc:creator>
  <cp:lastModifiedBy>Blommestein, HML (Helen) van (FM/Wig)</cp:lastModifiedBy>
  <cp:revision>228</cp:revision>
  <dcterms:created xsi:type="dcterms:W3CDTF">2014-07-10T15:15:44Z</dcterms:created>
  <dcterms:modified xsi:type="dcterms:W3CDTF">2024-09-05T14:51:49Z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800fede-0e59-47ad-af95-4e63bbdb932d_Enabled">
    <vt:lpwstr>true</vt:lpwstr>
  </property>
  <property fmtid="{D5CDD505-2E9C-101B-9397-08002B2CF9AE}" pid="3" name="MSIP_Label_6800fede-0e59-47ad-af95-4e63bbdb932d_SetDate">
    <vt:lpwstr>2024-09-05T14:42:43Z</vt:lpwstr>
  </property>
  <property fmtid="{D5CDD505-2E9C-101B-9397-08002B2CF9AE}" pid="4" name="MSIP_Label_6800fede-0e59-47ad-af95-4e63bbdb932d_Method">
    <vt:lpwstr>Standard</vt:lpwstr>
  </property>
  <property fmtid="{D5CDD505-2E9C-101B-9397-08002B2CF9AE}" pid="5" name="MSIP_Label_6800fede-0e59-47ad-af95-4e63bbdb932d_Name">
    <vt:lpwstr>FIN-DGGT-Rijksoverheid</vt:lpwstr>
  </property>
  <property fmtid="{D5CDD505-2E9C-101B-9397-08002B2CF9AE}" pid="6" name="MSIP_Label_6800fede-0e59-47ad-af95-4e63bbdb932d_SiteId">
    <vt:lpwstr>84712536-f524-40a0-913b-5d25ba502732</vt:lpwstr>
  </property>
  <property fmtid="{D5CDD505-2E9C-101B-9397-08002B2CF9AE}" pid="7" name="MSIP_Label_6800fede-0e59-47ad-af95-4e63bbdb932d_ActionId">
    <vt:lpwstr>9ddf8d38-432a-4ba2-ac93-0fc78453205c</vt:lpwstr>
  </property>
  <property fmtid="{D5CDD505-2E9C-101B-9397-08002B2CF9AE}" pid="8" name="MSIP_Label_6800fede-0e59-47ad-af95-4e63bbdb932d_ContentBits">
    <vt:lpwstr>0</vt:lpwstr>
  </property>
</Properties>
</file>